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DAEA"/>
    <a:srgbClr val="844B90"/>
    <a:srgbClr val="FAD2E0"/>
    <a:srgbClr val="E61465"/>
    <a:srgbClr val="FCE1D5"/>
    <a:srgbClr val="EA6929"/>
    <a:srgbClr val="FFF4D2"/>
    <a:srgbClr val="FFCA22"/>
    <a:srgbClr val="E5F4EA"/>
    <a:srgbClr val="CDEA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8"/>
    <p:restoredTop sz="94630"/>
  </p:normalViewPr>
  <p:slideViewPr>
    <p:cSldViewPr snapToGrid="0">
      <p:cViewPr varScale="1">
        <p:scale>
          <a:sx n="78" d="100"/>
          <a:sy n="78" d="100"/>
        </p:scale>
        <p:origin x="9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A76B90-3F4A-6244-9AF4-9A80D993CAC1}" type="datetimeFigureOut">
              <a:rPr lang="en-US" smtClean="0"/>
              <a:t>10/31/2024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CD34DC-E70C-C549-B57B-4C8A1C1F6390}" type="slidenum">
              <a:rPr lang="en-US" smtClean="0"/>
              <a:t>‹#›</a:t>
            </a:fld>
            <a:endParaRPr lang="en-US"/>
          </a:p>
        </p:txBody>
      </p:sp>
    </p:spTree>
    <p:extLst>
      <p:ext uri="{BB962C8B-B14F-4D97-AF65-F5344CB8AC3E}">
        <p14:creationId xmlns:p14="http://schemas.microsoft.com/office/powerpoint/2010/main" val="704523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CD34DC-E70C-C549-B57B-4C8A1C1F6390}" type="slidenum">
              <a:rPr lang="en-US" smtClean="0"/>
              <a:t>1</a:t>
            </a:fld>
            <a:endParaRPr lang="en-US"/>
          </a:p>
        </p:txBody>
      </p:sp>
    </p:spTree>
    <p:extLst>
      <p:ext uri="{BB962C8B-B14F-4D97-AF65-F5344CB8AC3E}">
        <p14:creationId xmlns:p14="http://schemas.microsoft.com/office/powerpoint/2010/main" val="3757298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6F017-16A3-81A3-1122-995F8ECEBD2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11072E-BA1E-ADFE-BF38-6738EC236A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EC8CF6-04CC-89A2-BE7F-CA8260F2B5D9}"/>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5" name="Footer Placeholder 4">
            <a:extLst>
              <a:ext uri="{FF2B5EF4-FFF2-40B4-BE49-F238E27FC236}">
                <a16:creationId xmlns:a16="http://schemas.microsoft.com/office/drawing/2014/main" id="{4C22E9A5-B386-85A9-F83F-88B29D370A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8E5AE-0214-551E-FB15-E9A37B873C44}"/>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396300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46499-8DA6-58DA-05F0-DF5E0E6FC4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BB9587-B57D-F4B1-DEEC-1B22F20159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67C26E-6414-FF86-ED23-ACA1A09AEE97}"/>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5" name="Footer Placeholder 4">
            <a:extLst>
              <a:ext uri="{FF2B5EF4-FFF2-40B4-BE49-F238E27FC236}">
                <a16:creationId xmlns:a16="http://schemas.microsoft.com/office/drawing/2014/main" id="{3B2633E5-F20D-76A7-4D56-1D12DAB969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EF5558-9777-1607-552B-E96B676DD312}"/>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2316417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0A6132-407F-6675-CB88-7930D5C7A1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03F7D-5504-33A8-A882-4FBA817F95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10D00B-C1B1-8CB0-3E26-6729AB3D0091}"/>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5" name="Footer Placeholder 4">
            <a:extLst>
              <a:ext uri="{FF2B5EF4-FFF2-40B4-BE49-F238E27FC236}">
                <a16:creationId xmlns:a16="http://schemas.microsoft.com/office/drawing/2014/main" id="{6B421B79-DE1B-7D82-1218-85E68B852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503C51-E56D-DACD-F14A-FC2E26A9BF3F}"/>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3036354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A0279-66E4-E5A3-7A8C-E925C35B24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F65EB-2073-547D-E330-CB71B1308F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54F70F-93C6-60E8-CAAF-D06D2C560BE6}"/>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5" name="Footer Placeholder 4">
            <a:extLst>
              <a:ext uri="{FF2B5EF4-FFF2-40B4-BE49-F238E27FC236}">
                <a16:creationId xmlns:a16="http://schemas.microsoft.com/office/drawing/2014/main" id="{9A42FFAF-5FF0-85AA-2763-077009F8D8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3836D2-C8B7-441F-2AC5-36111550EAA6}"/>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2751682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808CD-07BF-30EB-F626-254FF7480F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BB857B6-79C6-08B9-73A1-04AB85BEE4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FA0FC5-513F-8BFF-79B6-CB0214BA9DAA}"/>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5" name="Footer Placeholder 4">
            <a:extLst>
              <a:ext uri="{FF2B5EF4-FFF2-40B4-BE49-F238E27FC236}">
                <a16:creationId xmlns:a16="http://schemas.microsoft.com/office/drawing/2014/main" id="{B321926C-B322-A255-AC8D-0A518487B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7EC6C6-5490-3B0A-CC78-D0181DBB091C}"/>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2303057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3D271-F949-3111-261E-17FDAEC814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B6D294-620B-3079-EAF8-538C04804B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0FF2-EDA8-D1A8-3188-6218E875B1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FCDD931-09A7-106D-7585-CB817F1EC671}"/>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6" name="Footer Placeholder 5">
            <a:extLst>
              <a:ext uri="{FF2B5EF4-FFF2-40B4-BE49-F238E27FC236}">
                <a16:creationId xmlns:a16="http://schemas.microsoft.com/office/drawing/2014/main" id="{D5A62526-FBB8-F69A-5E76-A4FA0A1433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6BAA6F-5325-55CA-3737-7EA554E75A05}"/>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3242315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950BC-443F-1CAA-7F24-B7551B2402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EDE97C-B996-93B4-8556-8EB8C01772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ADC8DD-4546-6ECC-487B-1788ABBE39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ADB593-5288-81AF-1F47-8E3A2DC36B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0325A8-7CB1-43E3-5C2D-C7818C569A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49368C3-CA09-48A7-F3C6-E1EF42BD9F56}"/>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8" name="Footer Placeholder 7">
            <a:extLst>
              <a:ext uri="{FF2B5EF4-FFF2-40B4-BE49-F238E27FC236}">
                <a16:creationId xmlns:a16="http://schemas.microsoft.com/office/drawing/2014/main" id="{29FC6B67-7D3D-D998-78B3-B3A11AB042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196D7C-15EF-52A5-B310-6F7F113C787F}"/>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488549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5B2BC-B070-5F7E-6D6E-B4B57C3101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EF8523-DF2E-C67F-7570-E67E67EF8016}"/>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4" name="Footer Placeholder 3">
            <a:extLst>
              <a:ext uri="{FF2B5EF4-FFF2-40B4-BE49-F238E27FC236}">
                <a16:creationId xmlns:a16="http://schemas.microsoft.com/office/drawing/2014/main" id="{17C02A44-2202-437B-06C5-55B4834AC4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F9BB4C-1CCD-6DAA-6D8A-8CC83D08BAEE}"/>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62914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271E5C-4688-6734-FF8A-8E269D328EAB}"/>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3" name="Footer Placeholder 2">
            <a:extLst>
              <a:ext uri="{FF2B5EF4-FFF2-40B4-BE49-F238E27FC236}">
                <a16:creationId xmlns:a16="http://schemas.microsoft.com/office/drawing/2014/main" id="{E63EB5F5-E185-0573-EFA4-B2FA81891E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75EB56-2A57-CA96-C0F1-8C0F7DECC559}"/>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1613784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3CD1D-60A0-0D91-C3CA-8D504E8AC4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C75FC4-80A8-E0D3-A307-A401C05841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B0AD1F-344F-4219-4468-1CFDBB3E17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1ECB0E-B219-4097-AC37-01A439134906}"/>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6" name="Footer Placeholder 5">
            <a:extLst>
              <a:ext uri="{FF2B5EF4-FFF2-40B4-BE49-F238E27FC236}">
                <a16:creationId xmlns:a16="http://schemas.microsoft.com/office/drawing/2014/main" id="{1B9B27EF-3C40-7B46-625A-89BE0BF87F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DFA79C-910B-9F35-E77C-DD93BD2FA997}"/>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2930835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FFC37-E58B-C99D-1647-466A841DEC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996785-EE07-2C48-A3FC-F98106869B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76B4759-BD51-3E20-0623-ACD135BF52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E36918-72D1-4066-7276-D7BDC5E7355E}"/>
              </a:ext>
            </a:extLst>
          </p:cNvPr>
          <p:cNvSpPr>
            <a:spLocks noGrp="1"/>
          </p:cNvSpPr>
          <p:nvPr>
            <p:ph type="dt" sz="half" idx="10"/>
          </p:nvPr>
        </p:nvSpPr>
        <p:spPr/>
        <p:txBody>
          <a:bodyPr/>
          <a:lstStyle/>
          <a:p>
            <a:fld id="{9CB853FD-A66C-EC44-A689-8D2DB480993E}" type="datetimeFigureOut">
              <a:rPr lang="en-US" smtClean="0"/>
              <a:t>10/31/2024</a:t>
            </a:fld>
            <a:endParaRPr lang="en-US"/>
          </a:p>
        </p:txBody>
      </p:sp>
      <p:sp>
        <p:nvSpPr>
          <p:cNvPr id="6" name="Footer Placeholder 5">
            <a:extLst>
              <a:ext uri="{FF2B5EF4-FFF2-40B4-BE49-F238E27FC236}">
                <a16:creationId xmlns:a16="http://schemas.microsoft.com/office/drawing/2014/main" id="{2F20CCED-1E86-B81A-3345-8D5B918105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D60F2E-8F28-34E7-7251-1D1FFFDD36BE}"/>
              </a:ext>
            </a:extLst>
          </p:cNvPr>
          <p:cNvSpPr>
            <a:spLocks noGrp="1"/>
          </p:cNvSpPr>
          <p:nvPr>
            <p:ph type="sldNum" sz="quarter" idx="12"/>
          </p:nvPr>
        </p:nvSpPr>
        <p:spPr/>
        <p:txBody>
          <a:bodyPr/>
          <a:lstStyle/>
          <a:p>
            <a:fld id="{DACD07B7-47EA-164F-9EDC-1DBABD3D13E1}" type="slidenum">
              <a:rPr lang="en-US" smtClean="0"/>
              <a:t>‹#›</a:t>
            </a:fld>
            <a:endParaRPr lang="en-US"/>
          </a:p>
        </p:txBody>
      </p:sp>
    </p:spTree>
    <p:extLst>
      <p:ext uri="{BB962C8B-B14F-4D97-AF65-F5344CB8AC3E}">
        <p14:creationId xmlns:p14="http://schemas.microsoft.com/office/powerpoint/2010/main" val="4173159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E6CD9A-4535-52AC-E4A7-C9F20B612F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A31D26-B551-E79E-5D60-87A426D1DF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23C755-66F9-2EF1-4EC9-D03E838F06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CB853FD-A66C-EC44-A689-8D2DB480993E}" type="datetimeFigureOut">
              <a:rPr lang="en-US" smtClean="0"/>
              <a:t>10/31/2024</a:t>
            </a:fld>
            <a:endParaRPr lang="en-US"/>
          </a:p>
        </p:txBody>
      </p:sp>
      <p:sp>
        <p:nvSpPr>
          <p:cNvPr id="5" name="Footer Placeholder 4">
            <a:extLst>
              <a:ext uri="{FF2B5EF4-FFF2-40B4-BE49-F238E27FC236}">
                <a16:creationId xmlns:a16="http://schemas.microsoft.com/office/drawing/2014/main" id="{328E40BD-270B-FAB6-8667-8DBF885D11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A9691BA-68D8-23E4-9315-798A2AFECF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ACD07B7-47EA-164F-9EDC-1DBABD3D13E1}" type="slidenum">
              <a:rPr lang="en-US" smtClean="0"/>
              <a:t>‹#›</a:t>
            </a:fld>
            <a:endParaRPr lang="en-US"/>
          </a:p>
        </p:txBody>
      </p:sp>
    </p:spTree>
    <p:extLst>
      <p:ext uri="{BB962C8B-B14F-4D97-AF65-F5344CB8AC3E}">
        <p14:creationId xmlns:p14="http://schemas.microsoft.com/office/powerpoint/2010/main" val="1770263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E11AEF9E-5E92-56AE-E23B-5B1712BC4D46}"/>
              </a:ext>
            </a:extLst>
          </p:cNvPr>
          <p:cNvSpPr/>
          <p:nvPr/>
        </p:nvSpPr>
        <p:spPr>
          <a:xfrm>
            <a:off x="207298" y="240311"/>
            <a:ext cx="1392072" cy="908867"/>
          </a:xfrm>
          <a:prstGeom prst="roundRect">
            <a:avLst/>
          </a:prstGeom>
          <a:solidFill>
            <a:srgbClr val="297C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latin typeface="Arial" panose="020B0604020202020204" pitchFamily="34" charset="0"/>
                <a:cs typeface="Arial" panose="020B0604020202020204" pitchFamily="34" charset="0"/>
              </a:rPr>
              <a:t>Impact: Paradigm Shift</a:t>
            </a:r>
          </a:p>
        </p:txBody>
      </p:sp>
      <p:sp>
        <p:nvSpPr>
          <p:cNvPr id="7" name="Rounded Rectangle 6">
            <a:extLst>
              <a:ext uri="{FF2B5EF4-FFF2-40B4-BE49-F238E27FC236}">
                <a16:creationId xmlns:a16="http://schemas.microsoft.com/office/drawing/2014/main" id="{B0FEF51E-DA48-56B1-89E2-7980BA2FFD7E}"/>
              </a:ext>
            </a:extLst>
          </p:cNvPr>
          <p:cNvSpPr/>
          <p:nvPr/>
        </p:nvSpPr>
        <p:spPr>
          <a:xfrm>
            <a:off x="1953718" y="240311"/>
            <a:ext cx="10030983" cy="908867"/>
          </a:xfrm>
          <a:prstGeom prst="roundRect">
            <a:avLst/>
          </a:prstGeom>
          <a:solidFill>
            <a:srgbClr val="D4E6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algn="just">
              <a:spcBef>
                <a:spcPts val="0"/>
              </a:spcBef>
              <a:spcAft>
                <a:spcPts val="0"/>
              </a:spcAft>
            </a:pPr>
            <a:r>
              <a:rPr lang="en-US" sz="9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IF </a:t>
            </a:r>
            <a:r>
              <a:rPr lang="en-US"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biochar production is promoted and implemented in Pakistan to convert agricultural crop residues and MSW into a stable carbon form and technical and infrastructure capacity is strengthened to promote the production of biochar.</a:t>
            </a:r>
            <a:endParaRPr lang="en-US" sz="9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9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THEN </a:t>
            </a:r>
            <a:r>
              <a:rPr lang="en-US"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it will significantly reduce GHG emissions from residue burning, improve air quality, enhance soil fertility and water retention, and strengthen food security and livelihoods for farmers by increasing agricultural resilience against climate-induced risks. It will also provide economic advantages by reducing the pressure on importing inorganic fertilizers.</a:t>
            </a:r>
            <a:endParaRPr lang="en-US" sz="9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9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BECAUSE </a:t>
            </a:r>
            <a:r>
              <a:rPr lang="en-US"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biochar sequesters carbon in soil, mitigates methane emissions, and addresses challenges such as poor soil quality, air pollution, and short crop rotation cycles in major agricultural regions like Punjab and Sindh.</a:t>
            </a:r>
            <a:endParaRPr lang="en-US" sz="9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Rounded Rectangle 7">
            <a:extLst>
              <a:ext uri="{FF2B5EF4-FFF2-40B4-BE49-F238E27FC236}">
                <a16:creationId xmlns:a16="http://schemas.microsoft.com/office/drawing/2014/main" id="{95362091-4EF8-EBE2-1ADC-B961DCB9ECD5}"/>
              </a:ext>
            </a:extLst>
          </p:cNvPr>
          <p:cNvSpPr/>
          <p:nvPr/>
        </p:nvSpPr>
        <p:spPr>
          <a:xfrm>
            <a:off x="207298" y="1342596"/>
            <a:ext cx="1392072" cy="805633"/>
          </a:xfrm>
          <a:prstGeom prst="roundRect">
            <a:avLst/>
          </a:prstGeom>
          <a:solidFill>
            <a:srgbClr val="0097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latin typeface="Arial" panose="020B0604020202020204" pitchFamily="34" charset="0"/>
                <a:cs typeface="Arial" panose="020B0604020202020204" pitchFamily="34" charset="0"/>
              </a:rPr>
              <a:t>Outcomes and Benefits</a:t>
            </a:r>
          </a:p>
        </p:txBody>
      </p:sp>
      <p:sp>
        <p:nvSpPr>
          <p:cNvPr id="9" name="Rounded Rectangle 8">
            <a:extLst>
              <a:ext uri="{FF2B5EF4-FFF2-40B4-BE49-F238E27FC236}">
                <a16:creationId xmlns:a16="http://schemas.microsoft.com/office/drawing/2014/main" id="{FCEE0C6A-0DC6-E0BE-809A-BCB83E4E7642}"/>
              </a:ext>
            </a:extLst>
          </p:cNvPr>
          <p:cNvSpPr/>
          <p:nvPr/>
        </p:nvSpPr>
        <p:spPr>
          <a:xfrm>
            <a:off x="1876505" y="1372548"/>
            <a:ext cx="1447273" cy="775681"/>
          </a:xfrm>
          <a:prstGeom prst="roundRect">
            <a:avLst/>
          </a:prstGeom>
          <a:solidFill>
            <a:srgbClr val="CDEAD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6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Outcome 1: </a:t>
            </a:r>
            <a:r>
              <a:rPr lang="en-US" sz="6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Identify viable regions for biochar production, assess resource availability, and secure essential data and information to support</a:t>
            </a:r>
            <a:r>
              <a:rPr lang="en-US" sz="6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implementation of large-scale biochar production and utilization project.</a:t>
            </a:r>
            <a:endParaRPr lang="en-PK" sz="600" kern="1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endParaRPr>
          </a:p>
          <a:p>
            <a:endParaRPr lang="en-US" sz="600" dirty="0">
              <a:solidFill>
                <a:schemeClr val="tx1"/>
              </a:solidFill>
              <a:latin typeface="Arial" panose="020B0604020202020204" pitchFamily="34" charset="0"/>
              <a:cs typeface="Arial" panose="020B0604020202020204" pitchFamily="34" charset="0"/>
            </a:endParaRPr>
          </a:p>
        </p:txBody>
      </p:sp>
      <p:sp>
        <p:nvSpPr>
          <p:cNvPr id="10" name="Rounded Rectangle 9">
            <a:extLst>
              <a:ext uri="{FF2B5EF4-FFF2-40B4-BE49-F238E27FC236}">
                <a16:creationId xmlns:a16="http://schemas.microsoft.com/office/drawing/2014/main" id="{BBBD908B-48C2-4112-B771-20ED427CB859}"/>
              </a:ext>
            </a:extLst>
          </p:cNvPr>
          <p:cNvSpPr/>
          <p:nvPr/>
        </p:nvSpPr>
        <p:spPr>
          <a:xfrm>
            <a:off x="3376880" y="1362038"/>
            <a:ext cx="1392072" cy="775681"/>
          </a:xfrm>
          <a:prstGeom prst="roundRect">
            <a:avLst/>
          </a:prstGeom>
          <a:solidFill>
            <a:srgbClr val="CDEAD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kern="0" dirty="0">
                <a:solidFill>
                  <a:schemeClr val="tx1"/>
                </a:solidFill>
                <a:effectLst/>
                <a:latin typeface=""/>
                <a:ea typeface="Times New Roman" panose="02020603050405020304" pitchFamily="18" charset="0"/>
                <a:cs typeface="Arial" panose="020B0604020202020204" pitchFamily="34" charset="0"/>
              </a:rPr>
              <a:t>Outcome 2: </a:t>
            </a:r>
            <a:r>
              <a:rPr lang="en-US" sz="800" kern="0" dirty="0">
                <a:solidFill>
                  <a:srgbClr val="000000"/>
                </a:solidFill>
                <a:effectLst/>
                <a:latin typeface=""/>
                <a:ea typeface="Times New Roman" panose="02020603050405020304" pitchFamily="18" charset="0"/>
                <a:cs typeface="Arial" panose="020B0604020202020204" pitchFamily="34" charset="0"/>
              </a:rPr>
              <a:t>Create a supportive regulatory and policy framework to promote biochar adoption.</a:t>
            </a:r>
            <a:endParaRPr lang="en-PK" sz="800" kern="100" dirty="0">
              <a:solidFill>
                <a:srgbClr val="000000"/>
              </a:solidFill>
              <a:effectLst/>
              <a:latin typeface=""/>
              <a:ea typeface="Malgun Gothic" panose="020B0503020000020004" pitchFamily="34" charset="-127"/>
              <a:cs typeface="Arial" panose="020B0604020202020204" pitchFamily="34" charset="0"/>
            </a:endParaRPr>
          </a:p>
          <a:p>
            <a:pPr algn="ctr"/>
            <a:endParaRPr lang="en-US" sz="800" dirty="0">
              <a:solidFill>
                <a:schemeClr val="tx1"/>
              </a:solidFill>
              <a:latin typeface=""/>
              <a:cs typeface="Arial" panose="020B0604020202020204" pitchFamily="34" charset="0"/>
            </a:endParaRPr>
          </a:p>
        </p:txBody>
      </p:sp>
      <p:sp>
        <p:nvSpPr>
          <p:cNvPr id="11" name="Rounded Rectangle 10">
            <a:extLst>
              <a:ext uri="{FF2B5EF4-FFF2-40B4-BE49-F238E27FC236}">
                <a16:creationId xmlns:a16="http://schemas.microsoft.com/office/drawing/2014/main" id="{DCADD5B2-FB36-2B4A-714D-BD25E1847EB9}"/>
              </a:ext>
            </a:extLst>
          </p:cNvPr>
          <p:cNvSpPr/>
          <p:nvPr/>
        </p:nvSpPr>
        <p:spPr>
          <a:xfrm>
            <a:off x="4830018" y="1362038"/>
            <a:ext cx="1392072" cy="775681"/>
          </a:xfrm>
          <a:prstGeom prst="roundRect">
            <a:avLst/>
          </a:prstGeom>
          <a:solidFill>
            <a:srgbClr val="E5F4E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Co-benefit 1: </a:t>
            </a:r>
            <a:r>
              <a:rPr lang="en-US" sz="9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Reduction in GHG emissions due to agricultural sector and improved air quality</a:t>
            </a:r>
            <a:r>
              <a:rPr lang="en-US" sz="900" dirty="0">
                <a:solidFill>
                  <a:schemeClr val="tx1"/>
                </a:solidFill>
                <a:effectLst/>
                <a:latin typeface="Arial" panose="020B0604020202020204" pitchFamily="34" charset="0"/>
                <a:cs typeface="Arial" panose="020B0604020202020204" pitchFamily="34" charset="0"/>
              </a:rPr>
              <a:t> </a:t>
            </a:r>
            <a:endParaRPr lang="en-US" sz="900" dirty="0">
              <a:solidFill>
                <a:schemeClr val="tx1"/>
              </a:solidFill>
              <a:latin typeface="Arial" panose="020B0604020202020204" pitchFamily="34" charset="0"/>
              <a:cs typeface="Arial" panose="020B0604020202020204" pitchFamily="34" charset="0"/>
            </a:endParaRPr>
          </a:p>
        </p:txBody>
      </p:sp>
      <p:sp>
        <p:nvSpPr>
          <p:cNvPr id="12" name="Rounded Rectangle 11">
            <a:extLst>
              <a:ext uri="{FF2B5EF4-FFF2-40B4-BE49-F238E27FC236}">
                <a16:creationId xmlns:a16="http://schemas.microsoft.com/office/drawing/2014/main" id="{CC1AD128-E81D-7018-41C4-5FB07EC50E75}"/>
              </a:ext>
            </a:extLst>
          </p:cNvPr>
          <p:cNvSpPr/>
          <p:nvPr/>
        </p:nvSpPr>
        <p:spPr>
          <a:xfrm>
            <a:off x="7795744" y="1362038"/>
            <a:ext cx="1392072" cy="775681"/>
          </a:xfrm>
          <a:prstGeom prst="roundRect">
            <a:avLst/>
          </a:prstGeom>
          <a:solidFill>
            <a:srgbClr val="CDEAD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 dirty="0">
                <a:solidFill>
                  <a:schemeClr val="tx1"/>
                </a:solidFill>
                <a:latin typeface=""/>
                <a:cs typeface="Arial" panose="020B0604020202020204" pitchFamily="34" charset="0"/>
              </a:rPr>
              <a:t>Outcome 3: </a:t>
            </a:r>
            <a:r>
              <a:rPr lang="en-US" sz="600" kern="0" dirty="0">
                <a:solidFill>
                  <a:srgbClr val="000000"/>
                </a:solidFill>
                <a:effectLst/>
                <a:latin typeface=""/>
                <a:ea typeface="Times New Roman" panose="02020603050405020304" pitchFamily="18" charset="0"/>
                <a:cs typeface="Arial" panose="020B0604020202020204" pitchFamily="34" charset="0"/>
              </a:rPr>
              <a:t>Test biochar production and utilization on a small scale to validate the project’s assumptions and evaluate scalability.</a:t>
            </a:r>
            <a:endParaRPr lang="en-PK" sz="600" kern="100" dirty="0">
              <a:solidFill>
                <a:srgbClr val="000000"/>
              </a:solidFill>
              <a:effectLst/>
              <a:latin typeface=""/>
              <a:ea typeface="Malgun Gothic" panose="020B0503020000020004" pitchFamily="34" charset="-127"/>
              <a:cs typeface="Arial" panose="020B0604020202020204" pitchFamily="34" charset="0"/>
            </a:endParaRPr>
          </a:p>
          <a:p>
            <a:pPr algn="ctr"/>
            <a:endParaRPr lang="en-US" sz="600" dirty="0">
              <a:solidFill>
                <a:schemeClr val="tx1"/>
              </a:solidFill>
              <a:latin typeface=""/>
              <a:cs typeface="Arial" panose="020B0604020202020204" pitchFamily="34" charset="0"/>
            </a:endParaRPr>
          </a:p>
        </p:txBody>
      </p:sp>
      <p:sp>
        <p:nvSpPr>
          <p:cNvPr id="13" name="Rounded Rectangle 12">
            <a:extLst>
              <a:ext uri="{FF2B5EF4-FFF2-40B4-BE49-F238E27FC236}">
                <a16:creationId xmlns:a16="http://schemas.microsoft.com/office/drawing/2014/main" id="{059D5361-95C3-1380-3D7A-8576D36B57E2}"/>
              </a:ext>
            </a:extLst>
          </p:cNvPr>
          <p:cNvSpPr/>
          <p:nvPr/>
        </p:nvSpPr>
        <p:spPr>
          <a:xfrm>
            <a:off x="9240918" y="1362038"/>
            <a:ext cx="1392072" cy="775681"/>
          </a:xfrm>
          <a:prstGeom prst="roundRect">
            <a:avLst/>
          </a:prstGeom>
          <a:solidFill>
            <a:srgbClr val="CDEAD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 dirty="0">
                <a:solidFill>
                  <a:schemeClr val="tx1"/>
                </a:solidFill>
                <a:latin typeface=""/>
                <a:cs typeface="Arial" panose="020B0604020202020204" pitchFamily="34" charset="0"/>
              </a:rPr>
              <a:t>Outcome 4: </a:t>
            </a:r>
            <a:r>
              <a:rPr lang="en-US" sz="600" kern="0" dirty="0">
                <a:solidFill>
                  <a:srgbClr val="000000"/>
                </a:solidFill>
                <a:effectLst/>
                <a:latin typeface=""/>
                <a:ea typeface="Times New Roman" panose="02020603050405020304" pitchFamily="18" charset="0"/>
                <a:cs typeface="Arial" panose="020B0604020202020204" pitchFamily="34" charset="0"/>
              </a:rPr>
              <a:t>Assess biochar production's financial viability, environmental and social impacts, and investment potential.</a:t>
            </a:r>
            <a:endParaRPr lang="en-PK" sz="600" kern="100" dirty="0">
              <a:solidFill>
                <a:srgbClr val="000000"/>
              </a:solidFill>
              <a:effectLst/>
              <a:latin typeface=""/>
              <a:ea typeface="Malgun Gothic" panose="020B0503020000020004" pitchFamily="34" charset="-127"/>
              <a:cs typeface="Arial" panose="020B0604020202020204" pitchFamily="34" charset="0"/>
            </a:endParaRPr>
          </a:p>
          <a:p>
            <a:pPr algn="ctr"/>
            <a:endParaRPr lang="en-US" sz="600" dirty="0">
              <a:solidFill>
                <a:schemeClr val="tx1"/>
              </a:solidFill>
              <a:latin typeface=""/>
              <a:cs typeface="Arial" panose="020B0604020202020204" pitchFamily="34" charset="0"/>
            </a:endParaRPr>
          </a:p>
        </p:txBody>
      </p:sp>
      <p:sp>
        <p:nvSpPr>
          <p:cNvPr id="14" name="Rounded Rectangle 13">
            <a:extLst>
              <a:ext uri="{FF2B5EF4-FFF2-40B4-BE49-F238E27FC236}">
                <a16:creationId xmlns:a16="http://schemas.microsoft.com/office/drawing/2014/main" id="{FFF80D26-68DB-7460-4467-033A1F4A3CF4}"/>
              </a:ext>
            </a:extLst>
          </p:cNvPr>
          <p:cNvSpPr/>
          <p:nvPr/>
        </p:nvSpPr>
        <p:spPr>
          <a:xfrm>
            <a:off x="10694056" y="1362038"/>
            <a:ext cx="1392072" cy="775681"/>
          </a:xfrm>
          <a:prstGeom prst="roundRect">
            <a:avLst/>
          </a:prstGeom>
          <a:solidFill>
            <a:srgbClr val="E5F4E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Co-benefit 3: Better livelihoods through improved agricultural yields</a:t>
            </a:r>
          </a:p>
        </p:txBody>
      </p:sp>
      <p:sp>
        <p:nvSpPr>
          <p:cNvPr id="15" name="Rounded Rectangle 14">
            <a:extLst>
              <a:ext uri="{FF2B5EF4-FFF2-40B4-BE49-F238E27FC236}">
                <a16:creationId xmlns:a16="http://schemas.microsoft.com/office/drawing/2014/main" id="{366A9378-EEBD-43CD-6A9A-6537A707D6F5}"/>
              </a:ext>
            </a:extLst>
          </p:cNvPr>
          <p:cNvSpPr/>
          <p:nvPr/>
        </p:nvSpPr>
        <p:spPr>
          <a:xfrm>
            <a:off x="6273173" y="1362038"/>
            <a:ext cx="1392072" cy="775681"/>
          </a:xfrm>
          <a:prstGeom prst="roundRect">
            <a:avLst/>
          </a:prstGeom>
          <a:solidFill>
            <a:srgbClr val="E5F4E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Co-benefit 2: </a:t>
            </a:r>
            <a:r>
              <a:rPr lang="en-US" sz="9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Reduced pressure on import of organic fertilizers</a:t>
            </a:r>
            <a:endParaRPr lang="en-US" sz="900" dirty="0">
              <a:solidFill>
                <a:schemeClr val="tx1"/>
              </a:solidFill>
              <a:latin typeface="Arial" panose="020B0604020202020204" pitchFamily="34" charset="0"/>
              <a:cs typeface="Arial" panose="020B0604020202020204" pitchFamily="34" charset="0"/>
            </a:endParaRPr>
          </a:p>
        </p:txBody>
      </p:sp>
      <p:sp>
        <p:nvSpPr>
          <p:cNvPr id="23" name="Rounded Rectangle 22">
            <a:extLst>
              <a:ext uri="{FF2B5EF4-FFF2-40B4-BE49-F238E27FC236}">
                <a16:creationId xmlns:a16="http://schemas.microsoft.com/office/drawing/2014/main" id="{5AEA2D97-4B62-82FA-0CA6-8E1BAF7A6C5F}"/>
              </a:ext>
            </a:extLst>
          </p:cNvPr>
          <p:cNvSpPr/>
          <p:nvPr/>
        </p:nvSpPr>
        <p:spPr>
          <a:xfrm>
            <a:off x="207298" y="2363335"/>
            <a:ext cx="1392072" cy="805633"/>
          </a:xfrm>
          <a:prstGeom prst="roundRect">
            <a:avLst/>
          </a:prstGeom>
          <a:solidFill>
            <a:srgbClr val="FFCA2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latin typeface="Arial" panose="020B0604020202020204" pitchFamily="34" charset="0"/>
                <a:cs typeface="Arial" panose="020B0604020202020204" pitchFamily="34" charset="0"/>
              </a:rPr>
              <a:t>Outputs</a:t>
            </a:r>
          </a:p>
        </p:txBody>
      </p:sp>
      <p:sp>
        <p:nvSpPr>
          <p:cNvPr id="24" name="Rounded Rectangle 23">
            <a:extLst>
              <a:ext uri="{FF2B5EF4-FFF2-40B4-BE49-F238E27FC236}">
                <a16:creationId xmlns:a16="http://schemas.microsoft.com/office/drawing/2014/main" id="{915B25C8-C5A7-AE07-EF8A-962AC6B143E4}"/>
              </a:ext>
            </a:extLst>
          </p:cNvPr>
          <p:cNvSpPr/>
          <p:nvPr/>
        </p:nvSpPr>
        <p:spPr>
          <a:xfrm>
            <a:off x="2347001" y="2363334"/>
            <a:ext cx="1618488" cy="805633"/>
          </a:xfrm>
          <a:prstGeom prst="roundRect">
            <a:avLst/>
          </a:prstGeom>
          <a:solidFill>
            <a:srgbClr val="FFF4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Output 1: </a:t>
            </a:r>
            <a:r>
              <a:rPr lang="en-US" sz="9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Landscape Analysis</a:t>
            </a:r>
            <a:endParaRPr lang="en-US" sz="900" dirty="0">
              <a:solidFill>
                <a:schemeClr val="tx1"/>
              </a:solidFill>
              <a:latin typeface="Arial" panose="020B0604020202020204" pitchFamily="34" charset="0"/>
              <a:cs typeface="Arial" panose="020B0604020202020204" pitchFamily="34" charset="0"/>
            </a:endParaRPr>
          </a:p>
        </p:txBody>
      </p:sp>
      <p:sp>
        <p:nvSpPr>
          <p:cNvPr id="25" name="Rounded Rectangle 24">
            <a:extLst>
              <a:ext uri="{FF2B5EF4-FFF2-40B4-BE49-F238E27FC236}">
                <a16:creationId xmlns:a16="http://schemas.microsoft.com/office/drawing/2014/main" id="{7DC1BC2D-7D6E-BC77-1B99-574D14828EEC}"/>
              </a:ext>
            </a:extLst>
          </p:cNvPr>
          <p:cNvSpPr/>
          <p:nvPr/>
        </p:nvSpPr>
        <p:spPr>
          <a:xfrm>
            <a:off x="5028410" y="2361673"/>
            <a:ext cx="1618488" cy="805633"/>
          </a:xfrm>
          <a:prstGeom prst="roundRect">
            <a:avLst/>
          </a:prstGeom>
          <a:solidFill>
            <a:srgbClr val="FFF4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Output 2: </a:t>
            </a:r>
            <a:r>
              <a:rPr lang="en-US" sz="9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Policy Recommendations</a:t>
            </a:r>
            <a:endParaRPr lang="en-US" sz="900" dirty="0">
              <a:solidFill>
                <a:schemeClr val="tx1"/>
              </a:solidFill>
              <a:latin typeface="Arial" panose="020B0604020202020204" pitchFamily="34" charset="0"/>
              <a:cs typeface="Arial" panose="020B0604020202020204" pitchFamily="34" charset="0"/>
            </a:endParaRPr>
          </a:p>
        </p:txBody>
      </p:sp>
      <p:sp>
        <p:nvSpPr>
          <p:cNvPr id="26" name="Rounded Rectangle 25">
            <a:extLst>
              <a:ext uri="{FF2B5EF4-FFF2-40B4-BE49-F238E27FC236}">
                <a16:creationId xmlns:a16="http://schemas.microsoft.com/office/drawing/2014/main" id="{14E785F5-8DB4-6011-EEE4-1022A0A6B0AA}"/>
              </a:ext>
            </a:extLst>
          </p:cNvPr>
          <p:cNvSpPr/>
          <p:nvPr/>
        </p:nvSpPr>
        <p:spPr>
          <a:xfrm>
            <a:off x="7629447" y="2363332"/>
            <a:ext cx="1614451" cy="805633"/>
          </a:xfrm>
          <a:prstGeom prst="roundRect">
            <a:avLst/>
          </a:prstGeom>
          <a:solidFill>
            <a:srgbClr val="FFF4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Output 3: </a:t>
            </a:r>
            <a:r>
              <a:rPr lang="en-US" sz="9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Pilot project Development and Implementations</a:t>
            </a:r>
            <a:endParaRPr lang="en-US" sz="900" dirty="0">
              <a:solidFill>
                <a:schemeClr val="tx1"/>
              </a:solidFill>
              <a:latin typeface="Arial" panose="020B0604020202020204" pitchFamily="34" charset="0"/>
              <a:cs typeface="Arial" panose="020B0604020202020204" pitchFamily="34" charset="0"/>
            </a:endParaRPr>
          </a:p>
        </p:txBody>
      </p:sp>
      <p:sp>
        <p:nvSpPr>
          <p:cNvPr id="27" name="Rounded Rectangle 26">
            <a:extLst>
              <a:ext uri="{FF2B5EF4-FFF2-40B4-BE49-F238E27FC236}">
                <a16:creationId xmlns:a16="http://schemas.microsoft.com/office/drawing/2014/main" id="{A73A69C0-96A8-28F2-11BF-576507879723}"/>
              </a:ext>
            </a:extLst>
          </p:cNvPr>
          <p:cNvSpPr/>
          <p:nvPr/>
        </p:nvSpPr>
        <p:spPr>
          <a:xfrm>
            <a:off x="9884812" y="2334580"/>
            <a:ext cx="1618488" cy="832723"/>
          </a:xfrm>
          <a:prstGeom prst="roundRect">
            <a:avLst/>
          </a:prstGeom>
          <a:solidFill>
            <a:srgbClr val="FFF4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Output 4: </a:t>
            </a:r>
            <a:r>
              <a:rPr lang="en-US" sz="9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Investment Project Development</a:t>
            </a:r>
            <a:endParaRPr lang="en-US" sz="900" dirty="0">
              <a:solidFill>
                <a:schemeClr val="tx1"/>
              </a:solidFill>
              <a:latin typeface="Arial" panose="020B0604020202020204" pitchFamily="34" charset="0"/>
              <a:cs typeface="Arial" panose="020B0604020202020204" pitchFamily="34" charset="0"/>
            </a:endParaRPr>
          </a:p>
        </p:txBody>
      </p:sp>
      <p:sp>
        <p:nvSpPr>
          <p:cNvPr id="30" name="Rounded Rectangle 29">
            <a:extLst>
              <a:ext uri="{FF2B5EF4-FFF2-40B4-BE49-F238E27FC236}">
                <a16:creationId xmlns:a16="http://schemas.microsoft.com/office/drawing/2014/main" id="{67235402-691A-2E0B-0CFB-4045933B8610}"/>
              </a:ext>
            </a:extLst>
          </p:cNvPr>
          <p:cNvSpPr/>
          <p:nvPr/>
        </p:nvSpPr>
        <p:spPr>
          <a:xfrm>
            <a:off x="207298" y="3300686"/>
            <a:ext cx="1392072" cy="1938528"/>
          </a:xfrm>
          <a:prstGeom prst="roundRect">
            <a:avLst/>
          </a:prstGeom>
          <a:solidFill>
            <a:srgbClr val="EA69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latin typeface="Arial" panose="020B0604020202020204" pitchFamily="34" charset="0"/>
                <a:cs typeface="Arial" panose="020B0604020202020204" pitchFamily="34" charset="0"/>
              </a:rPr>
              <a:t>Project Activities</a:t>
            </a:r>
          </a:p>
        </p:txBody>
      </p:sp>
      <p:sp>
        <p:nvSpPr>
          <p:cNvPr id="31" name="Rounded Rectangle 30">
            <a:extLst>
              <a:ext uri="{FF2B5EF4-FFF2-40B4-BE49-F238E27FC236}">
                <a16:creationId xmlns:a16="http://schemas.microsoft.com/office/drawing/2014/main" id="{5F7842B2-64AC-1FBB-BA5B-D0E99F8A448D}"/>
              </a:ext>
            </a:extLst>
          </p:cNvPr>
          <p:cNvSpPr/>
          <p:nvPr/>
        </p:nvSpPr>
        <p:spPr>
          <a:xfrm>
            <a:off x="1876505" y="3300686"/>
            <a:ext cx="2253574" cy="1936987"/>
          </a:xfrm>
          <a:prstGeom prst="roundRect">
            <a:avLst/>
          </a:prstGeom>
          <a:solidFill>
            <a:srgbClr val="FCE1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1.1</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Resource Assessment</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Survey to identify regions with abundant agricultural residues and investigate accessible feedstock potentials.</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1.2</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Feedstock Management Assessment</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Assess current practices and identify improvement opportunities for feedstock management.</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1.3</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Feedstock Quality Analysis</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Sampling and lab analysis of agricultural residues, livestock manure, and MSW to determine their suitability for biochar production.</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1.4</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Economic Feasibility Analysis for Feedstock</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Estimate costs associated with feedstock collection, transport, and processing, including potential revenue and overall economic viability.</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1.5</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GIS Mapping</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Development of GIS maps for potential biochar production sites.</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lvl="1">
              <a:lnSpc>
                <a:spcPct val="115000"/>
              </a:lnSpc>
              <a:buSzPts val="1000"/>
              <a:tabLst>
                <a:tab pos="914400" algn="l"/>
              </a:tabLst>
            </a:pPr>
            <a:endParaRPr lang="en-PK" sz="600" kern="1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endParaRPr>
          </a:p>
        </p:txBody>
      </p:sp>
      <p:sp>
        <p:nvSpPr>
          <p:cNvPr id="52" name="Rounded Rectangle 51">
            <a:extLst>
              <a:ext uri="{FF2B5EF4-FFF2-40B4-BE49-F238E27FC236}">
                <a16:creationId xmlns:a16="http://schemas.microsoft.com/office/drawing/2014/main" id="{BC3A7078-B429-DB0D-C11D-83FF64964886}"/>
              </a:ext>
            </a:extLst>
          </p:cNvPr>
          <p:cNvSpPr/>
          <p:nvPr/>
        </p:nvSpPr>
        <p:spPr>
          <a:xfrm>
            <a:off x="207298" y="5600309"/>
            <a:ext cx="1392072" cy="530352"/>
          </a:xfrm>
          <a:prstGeom prst="roundRect">
            <a:avLst/>
          </a:prstGeom>
          <a:solidFill>
            <a:srgbClr val="E614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latin typeface="Arial" panose="020B0604020202020204" pitchFamily="34" charset="0"/>
                <a:cs typeface="Arial" panose="020B0604020202020204" pitchFamily="34" charset="0"/>
              </a:rPr>
              <a:t>Barriers, Risks</a:t>
            </a:r>
          </a:p>
        </p:txBody>
      </p:sp>
      <p:sp>
        <p:nvSpPr>
          <p:cNvPr id="53" name="Rounded Rectangle 52">
            <a:extLst>
              <a:ext uri="{FF2B5EF4-FFF2-40B4-BE49-F238E27FC236}">
                <a16:creationId xmlns:a16="http://schemas.microsoft.com/office/drawing/2014/main" id="{9CF9BB39-A9D3-6585-3314-5C6C854DF6B5}"/>
              </a:ext>
            </a:extLst>
          </p:cNvPr>
          <p:cNvSpPr/>
          <p:nvPr/>
        </p:nvSpPr>
        <p:spPr>
          <a:xfrm>
            <a:off x="207298" y="6278953"/>
            <a:ext cx="1392072" cy="505311"/>
          </a:xfrm>
          <a:prstGeom prst="roundRect">
            <a:avLst/>
          </a:prstGeom>
          <a:solidFill>
            <a:srgbClr val="844B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latin typeface="Arial" panose="020B0604020202020204" pitchFamily="34" charset="0"/>
                <a:cs typeface="Arial" panose="020B0604020202020204" pitchFamily="34" charset="0"/>
              </a:rPr>
              <a:t>Assumptions</a:t>
            </a:r>
          </a:p>
        </p:txBody>
      </p:sp>
      <p:sp>
        <p:nvSpPr>
          <p:cNvPr id="54" name="Rounded Rectangle 53">
            <a:extLst>
              <a:ext uri="{FF2B5EF4-FFF2-40B4-BE49-F238E27FC236}">
                <a16:creationId xmlns:a16="http://schemas.microsoft.com/office/drawing/2014/main" id="{49448543-F036-7B22-6D15-F7237A8F3F23}"/>
              </a:ext>
            </a:extLst>
          </p:cNvPr>
          <p:cNvSpPr/>
          <p:nvPr/>
        </p:nvSpPr>
        <p:spPr>
          <a:xfrm>
            <a:off x="4246497" y="3299145"/>
            <a:ext cx="3181590" cy="1938528"/>
          </a:xfrm>
          <a:prstGeom prst="roundRect">
            <a:avLst/>
          </a:prstGeom>
          <a:solidFill>
            <a:srgbClr val="FCE1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Legal Framework and Governance Review</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Review the current legal framework, governance structure, and policy gaps based on findings from the Landscape Analysis.</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Benchmarking and Best Practices Analysis</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Conduct a case study analysis of successful biochar policies and practices from other countries with similar contexts or regional challenges. Identify key success factors and lessons learned to guide policy formulation in Pakistan.</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Policy Recommendation Development</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Develop policy recommendations to support sustainable agricultural practices and biochar adoption, addressing regulatory and operational needs.</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Stakeholder Consultations</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Engage with key stakeholders to validate policy recommendations.</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5</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Capacity Building for Policy Implementation</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Develop training programs and technical guidance for government officials, regulatory bodies, and industry stakeholders to enhance capacity for policy implementation and enforcement.</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6</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Policy Implementation Roadmap</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Develop a comprehensive roadmap for implementing recommended policy changes, including legal, regulatory, and financial incentives.</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p:txBody>
      </p:sp>
      <p:sp>
        <p:nvSpPr>
          <p:cNvPr id="55" name="Rounded Rectangle 54">
            <a:extLst>
              <a:ext uri="{FF2B5EF4-FFF2-40B4-BE49-F238E27FC236}">
                <a16:creationId xmlns:a16="http://schemas.microsoft.com/office/drawing/2014/main" id="{B716C41A-F53C-5A5B-3C5D-96998F572BC8}"/>
              </a:ext>
            </a:extLst>
          </p:cNvPr>
          <p:cNvSpPr/>
          <p:nvPr/>
        </p:nvSpPr>
        <p:spPr>
          <a:xfrm>
            <a:off x="7627292" y="3299145"/>
            <a:ext cx="1752283" cy="1938528"/>
          </a:xfrm>
          <a:prstGeom prst="roundRect">
            <a:avLst/>
          </a:prstGeom>
          <a:solidFill>
            <a:srgbClr val="FCE1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Pilot Project Site Selection</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Technology Selection</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Pilot Project Design with M&amp;E Framework</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Pilot Facility Installation</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5</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Facility Operation and Staff Training</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6</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Performance Monitoring and Analysis</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7</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Financial Model Development</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8</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Capacity Building for Local Implementation</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56" name="Rounded Rectangle 55">
            <a:extLst>
              <a:ext uri="{FF2B5EF4-FFF2-40B4-BE49-F238E27FC236}">
                <a16:creationId xmlns:a16="http://schemas.microsoft.com/office/drawing/2014/main" id="{0B69CBC6-07DB-F3CF-07F3-4E83830BC450}"/>
              </a:ext>
            </a:extLst>
          </p:cNvPr>
          <p:cNvSpPr/>
          <p:nvPr/>
        </p:nvSpPr>
        <p:spPr>
          <a:xfrm>
            <a:off x="9573818" y="3326741"/>
            <a:ext cx="2259865" cy="1938528"/>
          </a:xfrm>
          <a:prstGeom prst="roundRect">
            <a:avLst/>
          </a:prstGeom>
          <a:solidFill>
            <a:srgbClr val="FCE1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 Legal and regulatory framework 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2</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Market Demand Assessment</a:t>
            </a: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3</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Stakeholder Engagement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and Off taker Identification</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1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Technical</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Feasibility</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5</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Financial Feasibility Analysis</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6</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Risk Assessment and Mitigation Strategy Development</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7</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Environmental Impact Assessment (EIA)</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8</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Social Impact Assessment (SIA)</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p>
          <a:p>
            <a:pPr algn="just">
              <a:lnSpc>
                <a:spcPct val="115000"/>
              </a:lnSpc>
            </a:pP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Activity </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4</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600" b="1" kern="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rPr>
              <a:t>9</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6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Monitoring and Evaluation (M&amp;E) Framework for Investment</a:t>
            </a:r>
            <a:r>
              <a:rPr lang="en-US" sz="600"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PK" sz="600" kern="100" dirty="0">
              <a:effectLst/>
              <a:latin typeface="Calibri" panose="020F0502020204030204" pitchFamily="34" charset="0"/>
              <a:ea typeface="Malgun Gothic" panose="020B0503020000020004" pitchFamily="34" charset="-127"/>
              <a:cs typeface="Arial" panose="020B0604020202020204" pitchFamily="34" charset="0"/>
            </a:endParaRPr>
          </a:p>
        </p:txBody>
      </p:sp>
      <p:sp>
        <p:nvSpPr>
          <p:cNvPr id="59" name="Rounded Rectangle 58">
            <a:extLst>
              <a:ext uri="{FF2B5EF4-FFF2-40B4-BE49-F238E27FC236}">
                <a16:creationId xmlns:a16="http://schemas.microsoft.com/office/drawing/2014/main" id="{74A167DF-BC23-5917-8C32-F3794A3751C1}"/>
              </a:ext>
            </a:extLst>
          </p:cNvPr>
          <p:cNvSpPr/>
          <p:nvPr/>
        </p:nvSpPr>
        <p:spPr>
          <a:xfrm>
            <a:off x="2048155" y="5694537"/>
            <a:ext cx="1392072" cy="533844"/>
          </a:xfrm>
          <a:prstGeom prst="roundRect">
            <a:avLst/>
          </a:prstGeom>
          <a:solidFill>
            <a:srgbClr val="FAD2E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Barrier 1: Limited access to accurate data and information</a:t>
            </a:r>
          </a:p>
        </p:txBody>
      </p:sp>
      <p:sp>
        <p:nvSpPr>
          <p:cNvPr id="60" name="Rounded Rectangle 59">
            <a:extLst>
              <a:ext uri="{FF2B5EF4-FFF2-40B4-BE49-F238E27FC236}">
                <a16:creationId xmlns:a16="http://schemas.microsoft.com/office/drawing/2014/main" id="{52AC4C07-6ECD-BD58-40DB-049F1DA194FF}"/>
              </a:ext>
            </a:extLst>
          </p:cNvPr>
          <p:cNvSpPr/>
          <p:nvPr/>
        </p:nvSpPr>
        <p:spPr>
          <a:xfrm>
            <a:off x="3696130" y="5721398"/>
            <a:ext cx="1392072" cy="530352"/>
          </a:xfrm>
          <a:prstGeom prst="roundRect">
            <a:avLst/>
          </a:prstGeom>
          <a:solidFill>
            <a:srgbClr val="FAD2E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Risk 1: Low stakeholder engagement</a:t>
            </a:r>
          </a:p>
        </p:txBody>
      </p:sp>
      <p:sp>
        <p:nvSpPr>
          <p:cNvPr id="61" name="Rounded Rectangle 60">
            <a:extLst>
              <a:ext uri="{FF2B5EF4-FFF2-40B4-BE49-F238E27FC236}">
                <a16:creationId xmlns:a16="http://schemas.microsoft.com/office/drawing/2014/main" id="{09320D05-9464-D0B0-2592-70EAAA637DA3}"/>
              </a:ext>
            </a:extLst>
          </p:cNvPr>
          <p:cNvSpPr/>
          <p:nvPr/>
        </p:nvSpPr>
        <p:spPr>
          <a:xfrm>
            <a:off x="5401101" y="5718745"/>
            <a:ext cx="1392072" cy="530352"/>
          </a:xfrm>
          <a:prstGeom prst="roundRect">
            <a:avLst/>
          </a:prstGeom>
          <a:solidFill>
            <a:srgbClr val="FAD2E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Barrier 2: Limited financial resources</a:t>
            </a:r>
          </a:p>
        </p:txBody>
      </p:sp>
      <p:sp>
        <p:nvSpPr>
          <p:cNvPr id="62" name="Rounded Rectangle 61">
            <a:extLst>
              <a:ext uri="{FF2B5EF4-FFF2-40B4-BE49-F238E27FC236}">
                <a16:creationId xmlns:a16="http://schemas.microsoft.com/office/drawing/2014/main" id="{3E13740E-9DB2-5199-FCC4-C7D537FA3FB5}"/>
              </a:ext>
            </a:extLst>
          </p:cNvPr>
          <p:cNvSpPr/>
          <p:nvPr/>
        </p:nvSpPr>
        <p:spPr>
          <a:xfrm>
            <a:off x="8677121" y="5698029"/>
            <a:ext cx="1602437" cy="530352"/>
          </a:xfrm>
          <a:prstGeom prst="roundRect">
            <a:avLst/>
          </a:prstGeom>
          <a:solidFill>
            <a:srgbClr val="FAD2E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Barrier 3: Inadequate technological infrastructure and capacity</a:t>
            </a:r>
          </a:p>
        </p:txBody>
      </p:sp>
      <p:sp>
        <p:nvSpPr>
          <p:cNvPr id="63" name="Rounded Rectangle 62">
            <a:extLst>
              <a:ext uri="{FF2B5EF4-FFF2-40B4-BE49-F238E27FC236}">
                <a16:creationId xmlns:a16="http://schemas.microsoft.com/office/drawing/2014/main" id="{D956EE9E-FA0F-9C9C-C2E2-79E7DC92B286}"/>
              </a:ext>
            </a:extLst>
          </p:cNvPr>
          <p:cNvSpPr/>
          <p:nvPr/>
        </p:nvSpPr>
        <p:spPr>
          <a:xfrm>
            <a:off x="7057155" y="5718745"/>
            <a:ext cx="1392072" cy="530352"/>
          </a:xfrm>
          <a:prstGeom prst="roundRect">
            <a:avLst/>
          </a:prstGeom>
          <a:solidFill>
            <a:srgbClr val="FAD2E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Risk 2: Low interest in domestic market to adopt biochar</a:t>
            </a:r>
          </a:p>
        </p:txBody>
      </p:sp>
      <p:sp>
        <p:nvSpPr>
          <p:cNvPr id="64" name="Rounded Rectangle 63">
            <a:extLst>
              <a:ext uri="{FF2B5EF4-FFF2-40B4-BE49-F238E27FC236}">
                <a16:creationId xmlns:a16="http://schemas.microsoft.com/office/drawing/2014/main" id="{B03D12BE-EF8F-9258-43AC-9766DBE70894}"/>
              </a:ext>
            </a:extLst>
          </p:cNvPr>
          <p:cNvSpPr/>
          <p:nvPr/>
        </p:nvSpPr>
        <p:spPr>
          <a:xfrm>
            <a:off x="10487274" y="5698029"/>
            <a:ext cx="1392072" cy="530352"/>
          </a:xfrm>
          <a:prstGeom prst="roundRect">
            <a:avLst/>
          </a:prstGeom>
          <a:solidFill>
            <a:srgbClr val="FAD2E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Arial" panose="020B0604020202020204" pitchFamily="34" charset="0"/>
                <a:cs typeface="Arial" panose="020B0604020202020204" pitchFamily="34" charset="0"/>
              </a:rPr>
              <a:t>Barrier 4: Regulatory and Policy Challenges</a:t>
            </a:r>
          </a:p>
        </p:txBody>
      </p:sp>
      <p:sp>
        <p:nvSpPr>
          <p:cNvPr id="65" name="Rounded Rectangle 64">
            <a:extLst>
              <a:ext uri="{FF2B5EF4-FFF2-40B4-BE49-F238E27FC236}">
                <a16:creationId xmlns:a16="http://schemas.microsoft.com/office/drawing/2014/main" id="{15A4A05A-18CC-BE27-53DF-3B60FECD59A0}"/>
              </a:ext>
            </a:extLst>
          </p:cNvPr>
          <p:cNvSpPr/>
          <p:nvPr/>
        </p:nvSpPr>
        <p:spPr>
          <a:xfrm>
            <a:off x="1927133" y="6278953"/>
            <a:ext cx="10052995" cy="533844"/>
          </a:xfrm>
          <a:prstGeom prst="roundRect">
            <a:avLst/>
          </a:prstGeom>
          <a:solidFill>
            <a:srgbClr val="E7DAE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900" dirty="0">
              <a:solidFill>
                <a:schemeClr val="tx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900" dirty="0">
                <a:solidFill>
                  <a:schemeClr val="tx1"/>
                </a:solidFill>
                <a:latin typeface="Arial" panose="020B0604020202020204" pitchFamily="34" charset="0"/>
                <a:cs typeface="Arial" panose="020B0604020202020204" pitchFamily="34" charset="0"/>
              </a:rPr>
              <a:t>The project has strong and continuous support from local and national government</a:t>
            </a:r>
          </a:p>
          <a:p>
            <a:pPr marL="171450" indent="-171450">
              <a:buFont typeface="Arial" panose="020B0604020202020204" pitchFamily="34" charset="0"/>
              <a:buChar char="•"/>
            </a:pPr>
            <a:r>
              <a:rPr lang="en-US" sz="900" dirty="0">
                <a:solidFill>
                  <a:schemeClr val="tx1"/>
                </a:solidFill>
                <a:latin typeface="Arial" panose="020B0604020202020204" pitchFamily="34" charset="0"/>
                <a:cs typeface="Arial" panose="020B0604020202020204" pitchFamily="34" charset="0"/>
              </a:rPr>
              <a:t>The project has strong support from relevant stakeholders including the private sector, local farmers, regional experts</a:t>
            </a:r>
          </a:p>
          <a:p>
            <a:pPr marL="171450" indent="-171450">
              <a:buFont typeface="Arial" panose="020B0604020202020204" pitchFamily="34" charset="0"/>
              <a:buChar char="•"/>
            </a:pPr>
            <a:r>
              <a:rPr lang="en-US" sz="900" dirty="0">
                <a:solidFill>
                  <a:schemeClr val="tx1"/>
                </a:solidFill>
                <a:latin typeface="Arial" panose="020B0604020202020204" pitchFamily="34" charset="0"/>
                <a:cs typeface="Arial" panose="020B0604020202020204" pitchFamily="34" charset="0"/>
              </a:rPr>
              <a:t>There is sufficient availability of feedstock for biochar production</a:t>
            </a:r>
          </a:p>
          <a:p>
            <a:pPr marL="171450" indent="-171450">
              <a:buFont typeface="Arial" panose="020B0604020202020204" pitchFamily="34" charset="0"/>
              <a:buChar char="•"/>
            </a:pPr>
            <a:r>
              <a:rPr lang="en-US" sz="900" dirty="0">
                <a:solidFill>
                  <a:schemeClr val="tx1"/>
                </a:solidFill>
                <a:latin typeface="Arial" panose="020B0604020202020204" pitchFamily="34" charset="0"/>
                <a:cs typeface="Arial" panose="020B0604020202020204" pitchFamily="34" charset="0"/>
              </a:rPr>
              <a:t>Necessary technology for biochar production and application is accessible</a:t>
            </a:r>
          </a:p>
          <a:p>
            <a:pPr marL="228600" indent="-228600">
              <a:buAutoNum type="arabicPeriod"/>
            </a:pPr>
            <a:endParaRPr lang="en-US" sz="900" dirty="0">
              <a:solidFill>
                <a:schemeClr val="tx1"/>
              </a:solidFill>
              <a:latin typeface="Arial" panose="020B0604020202020204" pitchFamily="34" charset="0"/>
              <a:cs typeface="Arial" panose="020B0604020202020204" pitchFamily="34" charset="0"/>
            </a:endParaRPr>
          </a:p>
        </p:txBody>
      </p:sp>
      <p:cxnSp>
        <p:nvCxnSpPr>
          <p:cNvPr id="136" name="Straight Connector 135">
            <a:extLst>
              <a:ext uri="{FF2B5EF4-FFF2-40B4-BE49-F238E27FC236}">
                <a16:creationId xmlns:a16="http://schemas.microsoft.com/office/drawing/2014/main" id="{3CA45340-3A0B-6C25-867F-B5DC8F9422EE}"/>
              </a:ext>
            </a:extLst>
          </p:cNvPr>
          <p:cNvCxnSpPr>
            <a:stCxn id="31" idx="2"/>
          </p:cNvCxnSpPr>
          <p:nvPr/>
        </p:nvCxnSpPr>
        <p:spPr>
          <a:xfrm>
            <a:off x="3003292" y="5237673"/>
            <a:ext cx="6126" cy="125119"/>
          </a:xfrm>
          <a:prstGeom prst="line">
            <a:avLst/>
          </a:prstGeom>
        </p:spPr>
        <p:style>
          <a:lnRef idx="2">
            <a:schemeClr val="dk1"/>
          </a:lnRef>
          <a:fillRef idx="0">
            <a:schemeClr val="dk1"/>
          </a:fillRef>
          <a:effectRef idx="1">
            <a:schemeClr val="dk1"/>
          </a:effectRef>
          <a:fontRef idx="minor">
            <a:schemeClr val="tx1"/>
          </a:fontRef>
        </p:style>
      </p:cxnSp>
      <p:cxnSp>
        <p:nvCxnSpPr>
          <p:cNvPr id="138" name="Straight Connector 137">
            <a:extLst>
              <a:ext uri="{FF2B5EF4-FFF2-40B4-BE49-F238E27FC236}">
                <a16:creationId xmlns:a16="http://schemas.microsoft.com/office/drawing/2014/main" id="{101D817B-649D-0406-4283-E3AB64DDA945}"/>
              </a:ext>
            </a:extLst>
          </p:cNvPr>
          <p:cNvCxnSpPr/>
          <p:nvPr/>
        </p:nvCxnSpPr>
        <p:spPr>
          <a:xfrm>
            <a:off x="2581154" y="5374081"/>
            <a:ext cx="1747778" cy="0"/>
          </a:xfrm>
          <a:prstGeom prst="line">
            <a:avLst/>
          </a:prstGeom>
        </p:spPr>
        <p:style>
          <a:lnRef idx="2">
            <a:schemeClr val="dk1"/>
          </a:lnRef>
          <a:fillRef idx="0">
            <a:schemeClr val="dk1"/>
          </a:fillRef>
          <a:effectRef idx="1">
            <a:schemeClr val="dk1"/>
          </a:effectRef>
          <a:fontRef idx="minor">
            <a:schemeClr val="tx1"/>
          </a:fontRef>
        </p:style>
      </p:cxnSp>
      <p:cxnSp>
        <p:nvCxnSpPr>
          <p:cNvPr id="140" name="Straight Arrow Connector 139">
            <a:extLst>
              <a:ext uri="{FF2B5EF4-FFF2-40B4-BE49-F238E27FC236}">
                <a16:creationId xmlns:a16="http://schemas.microsoft.com/office/drawing/2014/main" id="{2701848B-F80E-DA9B-7224-4E53B8A08713}"/>
              </a:ext>
            </a:extLst>
          </p:cNvPr>
          <p:cNvCxnSpPr>
            <a:cxnSpLocks/>
          </p:cNvCxnSpPr>
          <p:nvPr/>
        </p:nvCxnSpPr>
        <p:spPr>
          <a:xfrm>
            <a:off x="2569580" y="5384430"/>
            <a:ext cx="0" cy="307999"/>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cxnSp>
        <p:nvCxnSpPr>
          <p:cNvPr id="142" name="Straight Arrow Connector 141">
            <a:extLst>
              <a:ext uri="{FF2B5EF4-FFF2-40B4-BE49-F238E27FC236}">
                <a16:creationId xmlns:a16="http://schemas.microsoft.com/office/drawing/2014/main" id="{DCB5D5B7-70B2-B5C1-B2E8-14D7171A058E}"/>
              </a:ext>
            </a:extLst>
          </p:cNvPr>
          <p:cNvCxnSpPr>
            <a:cxnSpLocks/>
          </p:cNvCxnSpPr>
          <p:nvPr/>
        </p:nvCxnSpPr>
        <p:spPr>
          <a:xfrm>
            <a:off x="4328932" y="5362792"/>
            <a:ext cx="0" cy="355953"/>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cxnSp>
        <p:nvCxnSpPr>
          <p:cNvPr id="144" name="Straight Connector 143">
            <a:extLst>
              <a:ext uri="{FF2B5EF4-FFF2-40B4-BE49-F238E27FC236}">
                <a16:creationId xmlns:a16="http://schemas.microsoft.com/office/drawing/2014/main" id="{F00F2FA9-570D-8760-90E0-5D5EB003CF28}"/>
              </a:ext>
            </a:extLst>
          </p:cNvPr>
          <p:cNvCxnSpPr>
            <a:cxnSpLocks/>
          </p:cNvCxnSpPr>
          <p:nvPr/>
        </p:nvCxnSpPr>
        <p:spPr>
          <a:xfrm>
            <a:off x="5089529" y="5237673"/>
            <a:ext cx="0" cy="91440"/>
          </a:xfrm>
          <a:prstGeom prst="line">
            <a:avLst/>
          </a:prstGeom>
        </p:spPr>
        <p:style>
          <a:lnRef idx="2">
            <a:schemeClr val="accent3"/>
          </a:lnRef>
          <a:fillRef idx="0">
            <a:schemeClr val="accent3"/>
          </a:fillRef>
          <a:effectRef idx="1">
            <a:schemeClr val="accent3"/>
          </a:effectRef>
          <a:fontRef idx="minor">
            <a:schemeClr val="tx1"/>
          </a:fontRef>
        </p:style>
      </p:cxnSp>
      <p:cxnSp>
        <p:nvCxnSpPr>
          <p:cNvPr id="146" name="Straight Connector 145">
            <a:extLst>
              <a:ext uri="{FF2B5EF4-FFF2-40B4-BE49-F238E27FC236}">
                <a16:creationId xmlns:a16="http://schemas.microsoft.com/office/drawing/2014/main" id="{9ACE4905-7B43-36D1-C6D2-81B7AFD93536}"/>
              </a:ext>
            </a:extLst>
          </p:cNvPr>
          <p:cNvCxnSpPr>
            <a:cxnSpLocks/>
          </p:cNvCxnSpPr>
          <p:nvPr/>
        </p:nvCxnSpPr>
        <p:spPr>
          <a:xfrm>
            <a:off x="4830018" y="5329113"/>
            <a:ext cx="2598071" cy="0"/>
          </a:xfrm>
          <a:prstGeom prst="line">
            <a:avLst/>
          </a:prstGeom>
        </p:spPr>
        <p:style>
          <a:lnRef idx="2">
            <a:schemeClr val="accent3"/>
          </a:lnRef>
          <a:fillRef idx="0">
            <a:schemeClr val="accent3"/>
          </a:fillRef>
          <a:effectRef idx="1">
            <a:schemeClr val="accent3"/>
          </a:effectRef>
          <a:fontRef idx="minor">
            <a:schemeClr val="tx1"/>
          </a:fontRef>
        </p:style>
      </p:cxnSp>
      <p:cxnSp>
        <p:nvCxnSpPr>
          <p:cNvPr id="150" name="Straight Arrow Connector 149">
            <a:extLst>
              <a:ext uri="{FF2B5EF4-FFF2-40B4-BE49-F238E27FC236}">
                <a16:creationId xmlns:a16="http://schemas.microsoft.com/office/drawing/2014/main" id="{7FD0B2D2-E0B1-9CB1-249A-4A7318065FE8}"/>
              </a:ext>
            </a:extLst>
          </p:cNvPr>
          <p:cNvCxnSpPr>
            <a:cxnSpLocks/>
          </p:cNvCxnSpPr>
          <p:nvPr/>
        </p:nvCxnSpPr>
        <p:spPr>
          <a:xfrm>
            <a:off x="4830018" y="5329113"/>
            <a:ext cx="0" cy="389632"/>
          </a:xfrm>
          <a:prstGeom prst="straightConnector1">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2" name="Straight Arrow Connector 151">
            <a:extLst>
              <a:ext uri="{FF2B5EF4-FFF2-40B4-BE49-F238E27FC236}">
                <a16:creationId xmlns:a16="http://schemas.microsoft.com/office/drawing/2014/main" id="{04478480-C5DC-7F6F-DACF-CE20AAA9F91C}"/>
              </a:ext>
            </a:extLst>
          </p:cNvPr>
          <p:cNvCxnSpPr>
            <a:cxnSpLocks/>
          </p:cNvCxnSpPr>
          <p:nvPr/>
        </p:nvCxnSpPr>
        <p:spPr>
          <a:xfrm>
            <a:off x="5932560" y="5329113"/>
            <a:ext cx="0" cy="389632"/>
          </a:xfrm>
          <a:prstGeom prst="straightConnector1">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4" name="Straight Arrow Connector 153">
            <a:extLst>
              <a:ext uri="{FF2B5EF4-FFF2-40B4-BE49-F238E27FC236}">
                <a16:creationId xmlns:a16="http://schemas.microsoft.com/office/drawing/2014/main" id="{724159BB-80B5-A52A-9111-DC8E67648DDC}"/>
              </a:ext>
            </a:extLst>
          </p:cNvPr>
          <p:cNvCxnSpPr>
            <a:cxnSpLocks/>
          </p:cNvCxnSpPr>
          <p:nvPr/>
        </p:nvCxnSpPr>
        <p:spPr>
          <a:xfrm>
            <a:off x="7428089" y="5329113"/>
            <a:ext cx="0" cy="389632"/>
          </a:xfrm>
          <a:prstGeom prst="straightConnector1">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8" name="Straight Connector 157">
            <a:extLst>
              <a:ext uri="{FF2B5EF4-FFF2-40B4-BE49-F238E27FC236}">
                <a16:creationId xmlns:a16="http://schemas.microsoft.com/office/drawing/2014/main" id="{8E5709B5-3ECE-BFA7-F30C-ED33B006F0F3}"/>
              </a:ext>
            </a:extLst>
          </p:cNvPr>
          <p:cNvCxnSpPr>
            <a:cxnSpLocks/>
          </p:cNvCxnSpPr>
          <p:nvPr/>
        </p:nvCxnSpPr>
        <p:spPr>
          <a:xfrm>
            <a:off x="6910157" y="5215418"/>
            <a:ext cx="0" cy="226845"/>
          </a:xfrm>
          <a:prstGeom prst="line">
            <a:avLst/>
          </a:prstGeom>
        </p:spPr>
        <p:style>
          <a:lnRef idx="2">
            <a:schemeClr val="accent2"/>
          </a:lnRef>
          <a:fillRef idx="0">
            <a:schemeClr val="accent2"/>
          </a:fillRef>
          <a:effectRef idx="1">
            <a:schemeClr val="accent2"/>
          </a:effectRef>
          <a:fontRef idx="minor">
            <a:schemeClr val="tx1"/>
          </a:fontRef>
        </p:style>
      </p:cxnSp>
      <p:cxnSp>
        <p:nvCxnSpPr>
          <p:cNvPr id="160" name="Straight Connector 159">
            <a:extLst>
              <a:ext uri="{FF2B5EF4-FFF2-40B4-BE49-F238E27FC236}">
                <a16:creationId xmlns:a16="http://schemas.microsoft.com/office/drawing/2014/main" id="{0B85046E-8018-6188-DEFD-998ED59FD1BC}"/>
              </a:ext>
            </a:extLst>
          </p:cNvPr>
          <p:cNvCxnSpPr>
            <a:cxnSpLocks/>
          </p:cNvCxnSpPr>
          <p:nvPr/>
        </p:nvCxnSpPr>
        <p:spPr>
          <a:xfrm>
            <a:off x="3217333" y="5442263"/>
            <a:ext cx="5825067"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166" name="Straight Arrow Connector 165">
            <a:extLst>
              <a:ext uri="{FF2B5EF4-FFF2-40B4-BE49-F238E27FC236}">
                <a16:creationId xmlns:a16="http://schemas.microsoft.com/office/drawing/2014/main" id="{A1E7B7E3-EA43-8194-85DF-0A48F5088DEF}"/>
              </a:ext>
            </a:extLst>
          </p:cNvPr>
          <p:cNvCxnSpPr>
            <a:cxnSpLocks/>
          </p:cNvCxnSpPr>
          <p:nvPr/>
        </p:nvCxnSpPr>
        <p:spPr>
          <a:xfrm>
            <a:off x="3217333" y="5442263"/>
            <a:ext cx="0" cy="276482"/>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68" name="Straight Arrow Connector 167">
            <a:extLst>
              <a:ext uri="{FF2B5EF4-FFF2-40B4-BE49-F238E27FC236}">
                <a16:creationId xmlns:a16="http://schemas.microsoft.com/office/drawing/2014/main" id="{B5143A23-16EE-EB72-6CE8-69508D3F8901}"/>
              </a:ext>
            </a:extLst>
          </p:cNvPr>
          <p:cNvCxnSpPr>
            <a:cxnSpLocks/>
          </p:cNvCxnSpPr>
          <p:nvPr/>
        </p:nvCxnSpPr>
        <p:spPr>
          <a:xfrm>
            <a:off x="6273173" y="5442263"/>
            <a:ext cx="0" cy="276482"/>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0" name="Straight Arrow Connector 169">
            <a:extLst>
              <a:ext uri="{FF2B5EF4-FFF2-40B4-BE49-F238E27FC236}">
                <a16:creationId xmlns:a16="http://schemas.microsoft.com/office/drawing/2014/main" id="{09E5F014-1113-FEC8-FE71-39265A3B99D9}"/>
              </a:ext>
            </a:extLst>
          </p:cNvPr>
          <p:cNvCxnSpPr>
            <a:cxnSpLocks/>
          </p:cNvCxnSpPr>
          <p:nvPr/>
        </p:nvCxnSpPr>
        <p:spPr>
          <a:xfrm>
            <a:off x="9031111" y="5442263"/>
            <a:ext cx="0" cy="250166"/>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2" name="Straight Connector 171">
            <a:extLst>
              <a:ext uri="{FF2B5EF4-FFF2-40B4-BE49-F238E27FC236}">
                <a16:creationId xmlns:a16="http://schemas.microsoft.com/office/drawing/2014/main" id="{AFB4630A-2882-30D0-C348-0E1CD5F02256}"/>
              </a:ext>
            </a:extLst>
          </p:cNvPr>
          <p:cNvCxnSpPr>
            <a:cxnSpLocks/>
          </p:cNvCxnSpPr>
          <p:nvPr/>
        </p:nvCxnSpPr>
        <p:spPr>
          <a:xfrm>
            <a:off x="8449227" y="5237673"/>
            <a:ext cx="0" cy="317480"/>
          </a:xfrm>
          <a:prstGeom prst="line">
            <a:avLst/>
          </a:prstGeom>
        </p:spPr>
        <p:style>
          <a:lnRef idx="2">
            <a:schemeClr val="accent4"/>
          </a:lnRef>
          <a:fillRef idx="0">
            <a:schemeClr val="accent4"/>
          </a:fillRef>
          <a:effectRef idx="1">
            <a:schemeClr val="accent4"/>
          </a:effectRef>
          <a:fontRef idx="minor">
            <a:schemeClr val="tx1"/>
          </a:fontRef>
        </p:style>
      </p:cxnSp>
      <p:cxnSp>
        <p:nvCxnSpPr>
          <p:cNvPr id="174" name="Straight Connector 173">
            <a:extLst>
              <a:ext uri="{FF2B5EF4-FFF2-40B4-BE49-F238E27FC236}">
                <a16:creationId xmlns:a16="http://schemas.microsoft.com/office/drawing/2014/main" id="{AC45B3A7-10D6-1276-3DB7-AAB268DF0B98}"/>
              </a:ext>
            </a:extLst>
          </p:cNvPr>
          <p:cNvCxnSpPr/>
          <p:nvPr/>
        </p:nvCxnSpPr>
        <p:spPr>
          <a:xfrm flipH="1">
            <a:off x="6570133" y="5555153"/>
            <a:ext cx="1879094"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177" name="Straight Arrow Connector 176">
            <a:extLst>
              <a:ext uri="{FF2B5EF4-FFF2-40B4-BE49-F238E27FC236}">
                <a16:creationId xmlns:a16="http://schemas.microsoft.com/office/drawing/2014/main" id="{FAEA6C15-9ABA-06C6-8EB0-CA52B2659080}"/>
              </a:ext>
            </a:extLst>
          </p:cNvPr>
          <p:cNvCxnSpPr/>
          <p:nvPr/>
        </p:nvCxnSpPr>
        <p:spPr>
          <a:xfrm>
            <a:off x="6581422" y="5555153"/>
            <a:ext cx="0" cy="163592"/>
          </a:xfrm>
          <a:prstGeom prst="straightConnector1">
            <a:avLst/>
          </a:prstGeom>
          <a:ln w="19050" cap="flat" cmpd="sng" algn="ctr">
            <a:solidFill>
              <a:schemeClr val="accent4"/>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9" name="Straight Connector 178">
            <a:extLst>
              <a:ext uri="{FF2B5EF4-FFF2-40B4-BE49-F238E27FC236}">
                <a16:creationId xmlns:a16="http://schemas.microsoft.com/office/drawing/2014/main" id="{E932A518-8250-CFE9-95DF-1C353EC8E783}"/>
              </a:ext>
            </a:extLst>
          </p:cNvPr>
          <p:cNvCxnSpPr>
            <a:cxnSpLocks/>
          </p:cNvCxnSpPr>
          <p:nvPr/>
        </p:nvCxnSpPr>
        <p:spPr>
          <a:xfrm>
            <a:off x="4538133" y="5384430"/>
            <a:ext cx="6372211"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190" name="Straight Arrow Connector 189">
            <a:extLst>
              <a:ext uri="{FF2B5EF4-FFF2-40B4-BE49-F238E27FC236}">
                <a16:creationId xmlns:a16="http://schemas.microsoft.com/office/drawing/2014/main" id="{B53D853C-72ED-036F-68D4-DCD5F32E1BF4}"/>
              </a:ext>
            </a:extLst>
          </p:cNvPr>
          <p:cNvCxnSpPr>
            <a:cxnSpLocks/>
          </p:cNvCxnSpPr>
          <p:nvPr/>
        </p:nvCxnSpPr>
        <p:spPr>
          <a:xfrm>
            <a:off x="4538133" y="5384430"/>
            <a:ext cx="0" cy="334315"/>
          </a:xfrm>
          <a:prstGeom prst="straightConnector1">
            <a:avLst/>
          </a:prstGeom>
          <a:ln>
            <a:headEnd type="none" w="med" len="med"/>
            <a:tailEnd type="arrow" w="med" len="med"/>
          </a:ln>
        </p:spPr>
        <p:style>
          <a:lnRef idx="2">
            <a:schemeClr val="accent5"/>
          </a:lnRef>
          <a:fillRef idx="0">
            <a:schemeClr val="accent5"/>
          </a:fillRef>
          <a:effectRef idx="1">
            <a:schemeClr val="accent5"/>
          </a:effectRef>
          <a:fontRef idx="minor">
            <a:schemeClr val="tx1"/>
          </a:fontRef>
        </p:style>
      </p:cxnSp>
      <p:cxnSp>
        <p:nvCxnSpPr>
          <p:cNvPr id="192" name="Straight Arrow Connector 191">
            <a:extLst>
              <a:ext uri="{FF2B5EF4-FFF2-40B4-BE49-F238E27FC236}">
                <a16:creationId xmlns:a16="http://schemas.microsoft.com/office/drawing/2014/main" id="{0DD57DFB-6F25-FDA8-320F-970E9DE86263}"/>
              </a:ext>
            </a:extLst>
          </p:cNvPr>
          <p:cNvCxnSpPr>
            <a:cxnSpLocks/>
          </p:cNvCxnSpPr>
          <p:nvPr/>
        </p:nvCxnSpPr>
        <p:spPr>
          <a:xfrm>
            <a:off x="10910344" y="5384430"/>
            <a:ext cx="0" cy="307999"/>
          </a:xfrm>
          <a:prstGeom prst="straightConnector1">
            <a:avLst/>
          </a:prstGeom>
          <a:ln>
            <a:headEnd type="none" w="med" len="med"/>
            <a:tailEnd type="arrow" w="med" len="med"/>
          </a:ln>
        </p:spPr>
        <p:style>
          <a:lnRef idx="2">
            <a:schemeClr val="accent5"/>
          </a:lnRef>
          <a:fillRef idx="0">
            <a:schemeClr val="accent5"/>
          </a:fillRef>
          <a:effectRef idx="1">
            <a:schemeClr val="accent5"/>
          </a:effectRef>
          <a:fontRef idx="minor">
            <a:schemeClr val="tx1"/>
          </a:fontRef>
        </p:style>
      </p:cxnSp>
      <p:cxnSp>
        <p:nvCxnSpPr>
          <p:cNvPr id="198" name="Straight Connector 197">
            <a:extLst>
              <a:ext uri="{FF2B5EF4-FFF2-40B4-BE49-F238E27FC236}">
                <a16:creationId xmlns:a16="http://schemas.microsoft.com/office/drawing/2014/main" id="{B0AA1EC7-D4BF-A051-4988-D0241031CCC5}"/>
              </a:ext>
            </a:extLst>
          </p:cNvPr>
          <p:cNvCxnSpPr/>
          <p:nvPr/>
        </p:nvCxnSpPr>
        <p:spPr>
          <a:xfrm>
            <a:off x="9753600" y="5509997"/>
            <a:ext cx="19416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0" name="Straight Arrow Connector 199">
            <a:extLst>
              <a:ext uri="{FF2B5EF4-FFF2-40B4-BE49-F238E27FC236}">
                <a16:creationId xmlns:a16="http://schemas.microsoft.com/office/drawing/2014/main" id="{A3F90956-9705-0068-A2A7-EB44AF3A4FBE}"/>
              </a:ext>
            </a:extLst>
          </p:cNvPr>
          <p:cNvCxnSpPr/>
          <p:nvPr/>
        </p:nvCxnSpPr>
        <p:spPr>
          <a:xfrm>
            <a:off x="9753600" y="5509549"/>
            <a:ext cx="0" cy="182880"/>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2" name="Straight Arrow Connector 201">
            <a:extLst>
              <a:ext uri="{FF2B5EF4-FFF2-40B4-BE49-F238E27FC236}">
                <a16:creationId xmlns:a16="http://schemas.microsoft.com/office/drawing/2014/main" id="{8110237B-DCD5-C318-EC8C-F834B8204CB1}"/>
              </a:ext>
            </a:extLst>
          </p:cNvPr>
          <p:cNvCxnSpPr/>
          <p:nvPr/>
        </p:nvCxnSpPr>
        <p:spPr>
          <a:xfrm>
            <a:off x="11695289" y="5509549"/>
            <a:ext cx="0" cy="209196"/>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25" name="Straight Arrow Connector 224">
            <a:extLst>
              <a:ext uri="{FF2B5EF4-FFF2-40B4-BE49-F238E27FC236}">
                <a16:creationId xmlns:a16="http://schemas.microsoft.com/office/drawing/2014/main" id="{557CBA5D-6E3D-8AB5-9751-81EE518B242B}"/>
              </a:ext>
            </a:extLst>
          </p:cNvPr>
          <p:cNvCxnSpPr>
            <a:cxnSpLocks/>
            <a:stCxn id="31" idx="0"/>
          </p:cNvCxnSpPr>
          <p:nvPr/>
        </p:nvCxnSpPr>
        <p:spPr>
          <a:xfrm flipV="1">
            <a:off x="3003292" y="3168965"/>
            <a:ext cx="0" cy="131721"/>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27" name="Straight Arrow Connector 226">
            <a:extLst>
              <a:ext uri="{FF2B5EF4-FFF2-40B4-BE49-F238E27FC236}">
                <a16:creationId xmlns:a16="http://schemas.microsoft.com/office/drawing/2014/main" id="{7E5B9677-FB15-ADA1-45F8-9591567A161C}"/>
              </a:ext>
            </a:extLst>
          </p:cNvPr>
          <p:cNvCxnSpPr>
            <a:cxnSpLocks/>
            <a:stCxn id="54" idx="0"/>
            <a:endCxn id="25" idx="2"/>
          </p:cNvCxnSpPr>
          <p:nvPr/>
        </p:nvCxnSpPr>
        <p:spPr>
          <a:xfrm flipV="1">
            <a:off x="5837292" y="3167306"/>
            <a:ext cx="362" cy="131839"/>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29" name="Straight Arrow Connector 228">
            <a:extLst>
              <a:ext uri="{FF2B5EF4-FFF2-40B4-BE49-F238E27FC236}">
                <a16:creationId xmlns:a16="http://schemas.microsoft.com/office/drawing/2014/main" id="{33723DDC-A4A3-D5F8-B3C1-F5AFBB520F3F}"/>
              </a:ext>
            </a:extLst>
          </p:cNvPr>
          <p:cNvCxnSpPr>
            <a:cxnSpLocks/>
            <a:stCxn id="55" idx="0"/>
          </p:cNvCxnSpPr>
          <p:nvPr/>
        </p:nvCxnSpPr>
        <p:spPr>
          <a:xfrm flipH="1" flipV="1">
            <a:off x="8503433" y="3131533"/>
            <a:ext cx="1" cy="167612"/>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33" name="Straight Arrow Connector 232">
            <a:extLst>
              <a:ext uri="{FF2B5EF4-FFF2-40B4-BE49-F238E27FC236}">
                <a16:creationId xmlns:a16="http://schemas.microsoft.com/office/drawing/2014/main" id="{475C6A09-F966-B21A-C94B-53A6E73D0B35}"/>
              </a:ext>
            </a:extLst>
          </p:cNvPr>
          <p:cNvCxnSpPr>
            <a:cxnSpLocks/>
            <a:endCxn id="27" idx="2"/>
          </p:cNvCxnSpPr>
          <p:nvPr/>
        </p:nvCxnSpPr>
        <p:spPr>
          <a:xfrm flipV="1">
            <a:off x="10684235" y="3167303"/>
            <a:ext cx="9821" cy="164488"/>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50" name="Straight Arrow Connector 249">
            <a:extLst>
              <a:ext uri="{FF2B5EF4-FFF2-40B4-BE49-F238E27FC236}">
                <a16:creationId xmlns:a16="http://schemas.microsoft.com/office/drawing/2014/main" id="{1E4CE0F5-ED5C-44C5-1F26-C2D29EBE6A1E}"/>
              </a:ext>
            </a:extLst>
          </p:cNvPr>
          <p:cNvCxnSpPr>
            <a:cxnSpLocks/>
            <a:stCxn id="9" idx="0"/>
          </p:cNvCxnSpPr>
          <p:nvPr/>
        </p:nvCxnSpPr>
        <p:spPr>
          <a:xfrm flipV="1">
            <a:off x="2600142" y="1149178"/>
            <a:ext cx="0" cy="22337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52" name="Straight Arrow Connector 251">
            <a:extLst>
              <a:ext uri="{FF2B5EF4-FFF2-40B4-BE49-F238E27FC236}">
                <a16:creationId xmlns:a16="http://schemas.microsoft.com/office/drawing/2014/main" id="{B2671F76-CBD4-8368-1933-04604B337F20}"/>
              </a:ext>
            </a:extLst>
          </p:cNvPr>
          <p:cNvCxnSpPr/>
          <p:nvPr/>
        </p:nvCxnSpPr>
        <p:spPr>
          <a:xfrm flipV="1">
            <a:off x="4141279" y="1149178"/>
            <a:ext cx="0" cy="21286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53" name="Straight Arrow Connector 252">
            <a:extLst>
              <a:ext uri="{FF2B5EF4-FFF2-40B4-BE49-F238E27FC236}">
                <a16:creationId xmlns:a16="http://schemas.microsoft.com/office/drawing/2014/main" id="{FBD3D768-D9F3-97DE-E2D0-DFA93AE50D44}"/>
              </a:ext>
            </a:extLst>
          </p:cNvPr>
          <p:cNvCxnSpPr/>
          <p:nvPr/>
        </p:nvCxnSpPr>
        <p:spPr>
          <a:xfrm flipV="1">
            <a:off x="8449227" y="1138528"/>
            <a:ext cx="0" cy="21286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54" name="Straight Arrow Connector 253">
            <a:extLst>
              <a:ext uri="{FF2B5EF4-FFF2-40B4-BE49-F238E27FC236}">
                <a16:creationId xmlns:a16="http://schemas.microsoft.com/office/drawing/2014/main" id="{8EE34652-E01E-8B8E-2B33-50F51D812D7D}"/>
              </a:ext>
            </a:extLst>
          </p:cNvPr>
          <p:cNvCxnSpPr/>
          <p:nvPr/>
        </p:nvCxnSpPr>
        <p:spPr>
          <a:xfrm flipV="1">
            <a:off x="9920756" y="1149178"/>
            <a:ext cx="0" cy="21286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55" name="Straight Arrow Connector 254">
            <a:extLst>
              <a:ext uri="{FF2B5EF4-FFF2-40B4-BE49-F238E27FC236}">
                <a16:creationId xmlns:a16="http://schemas.microsoft.com/office/drawing/2014/main" id="{02FC68C1-A682-5DFC-5EF9-853B915A806E}"/>
              </a:ext>
            </a:extLst>
          </p:cNvPr>
          <p:cNvCxnSpPr/>
          <p:nvPr/>
        </p:nvCxnSpPr>
        <p:spPr>
          <a:xfrm flipV="1">
            <a:off x="5524602" y="1149178"/>
            <a:ext cx="0" cy="212860"/>
          </a:xfrm>
          <a:prstGeom prst="straightConnector1">
            <a:avLst/>
          </a:prstGeom>
          <a:ln w="190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57" name="Straight Arrow Connector 256">
            <a:extLst>
              <a:ext uri="{FF2B5EF4-FFF2-40B4-BE49-F238E27FC236}">
                <a16:creationId xmlns:a16="http://schemas.microsoft.com/office/drawing/2014/main" id="{9C5D79F1-CA50-E361-7D76-26B97E5C16F7}"/>
              </a:ext>
            </a:extLst>
          </p:cNvPr>
          <p:cNvCxnSpPr/>
          <p:nvPr/>
        </p:nvCxnSpPr>
        <p:spPr>
          <a:xfrm flipV="1">
            <a:off x="6924912" y="1149178"/>
            <a:ext cx="0" cy="212860"/>
          </a:xfrm>
          <a:prstGeom prst="straightConnector1">
            <a:avLst/>
          </a:prstGeom>
          <a:ln w="190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58" name="Straight Arrow Connector 257">
            <a:extLst>
              <a:ext uri="{FF2B5EF4-FFF2-40B4-BE49-F238E27FC236}">
                <a16:creationId xmlns:a16="http://schemas.microsoft.com/office/drawing/2014/main" id="{CADCBFB7-167F-99F5-4100-5FA6BE8F81D6}"/>
              </a:ext>
            </a:extLst>
          </p:cNvPr>
          <p:cNvCxnSpPr/>
          <p:nvPr/>
        </p:nvCxnSpPr>
        <p:spPr>
          <a:xfrm flipV="1">
            <a:off x="11435963" y="1138528"/>
            <a:ext cx="0" cy="212860"/>
          </a:xfrm>
          <a:prstGeom prst="straightConnector1">
            <a:avLst/>
          </a:prstGeom>
          <a:ln w="190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83" name="Straight Connector 282">
            <a:extLst>
              <a:ext uri="{FF2B5EF4-FFF2-40B4-BE49-F238E27FC236}">
                <a16:creationId xmlns:a16="http://schemas.microsoft.com/office/drawing/2014/main" id="{DE6665C5-EDF2-8537-11CE-80C44A9AEC90}"/>
              </a:ext>
            </a:extLst>
          </p:cNvPr>
          <p:cNvCxnSpPr>
            <a:cxnSpLocks/>
          </p:cNvCxnSpPr>
          <p:nvPr/>
        </p:nvCxnSpPr>
        <p:spPr>
          <a:xfrm flipV="1">
            <a:off x="5790167" y="2250830"/>
            <a:ext cx="0" cy="110784"/>
          </a:xfrm>
          <a:prstGeom prst="line">
            <a:avLst/>
          </a:prstGeom>
        </p:spPr>
        <p:style>
          <a:lnRef idx="2">
            <a:schemeClr val="accent4"/>
          </a:lnRef>
          <a:fillRef idx="0">
            <a:schemeClr val="accent4"/>
          </a:fillRef>
          <a:effectRef idx="1">
            <a:schemeClr val="accent4"/>
          </a:effectRef>
          <a:fontRef idx="minor">
            <a:schemeClr val="tx1"/>
          </a:fontRef>
        </p:style>
      </p:cxnSp>
      <p:cxnSp>
        <p:nvCxnSpPr>
          <p:cNvPr id="285" name="Straight Connector 284">
            <a:extLst>
              <a:ext uri="{FF2B5EF4-FFF2-40B4-BE49-F238E27FC236}">
                <a16:creationId xmlns:a16="http://schemas.microsoft.com/office/drawing/2014/main" id="{9A6E6773-DD03-1EE9-AABC-116D273500D0}"/>
              </a:ext>
            </a:extLst>
          </p:cNvPr>
          <p:cNvCxnSpPr>
            <a:cxnSpLocks/>
          </p:cNvCxnSpPr>
          <p:nvPr/>
        </p:nvCxnSpPr>
        <p:spPr>
          <a:xfrm>
            <a:off x="2985708" y="2236149"/>
            <a:ext cx="8447217"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287" name="Straight Arrow Connector 286">
            <a:extLst>
              <a:ext uri="{FF2B5EF4-FFF2-40B4-BE49-F238E27FC236}">
                <a16:creationId xmlns:a16="http://schemas.microsoft.com/office/drawing/2014/main" id="{8435F2CB-7566-2064-C96B-49F607667010}"/>
              </a:ext>
            </a:extLst>
          </p:cNvPr>
          <p:cNvCxnSpPr>
            <a:cxnSpLocks/>
          </p:cNvCxnSpPr>
          <p:nvPr/>
        </p:nvCxnSpPr>
        <p:spPr>
          <a:xfrm flipV="1">
            <a:off x="3003292" y="2101361"/>
            <a:ext cx="0" cy="131885"/>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291" name="Straight Arrow Connector 290">
            <a:extLst>
              <a:ext uri="{FF2B5EF4-FFF2-40B4-BE49-F238E27FC236}">
                <a16:creationId xmlns:a16="http://schemas.microsoft.com/office/drawing/2014/main" id="{7004B272-5155-5E29-A95E-E7C76ACD2E56}"/>
              </a:ext>
            </a:extLst>
          </p:cNvPr>
          <p:cNvCxnSpPr/>
          <p:nvPr/>
        </p:nvCxnSpPr>
        <p:spPr>
          <a:xfrm flipV="1">
            <a:off x="4140942" y="2089873"/>
            <a:ext cx="0" cy="14067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295" name="Straight Arrow Connector 294">
            <a:extLst>
              <a:ext uri="{FF2B5EF4-FFF2-40B4-BE49-F238E27FC236}">
                <a16:creationId xmlns:a16="http://schemas.microsoft.com/office/drawing/2014/main" id="{2852CD01-5727-84ED-0C4C-A6967926D4EE}"/>
              </a:ext>
            </a:extLst>
          </p:cNvPr>
          <p:cNvCxnSpPr/>
          <p:nvPr/>
        </p:nvCxnSpPr>
        <p:spPr>
          <a:xfrm flipV="1">
            <a:off x="5366238" y="2077915"/>
            <a:ext cx="0" cy="14067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296" name="Straight Arrow Connector 295">
            <a:extLst>
              <a:ext uri="{FF2B5EF4-FFF2-40B4-BE49-F238E27FC236}">
                <a16:creationId xmlns:a16="http://schemas.microsoft.com/office/drawing/2014/main" id="{A4F946F2-3D27-260E-01C5-DEBF971CE1FE}"/>
              </a:ext>
            </a:extLst>
          </p:cNvPr>
          <p:cNvCxnSpPr/>
          <p:nvPr/>
        </p:nvCxnSpPr>
        <p:spPr>
          <a:xfrm flipV="1">
            <a:off x="6966437" y="2077917"/>
            <a:ext cx="0" cy="14067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297" name="Straight Arrow Connector 296">
            <a:extLst>
              <a:ext uri="{FF2B5EF4-FFF2-40B4-BE49-F238E27FC236}">
                <a16:creationId xmlns:a16="http://schemas.microsoft.com/office/drawing/2014/main" id="{62C9CC12-8925-22CF-67AB-6B9BDB89E8D5}"/>
              </a:ext>
            </a:extLst>
          </p:cNvPr>
          <p:cNvCxnSpPr/>
          <p:nvPr/>
        </p:nvCxnSpPr>
        <p:spPr>
          <a:xfrm flipV="1">
            <a:off x="10190277" y="2095502"/>
            <a:ext cx="0" cy="14067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298" name="Straight Arrow Connector 297">
            <a:extLst>
              <a:ext uri="{FF2B5EF4-FFF2-40B4-BE49-F238E27FC236}">
                <a16:creationId xmlns:a16="http://schemas.microsoft.com/office/drawing/2014/main" id="{CA68CF07-83F0-CC5D-9C47-9C6BDAD252D5}"/>
              </a:ext>
            </a:extLst>
          </p:cNvPr>
          <p:cNvCxnSpPr>
            <a:cxnSpLocks/>
          </p:cNvCxnSpPr>
          <p:nvPr/>
        </p:nvCxnSpPr>
        <p:spPr>
          <a:xfrm flipV="1">
            <a:off x="11432925" y="2077917"/>
            <a:ext cx="0" cy="14946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301" name="Straight Arrow Connector 300">
            <a:extLst>
              <a:ext uri="{FF2B5EF4-FFF2-40B4-BE49-F238E27FC236}">
                <a16:creationId xmlns:a16="http://schemas.microsoft.com/office/drawing/2014/main" id="{EADAE1ED-2B22-E83D-8DC2-2A931FEB8CD3}"/>
              </a:ext>
            </a:extLst>
          </p:cNvPr>
          <p:cNvCxnSpPr/>
          <p:nvPr/>
        </p:nvCxnSpPr>
        <p:spPr>
          <a:xfrm flipV="1">
            <a:off x="8503572" y="2095499"/>
            <a:ext cx="0" cy="14067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302" name="Straight Connector 301">
            <a:extLst>
              <a:ext uri="{FF2B5EF4-FFF2-40B4-BE49-F238E27FC236}">
                <a16:creationId xmlns:a16="http://schemas.microsoft.com/office/drawing/2014/main" id="{267E40F9-0735-E850-499C-9164BCA422C3}"/>
              </a:ext>
            </a:extLst>
          </p:cNvPr>
          <p:cNvCxnSpPr>
            <a:cxnSpLocks/>
          </p:cNvCxnSpPr>
          <p:nvPr/>
        </p:nvCxnSpPr>
        <p:spPr>
          <a:xfrm flipV="1">
            <a:off x="3002093" y="2242038"/>
            <a:ext cx="0" cy="122506"/>
          </a:xfrm>
          <a:prstGeom prst="line">
            <a:avLst/>
          </a:prstGeom>
        </p:spPr>
        <p:style>
          <a:lnRef idx="2">
            <a:schemeClr val="accent4"/>
          </a:lnRef>
          <a:fillRef idx="0">
            <a:schemeClr val="accent4"/>
          </a:fillRef>
          <a:effectRef idx="1">
            <a:schemeClr val="accent4"/>
          </a:effectRef>
          <a:fontRef idx="minor">
            <a:schemeClr val="tx1"/>
          </a:fontRef>
        </p:style>
      </p:cxnSp>
      <p:cxnSp>
        <p:nvCxnSpPr>
          <p:cNvPr id="306" name="Straight Connector 305">
            <a:extLst>
              <a:ext uri="{FF2B5EF4-FFF2-40B4-BE49-F238E27FC236}">
                <a16:creationId xmlns:a16="http://schemas.microsoft.com/office/drawing/2014/main" id="{1673DB9E-30E1-CD6D-B0D6-D69CAF9C2A24}"/>
              </a:ext>
            </a:extLst>
          </p:cNvPr>
          <p:cNvCxnSpPr>
            <a:cxnSpLocks/>
          </p:cNvCxnSpPr>
          <p:nvPr/>
        </p:nvCxnSpPr>
        <p:spPr>
          <a:xfrm flipV="1">
            <a:off x="8505927" y="2236149"/>
            <a:ext cx="0" cy="125465"/>
          </a:xfrm>
          <a:prstGeom prst="line">
            <a:avLst/>
          </a:prstGeom>
        </p:spPr>
        <p:style>
          <a:lnRef idx="2">
            <a:schemeClr val="accent4"/>
          </a:lnRef>
          <a:fillRef idx="0">
            <a:schemeClr val="accent4"/>
          </a:fillRef>
          <a:effectRef idx="1">
            <a:schemeClr val="accent4"/>
          </a:effectRef>
          <a:fontRef idx="minor">
            <a:schemeClr val="tx1"/>
          </a:fontRef>
        </p:style>
      </p:cxnSp>
      <p:cxnSp>
        <p:nvCxnSpPr>
          <p:cNvPr id="311" name="Straight Connector 310">
            <a:extLst>
              <a:ext uri="{FF2B5EF4-FFF2-40B4-BE49-F238E27FC236}">
                <a16:creationId xmlns:a16="http://schemas.microsoft.com/office/drawing/2014/main" id="{06DE88FC-515F-8831-3551-3BA6FE796136}"/>
              </a:ext>
            </a:extLst>
          </p:cNvPr>
          <p:cNvCxnSpPr>
            <a:cxnSpLocks/>
          </p:cNvCxnSpPr>
          <p:nvPr/>
        </p:nvCxnSpPr>
        <p:spPr>
          <a:xfrm flipV="1">
            <a:off x="10186474" y="2227387"/>
            <a:ext cx="0" cy="122506"/>
          </a:xfrm>
          <a:prstGeom prst="line">
            <a:avLst/>
          </a:prstGeom>
        </p:spPr>
        <p:style>
          <a:lnRef idx="2">
            <a:schemeClr val="accent4"/>
          </a:lnRef>
          <a:fillRef idx="0">
            <a:schemeClr val="accent4"/>
          </a:fillRef>
          <a:effectRef idx="1">
            <a:schemeClr val="accent4"/>
          </a:effectRef>
          <a:fontRef idx="minor">
            <a:schemeClr val="tx1"/>
          </a:fontRef>
        </p:style>
      </p:cxnSp>
      <p:cxnSp>
        <p:nvCxnSpPr>
          <p:cNvPr id="35" name="Straight Connector 34">
            <a:extLst>
              <a:ext uri="{FF2B5EF4-FFF2-40B4-BE49-F238E27FC236}">
                <a16:creationId xmlns:a16="http://schemas.microsoft.com/office/drawing/2014/main" id="{A5065276-47E9-F3E9-D556-31F585C4E861}"/>
              </a:ext>
            </a:extLst>
          </p:cNvPr>
          <p:cNvCxnSpPr>
            <a:cxnSpLocks/>
          </p:cNvCxnSpPr>
          <p:nvPr/>
        </p:nvCxnSpPr>
        <p:spPr>
          <a:xfrm flipH="1">
            <a:off x="4141279" y="2301427"/>
            <a:ext cx="1648888"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38" name="Straight Connector 37">
            <a:extLst>
              <a:ext uri="{FF2B5EF4-FFF2-40B4-BE49-F238E27FC236}">
                <a16:creationId xmlns:a16="http://schemas.microsoft.com/office/drawing/2014/main" id="{476FA326-0CC5-1B1F-E028-EF4D40BB4186}"/>
              </a:ext>
            </a:extLst>
          </p:cNvPr>
          <p:cNvCxnSpPr>
            <a:cxnSpLocks/>
          </p:cNvCxnSpPr>
          <p:nvPr/>
        </p:nvCxnSpPr>
        <p:spPr>
          <a:xfrm>
            <a:off x="4130079" y="2247439"/>
            <a:ext cx="0" cy="53988"/>
          </a:xfrm>
          <a:prstGeom prst="line">
            <a:avLst/>
          </a:prstGeom>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156348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403</TotalTime>
  <Words>796</Words>
  <Application>Microsoft Office PowerPoint</Application>
  <PresentationFormat>Widescreen</PresentationFormat>
  <Paragraphs>59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Komal Ishaq</dc:creator>
  <cp:lastModifiedBy>Abru Haider</cp:lastModifiedBy>
  <cp:revision>21</cp:revision>
  <dcterms:created xsi:type="dcterms:W3CDTF">2024-10-01T06:01:19Z</dcterms:created>
  <dcterms:modified xsi:type="dcterms:W3CDTF">2024-10-31T09:30:29Z</dcterms:modified>
</cp:coreProperties>
</file>