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5"/>
  </p:sldMasterIdLst>
  <p:notesMasterIdLst>
    <p:notesMasterId r:id="rId15"/>
  </p:notesMasterIdLst>
  <p:sldIdLst>
    <p:sldId id="256" r:id="rId6"/>
    <p:sldId id="257" r:id="rId7"/>
    <p:sldId id="282" r:id="rId8"/>
    <p:sldId id="281" r:id="rId9"/>
    <p:sldId id="276" r:id="rId10"/>
    <p:sldId id="279" r:id="rId11"/>
    <p:sldId id="280" r:id="rId12"/>
    <p:sldId id="277" r:id="rId13"/>
    <p:sldId id="269" r:id="rId14"/>
  </p:sldIdLst>
  <p:sldSz cx="18288000" cy="10287000"/>
  <p:notesSz cx="6797675" cy="9926638"/>
  <p:embeddedFontLst>
    <p:embeddedFont>
      <p:font typeface="Aileron Bold" panose="020B0604020202020204" charset="0"/>
      <p:regular r:id="rId16"/>
    </p:embeddedFont>
    <p:embeddedFont>
      <p:font typeface="Canva Sans Bold" panose="020B0604020202020204" charset="0"/>
      <p:regular r:id="rId17"/>
    </p:embeddedFont>
    <p:embeddedFont>
      <p:font typeface="Poppins" panose="00000500000000000000" pitchFamily="2" charset="0"/>
      <p:regular r:id="rId18"/>
      <p:bold r:id="rId19"/>
      <p:italic r:id="rId20"/>
      <p:boldItalic r:id="rId21"/>
    </p:embeddedFont>
    <p:embeddedFont>
      <p:font typeface="Poppins Bold" panose="00000800000000000000" charset="0"/>
      <p:regular r:id="rId22"/>
      <p:bold r:id="rId23"/>
    </p:embeddedFont>
    <p:embeddedFont>
      <p:font typeface="Poppins Medium" panose="00000600000000000000" pitchFamily="2" charset="0"/>
      <p:regular r:id="rId24"/>
      <p: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1071" autoAdjust="0"/>
  </p:normalViewPr>
  <p:slideViewPr>
    <p:cSldViewPr snapToGrid="0">
      <p:cViewPr>
        <p:scale>
          <a:sx n="25" d="100"/>
          <a:sy n="25" d="100"/>
        </p:scale>
        <p:origin x="824" y="1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9.fntdata"/><Relationship Id="rId5" Type="http://schemas.openxmlformats.org/officeDocument/2006/relationships/slideMaster" Target="slideMasters/slideMaster1.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6B82336-50E2-4551-81A4-6B071A415E7E}" type="datetimeFigureOut">
              <a:rPr lang="en-US" smtClean="0"/>
              <a:t>17/9/2026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065064F-2F2C-40A7-A4C8-DB55AE9051AA}" type="slidenum">
              <a:rPr lang="en-US" smtClean="0"/>
              <a:t>‹#›</a:t>
            </a:fld>
            <a:endParaRPr lang="en-US"/>
          </a:p>
        </p:txBody>
      </p:sp>
    </p:spTree>
    <p:extLst>
      <p:ext uri="{BB962C8B-B14F-4D97-AF65-F5344CB8AC3E}">
        <p14:creationId xmlns:p14="http://schemas.microsoft.com/office/powerpoint/2010/main" val="2436862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065064F-2F2C-40A7-A4C8-DB55AE9051AA}" type="slidenum">
              <a:rPr lang="en-US" smtClean="0"/>
              <a:t>1</a:t>
            </a:fld>
            <a:endParaRPr lang="en-US"/>
          </a:p>
        </p:txBody>
      </p:sp>
    </p:spTree>
    <p:extLst>
      <p:ext uri="{BB962C8B-B14F-4D97-AF65-F5344CB8AC3E}">
        <p14:creationId xmlns:p14="http://schemas.microsoft.com/office/powerpoint/2010/main" val="2630383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US" sz="1200" b="0" i="0" kern="1200" dirty="0">
                <a:solidFill>
                  <a:schemeClr val="tx1"/>
                </a:solidFill>
                <a:effectLst/>
                <a:latin typeface="+mn-lt"/>
                <a:ea typeface="+mn-ea"/>
                <a:cs typeface="+mn-cs"/>
              </a:rPr>
              <a:t>Thank you very much for inviting the Adaptation Committee to participate in your meeting. It is my pleasure to represent that Committee here today. </a:t>
            </a:r>
          </a:p>
          <a:p>
            <a:r>
              <a:rPr lang="en-US" dirty="0"/>
              <a:t>For those of you who may not be familiar with the Adaptation Committee, we were established in 2010 and are the principal body under the UNFCCC providing expert guidance on adaptation and ensuring that adaptation is addressed coherently under the UNFCCC process and in line with the Paris Agreement.</a:t>
            </a:r>
          </a:p>
          <a:p>
            <a:endParaRPr lang="en-US" dirty="0"/>
          </a:p>
          <a:p>
            <a:r>
              <a:rPr lang="en-US" dirty="0"/>
              <a:t>Our core functions include: </a:t>
            </a:r>
          </a:p>
          <a:p>
            <a:pPr marL="171450" indent="-171450">
              <a:buFont typeface="Arial" panose="020B0604020202020204" pitchFamily="34" charset="0"/>
              <a:buChar char="•"/>
            </a:pPr>
            <a:r>
              <a:rPr lang="en-US" dirty="0"/>
              <a:t>Providing technical support and guidance to Parties</a:t>
            </a:r>
          </a:p>
          <a:p>
            <a:pPr marL="171450" indent="-171450">
              <a:buFont typeface="Arial" panose="020B0604020202020204" pitchFamily="34" charset="0"/>
              <a:buChar char="•"/>
            </a:pPr>
            <a:r>
              <a:rPr lang="en-US" dirty="0"/>
              <a:t>Promoting synergy and strengthening engagement with national, regional and international organizations, centers and networks</a:t>
            </a:r>
          </a:p>
          <a:p>
            <a:pPr marL="171450" indent="-171450">
              <a:buFont typeface="Arial" panose="020B0604020202020204" pitchFamily="34" charset="0"/>
              <a:buChar char="•"/>
            </a:pPr>
            <a:r>
              <a:rPr lang="en-US" dirty="0"/>
              <a:t>Sharing relevant information, knowledge, experience and good practices</a:t>
            </a:r>
          </a:p>
          <a:p>
            <a:pPr marL="171450" indent="-171450">
              <a:buFont typeface="Arial" panose="020B0604020202020204" pitchFamily="34" charset="0"/>
              <a:buChar char="•"/>
            </a:pPr>
            <a:r>
              <a:rPr lang="en-US" dirty="0"/>
              <a:t>Considering information communicated by Parties on their monitoring and review of adaptation actions, support provided and received; and</a:t>
            </a:r>
          </a:p>
          <a:p>
            <a:pPr marL="171450" indent="-171450">
              <a:buFont typeface="Arial" panose="020B0604020202020204" pitchFamily="34" charset="0"/>
              <a:buChar char="•"/>
            </a:pPr>
            <a:r>
              <a:rPr lang="en-US" dirty="0"/>
              <a:t>Providing information and recommendations, drawing on adaptation good practices for consideration by the Conference of Parties (COP)</a:t>
            </a:r>
          </a:p>
          <a:p>
            <a:pPr lvl="0"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 </a:t>
            </a:r>
          </a:p>
          <a:p>
            <a:pPr lvl="0" rtl="0" fontAlgn="base"/>
            <a:r>
              <a:rPr lang="en-US" sz="1200" b="0" i="0" kern="1200" dirty="0">
                <a:solidFill>
                  <a:schemeClr val="tx1"/>
                </a:solidFill>
                <a:effectLst/>
                <a:latin typeface="+mn-lt"/>
                <a:ea typeface="+mn-ea"/>
                <a:cs typeface="+mn-cs"/>
              </a:rPr>
              <a:t>The AC is in regular contact with the other adaptation-related constituted bodies and processes to discuss collaborative opportunities and is ready to engage and looks forward to collaborating with the CTCN following any specific requests for input or joint work on these activities. </a:t>
            </a:r>
          </a:p>
          <a:p>
            <a:pPr marL="0" lvl="0" indent="0" rtl="0">
              <a:lnSpc>
                <a:spcPct val="107000"/>
              </a:lnSpc>
              <a:buFont typeface="Symbol" panose="05050102010706020507" pitchFamily="18" charset="2"/>
              <a:buNone/>
            </a:pPr>
            <a:endParaRPr lang="en-US" sz="1200" kern="100"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4" name="Slide Number Placeholder 3"/>
          <p:cNvSpPr>
            <a:spLocks noGrp="1"/>
          </p:cNvSpPr>
          <p:nvPr>
            <p:ph type="sldNum" sz="quarter" idx="5"/>
          </p:nvPr>
        </p:nvSpPr>
        <p:spPr/>
        <p:txBody>
          <a:bodyPr/>
          <a:lstStyle/>
          <a:p>
            <a:fld id="{F065064F-2F2C-40A7-A4C8-DB55AE9051AA}" type="slidenum">
              <a:rPr lang="en-US" smtClean="0"/>
              <a:t>2</a:t>
            </a:fld>
            <a:endParaRPr lang="en-US"/>
          </a:p>
        </p:txBody>
      </p:sp>
    </p:spTree>
    <p:extLst>
      <p:ext uri="{BB962C8B-B14F-4D97-AF65-F5344CB8AC3E}">
        <p14:creationId xmlns:p14="http://schemas.microsoft.com/office/powerpoint/2010/main" val="3492263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AC recently updated its interactive State of Adaptation Action by Parties (</a:t>
            </a:r>
            <a:r>
              <a:rPr lang="en-US" sz="1200" kern="1200" dirty="0" err="1">
                <a:solidFill>
                  <a:schemeClr val="tx1"/>
                </a:solidFill>
                <a:effectLst/>
                <a:latin typeface="+mn-lt"/>
                <a:ea typeface="+mn-ea"/>
                <a:cs typeface="+mn-cs"/>
              </a:rPr>
              <a:t>SoA</a:t>
            </a:r>
            <a:r>
              <a:rPr lang="en-US" sz="1200" kern="1200" dirty="0">
                <a:solidFill>
                  <a:schemeClr val="tx1"/>
                </a:solidFill>
                <a:effectLst/>
                <a:latin typeface="+mn-lt"/>
                <a:ea typeface="+mn-ea"/>
                <a:cs typeface="+mn-cs"/>
              </a:rPr>
              <a:t>) Portal, launched in 2024. The portal provides country profiles for all 198 Parties to the UNFCCC, based exclusively on information contained in national reports and communications submitted by Parties to the UNFCCC and validated by the respective Party.</a:t>
            </a:r>
          </a:p>
          <a:p>
            <a:r>
              <a:rPr lang="en-US" sz="1200" kern="1200" dirty="0">
                <a:solidFill>
                  <a:schemeClr val="tx1"/>
                </a:solidFill>
                <a:effectLst/>
                <a:latin typeface="+mn-lt"/>
                <a:ea typeface="+mn-ea"/>
                <a:cs typeface="+mn-cs"/>
              </a:rPr>
              <a:t>At its 30th meeting (AC 30), the AC adopted the 2026 State of Adaptation Action Synthesis Report, the first in a planned series of regular synthesis reports drawing on information available through the portal. The series aims to provide succinct and user-friendly information on adaptation action and progress within the evolving adaptation architecture under the Convention and the Paris Agreement.</a:t>
            </a:r>
          </a:p>
          <a:p>
            <a:r>
              <a:rPr lang="en-US" sz="1200" kern="1200" dirty="0">
                <a:solidFill>
                  <a:schemeClr val="tx1"/>
                </a:solidFill>
                <a:effectLst/>
                <a:latin typeface="+mn-lt"/>
                <a:ea typeface="+mn-ea"/>
                <a:cs typeface="+mn-cs"/>
              </a:rPr>
              <a:t>Drawing on information available in the </a:t>
            </a:r>
            <a:r>
              <a:rPr lang="en-US" sz="1200" kern="1200" dirty="0" err="1">
                <a:solidFill>
                  <a:schemeClr val="tx1"/>
                </a:solidFill>
                <a:effectLst/>
                <a:latin typeface="+mn-lt"/>
                <a:ea typeface="+mn-ea"/>
                <a:cs typeface="+mn-cs"/>
              </a:rPr>
              <a:t>SoA</a:t>
            </a:r>
            <a:r>
              <a:rPr lang="en-US" sz="1200" kern="1200" dirty="0">
                <a:solidFill>
                  <a:schemeClr val="tx1"/>
                </a:solidFill>
                <a:effectLst/>
                <a:latin typeface="+mn-lt"/>
                <a:ea typeface="+mn-ea"/>
                <a:cs typeface="+mn-cs"/>
              </a:rPr>
              <a:t> Portal as of 31 May 2026, the first synthesis report highlights global approaches and country examples to support learning and understanding of adaptation action and progress, including in the context of the global goal on adaptation and the UAE Framework for Global Climate Resilience.</a:t>
            </a:r>
          </a:p>
          <a:p>
            <a:r>
              <a:rPr lang="en-US" sz="1200" kern="1200" dirty="0">
                <a:solidFill>
                  <a:schemeClr val="tx1"/>
                </a:solidFill>
                <a:effectLst/>
                <a:latin typeface="+mn-lt"/>
                <a:ea typeface="+mn-ea"/>
                <a:cs typeface="+mn-cs"/>
              </a:rPr>
              <a:t>For the CTCN, the </a:t>
            </a:r>
            <a:r>
              <a:rPr lang="en-US" sz="1200" kern="1200" dirty="0" err="1">
                <a:solidFill>
                  <a:schemeClr val="tx1"/>
                </a:solidFill>
                <a:effectLst/>
                <a:latin typeface="+mn-lt"/>
                <a:ea typeface="+mn-ea"/>
                <a:cs typeface="+mn-cs"/>
              </a:rPr>
              <a:t>SoA</a:t>
            </a:r>
            <a:r>
              <a:rPr lang="en-US" sz="1200" kern="1200" dirty="0">
                <a:solidFill>
                  <a:schemeClr val="tx1"/>
                </a:solidFill>
                <a:effectLst/>
                <a:latin typeface="+mn-lt"/>
                <a:ea typeface="+mn-ea"/>
                <a:cs typeface="+mn-cs"/>
              </a:rPr>
              <a:t> Portal and synthesis report can provide avenues to contextualize country-reported adaptation priorities, approaches and implementation needs relevant to technology-related support and engagement.</a:t>
            </a:r>
          </a:p>
          <a:p>
            <a:pPr marL="0" lvl="0" indent="0" rtl="0">
              <a:lnSpc>
                <a:spcPct val="107000"/>
              </a:lnSpc>
              <a:buFont typeface="Symbol" panose="05050102010706020507" pitchFamily="18" charset="2"/>
              <a:buNone/>
            </a:pPr>
            <a:endParaRPr lang="en-US" sz="12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065064F-2F2C-40A7-A4C8-DB55AE9051AA}" type="slidenum">
              <a:rPr lang="en-US" smtClean="0"/>
              <a:t>3</a:t>
            </a:fld>
            <a:endParaRPr lang="en-US"/>
          </a:p>
        </p:txBody>
      </p:sp>
    </p:spTree>
    <p:extLst>
      <p:ext uri="{BB962C8B-B14F-4D97-AF65-F5344CB8AC3E}">
        <p14:creationId xmlns:p14="http://schemas.microsoft.com/office/powerpoint/2010/main" val="4017114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AC has completed the first phase of updating its online tool for navigating the landscape of support to formulate and implement NAPs.</a:t>
            </a:r>
          </a:p>
          <a:p>
            <a:r>
              <a:rPr lang="en-US" sz="1200" kern="1200" dirty="0">
                <a:solidFill>
                  <a:schemeClr val="tx1"/>
                </a:solidFill>
                <a:effectLst/>
                <a:latin typeface="+mn-lt"/>
                <a:ea typeface="+mn-ea"/>
                <a:cs typeface="+mn-cs"/>
              </a:rPr>
              <a:t>Developed in 2022, the tool supports the AC's work to provide technical support and guidance to Parties on adaptation, including on technology development and transfer.</a:t>
            </a:r>
          </a:p>
          <a:p>
            <a:r>
              <a:rPr lang="en-US" sz="1200" kern="1200" dirty="0">
                <a:solidFill>
                  <a:schemeClr val="tx1"/>
                </a:solidFill>
                <a:effectLst/>
                <a:latin typeface="+mn-lt"/>
                <a:ea typeface="+mn-ea"/>
                <a:cs typeface="+mn-cs"/>
              </a:rPr>
              <a:t>The tool was developed with contributions from the AC's NAP task force, which supports the AC's work on NAP-related issues and includes representatives of relevant constituted bodies under the UNFCCC, including the TEC, as well as representatives of the GCF, GEF and Adaptation Fund.</a:t>
            </a:r>
          </a:p>
          <a:p>
            <a:r>
              <a:rPr lang="en-US" sz="1200" kern="1200" dirty="0">
                <a:solidFill>
                  <a:schemeClr val="tx1"/>
                </a:solidFill>
                <a:effectLst/>
                <a:latin typeface="+mn-lt"/>
                <a:ea typeface="+mn-ea"/>
                <a:cs typeface="+mn-cs"/>
              </a:rPr>
              <a:t>The next phase will restructure the tool, broaden the types of support covered, incorporate support relevant to implementation of the UAE Framework and its targets, and introduce additional interactive features tailored to different user needs. The AC agreed to collaborate with external experts for the next phase of updating the tool including by inviting the submission of additional support opportunities for which the AC will reach out to CTCN. </a:t>
            </a:r>
          </a:p>
          <a:p>
            <a:pPr marL="0" lvl="0" indent="0" rtl="0">
              <a:lnSpc>
                <a:spcPct val="107000"/>
              </a:lnSpc>
              <a:buFont typeface="Symbol" panose="05050102010706020507" pitchFamily="18" charset="2"/>
              <a:buNone/>
            </a:pPr>
            <a:endParaRPr lang="en-US" sz="12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065064F-2F2C-40A7-A4C8-DB55AE9051AA}" type="slidenum">
              <a:rPr lang="en-US" smtClean="0"/>
              <a:t>4</a:t>
            </a:fld>
            <a:endParaRPr lang="en-US"/>
          </a:p>
        </p:txBody>
      </p:sp>
    </p:spTree>
    <p:extLst>
      <p:ext uri="{BB962C8B-B14F-4D97-AF65-F5344CB8AC3E}">
        <p14:creationId xmlns:p14="http://schemas.microsoft.com/office/powerpoint/2010/main" val="1239820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043A9-541B-C13F-18DE-949E82440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5B4E6-A78D-6532-03A0-7B9313ADE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E398D-C0C6-2756-1C4B-A7CDF7E1BAA9}"/>
              </a:ext>
            </a:extLst>
          </p:cNvPr>
          <p:cNvSpPr>
            <a:spLocks noGrp="1"/>
          </p:cNvSpPr>
          <p:nvPr>
            <p:ph type="body" idx="1"/>
          </p:nvPr>
        </p:nvSpPr>
        <p:spPr/>
        <p:txBody>
          <a:bodyPr/>
          <a:lstStyle/>
          <a:p>
            <a:r>
              <a:rPr lang="en-US" dirty="0"/>
              <a:t>The Adaptation Committee convened the </a:t>
            </a:r>
            <a:r>
              <a:rPr lang="en-US" b="1" dirty="0"/>
              <a:t>2026 Adaptation Forum on 9–10 September 2026 in Baku, Azerbaijan</a:t>
            </a:r>
            <a:r>
              <a:rPr lang="en-US" dirty="0"/>
              <a:t>, as part of the </a:t>
            </a:r>
            <a:r>
              <a:rPr lang="en-US" b="1" dirty="0"/>
              <a:t>Implementation Forum of Climate Week 4</a:t>
            </a:r>
            <a:r>
              <a:rPr lang="en-US" dirty="0"/>
              <a:t>. The Forum was held under the theme </a:t>
            </a:r>
            <a:r>
              <a:rPr lang="en-US" b="1" dirty="0"/>
              <a:t>“Scaling adaptation action towards achieving the global goal on adaptation: partnerships, innovation and practical implementation solutions for climate resilience.”</a:t>
            </a:r>
            <a:endParaRPr lang="en-US" dirty="0"/>
          </a:p>
          <a:p>
            <a:r>
              <a:rPr lang="en-US" dirty="0"/>
              <a:t>The Forum focused on </a:t>
            </a:r>
            <a:r>
              <a:rPr lang="en-US" b="1" dirty="0"/>
              <a:t>accelerating adaptation implementation, practical and scalable solutions, innovation, partnerships and future adaptation priorities</a:t>
            </a:r>
            <a:r>
              <a:rPr lang="en-US" dirty="0"/>
              <a:t>. </a:t>
            </a:r>
          </a:p>
          <a:p>
            <a:r>
              <a:rPr lang="en-US" b="1" dirty="0"/>
              <a:t>Session 4: Future pathways for adaptation and emerging frontiers</a:t>
            </a:r>
            <a:r>
              <a:rPr lang="en-US" dirty="0"/>
              <a:t> focused on future-ready adaptation systems, long-term adaptation pathways and emerging tools, including </a:t>
            </a:r>
            <a:r>
              <a:rPr lang="en-US" b="1" dirty="0"/>
              <a:t>foresight, scenario planning, climate intelligence, AI and digital innovation</a:t>
            </a:r>
            <a:r>
              <a:rPr lang="en-US" dirty="0"/>
              <a:t>. </a:t>
            </a:r>
          </a:p>
          <a:p>
            <a:r>
              <a:rPr lang="en-US" dirty="0"/>
              <a:t>Discussions highlighted the practical use of emerging tools for </a:t>
            </a:r>
            <a:r>
              <a:rPr lang="en-US" b="1" dirty="0"/>
              <a:t>scenario planning, early warning, climate-risk information and more targeted adaptation decision-making</a:t>
            </a:r>
            <a:r>
              <a:rPr lang="en-US" dirty="0"/>
              <a:t>, while emphasizing the importance of local knowledge, institutional capacity and adequate support for implementation. </a:t>
            </a:r>
          </a:p>
          <a:p>
            <a:pPr fontAlgn="t"/>
            <a:endParaRPr lang="en-US" sz="1200" kern="100" dirty="0">
              <a:effectLst/>
              <a:latin typeface="Calibri" panose="020F0502020204030204" pitchFamily="34" charset="0"/>
              <a:ea typeface="DengXian" panose="02010600030101010101" pitchFamily="2" charset="-122"/>
              <a:cs typeface="Arial" panose="020B0604020202020204" pitchFamily="34" charset="0"/>
            </a:endParaRPr>
          </a:p>
        </p:txBody>
      </p:sp>
      <p:sp>
        <p:nvSpPr>
          <p:cNvPr id="4" name="Slide Number Placeholder 3">
            <a:extLst>
              <a:ext uri="{FF2B5EF4-FFF2-40B4-BE49-F238E27FC236}">
                <a16:creationId xmlns:a16="http://schemas.microsoft.com/office/drawing/2014/main" id="{B1D9D10C-C3B6-7D7E-41A7-80EF3F2573EE}"/>
              </a:ext>
            </a:extLst>
          </p:cNvPr>
          <p:cNvSpPr>
            <a:spLocks noGrp="1"/>
          </p:cNvSpPr>
          <p:nvPr>
            <p:ph type="sldNum" sz="quarter" idx="5"/>
          </p:nvPr>
        </p:nvSpPr>
        <p:spPr/>
        <p:txBody>
          <a:bodyPr/>
          <a:lstStyle/>
          <a:p>
            <a:fld id="{F065064F-2F2C-40A7-A4C8-DB55AE9051AA}" type="slidenum">
              <a:rPr lang="en-US" smtClean="0"/>
              <a:t>5</a:t>
            </a:fld>
            <a:endParaRPr lang="en-US"/>
          </a:p>
        </p:txBody>
      </p:sp>
    </p:spTree>
    <p:extLst>
      <p:ext uri="{BB962C8B-B14F-4D97-AF65-F5344CB8AC3E}">
        <p14:creationId xmlns:p14="http://schemas.microsoft.com/office/powerpoint/2010/main" val="217791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90013-8FB4-4582-30D9-F77D660A0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33C018-C9AA-8ED7-7A9B-0E9F3E97C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A1D02-A7E4-25B4-BC58-05E40E89EBA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AC regularly disseminates newsletters including the </a:t>
            </a:r>
            <a:r>
              <a:rPr lang="en-US" sz="1200" b="1" kern="1200" dirty="0">
                <a:solidFill>
                  <a:schemeClr val="tx1"/>
                </a:solidFill>
                <a:effectLst/>
                <a:latin typeface="+mn-lt"/>
                <a:ea typeface="+mn-ea"/>
                <a:cs typeface="+mn-cs"/>
              </a:rPr>
              <a:t>Adaptation Action newsletter</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Adaptation Finance Bulletin</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The CTCN is invited to contribute</a:t>
            </a:r>
            <a:r>
              <a:rPr lang="en-US" sz="1200" kern="1200" dirty="0">
                <a:solidFill>
                  <a:schemeClr val="tx1"/>
                </a:solidFill>
                <a:effectLst/>
                <a:latin typeface="+mn-lt"/>
                <a:ea typeface="+mn-ea"/>
                <a:cs typeface="+mn-cs"/>
              </a:rPr>
              <a:t> relevant information and examples on adaptation technologies for possible dissemination through AC communication products, including the </a:t>
            </a:r>
            <a:r>
              <a:rPr lang="en-US" sz="1200" b="1" kern="1200" dirty="0">
                <a:solidFill>
                  <a:schemeClr val="tx1"/>
                </a:solidFill>
                <a:effectLst/>
                <a:latin typeface="+mn-lt"/>
                <a:ea typeface="+mn-ea"/>
                <a:cs typeface="+mn-cs"/>
              </a:rPr>
              <a:t>Adaptation Action newsletter</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AEACF70E-62B5-F0D9-B9FA-33D6AE2A41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B5A9BA-ED0E-4E15-B72F-6AA7FB83F9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8718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AC is developing an </a:t>
            </a:r>
            <a:r>
              <a:rPr lang="en-US" sz="1200" b="1" kern="1200" dirty="0">
                <a:solidFill>
                  <a:schemeClr val="tx1"/>
                </a:solidFill>
                <a:effectLst/>
                <a:latin typeface="+mn-lt"/>
                <a:ea typeface="+mn-ea"/>
                <a:cs typeface="+mn-cs"/>
              </a:rPr>
              <a:t>online platform to facilitate access to existing technical guidance and training materials relevant to implementation of the UAE Framework for Global Climate Resilience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work responds to </a:t>
            </a:r>
            <a:r>
              <a:rPr lang="en-US" sz="1200" b="1" kern="1200" dirty="0">
                <a:solidFill>
                  <a:schemeClr val="tx1"/>
                </a:solidFill>
                <a:effectLst/>
                <a:latin typeface="+mn-lt"/>
                <a:ea typeface="+mn-ea"/>
                <a:cs typeface="+mn-cs"/>
              </a:rPr>
              <a:t>decision 2/CMA.5, paragraph 44</a:t>
            </a:r>
            <a:r>
              <a:rPr lang="en-US" sz="1200" kern="1200" dirty="0">
                <a:solidFill>
                  <a:schemeClr val="tx1"/>
                </a:solidFill>
                <a:effectLst/>
                <a:latin typeface="+mn-lt"/>
                <a:ea typeface="+mn-ea"/>
                <a:cs typeface="+mn-cs"/>
              </a:rPr>
              <a:t>, under which the AC, in collaboration with the </a:t>
            </a:r>
            <a:r>
              <a:rPr lang="en-US" sz="1200" b="1" kern="1200" dirty="0">
                <a:solidFill>
                  <a:schemeClr val="tx1"/>
                </a:solidFill>
                <a:effectLst/>
                <a:latin typeface="+mn-lt"/>
                <a:ea typeface="+mn-ea"/>
                <a:cs typeface="+mn-cs"/>
              </a:rPr>
              <a:t>CGE and the LEG</a:t>
            </a:r>
            <a:r>
              <a:rPr lang="en-US" sz="1200" kern="1200" dirty="0">
                <a:solidFill>
                  <a:schemeClr val="tx1"/>
                </a:solidFill>
                <a:effectLst/>
                <a:latin typeface="+mn-lt"/>
                <a:ea typeface="+mn-ea"/>
                <a:cs typeface="+mn-cs"/>
              </a:rPr>
              <a:t>, is invited to support implementation of the UAE Framework through technical guidance and training materials thereon.</a:t>
            </a:r>
          </a:p>
          <a:p>
            <a:r>
              <a:rPr lang="en-US" sz="1200" kern="1200" dirty="0">
                <a:solidFill>
                  <a:schemeClr val="tx1"/>
                </a:solidFill>
                <a:effectLst/>
                <a:latin typeface="+mn-lt"/>
                <a:ea typeface="+mn-ea"/>
                <a:cs typeface="+mn-cs"/>
              </a:rPr>
              <a:t>The resource is intended to improve the accessibility and navigation of relevant existing materials and to support their practical use by Parties and other adaptation practitioners.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065064F-2F2C-40A7-A4C8-DB55AE9051AA}" type="slidenum">
              <a:rPr lang="en-US" smtClean="0"/>
              <a:t>7</a:t>
            </a:fld>
            <a:endParaRPr lang="en-US"/>
          </a:p>
        </p:txBody>
      </p:sp>
    </p:spTree>
    <p:extLst>
      <p:ext uri="{BB962C8B-B14F-4D97-AF65-F5344CB8AC3E}">
        <p14:creationId xmlns:p14="http://schemas.microsoft.com/office/powerpoint/2010/main" val="2892062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53045-F555-D14B-986B-0917EEAD7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F370E-258F-BB86-0AA0-A107E40BD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CA4AB-157D-83BE-1907-9889011BD42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Another area of interest for CTCN is the upcoming </a:t>
            </a:r>
            <a:r>
              <a:rPr lang="en-US" sz="1200" b="1" kern="1200" dirty="0">
                <a:solidFill>
                  <a:schemeClr val="tx1"/>
                </a:solidFill>
                <a:effectLst/>
                <a:latin typeface="+mn-lt"/>
                <a:ea typeface="+mn-ea"/>
                <a:cs typeface="+mn-cs"/>
              </a:rPr>
              <a:t>2026 synthesis report on the recognition of adaptation efforts of developing country Parties.</a:t>
            </a:r>
            <a:endParaRPr lang="en-US" sz="1200" kern="1200" dirty="0">
              <a:solidFill>
                <a:schemeClr val="tx1"/>
              </a:solidFill>
              <a:effectLst/>
              <a:latin typeface="+mn-lt"/>
              <a:ea typeface="+mn-ea"/>
              <a:cs typeface="+mn-cs"/>
            </a:endParaRPr>
          </a:p>
          <a:p>
            <a:pPr marL="457200" indent="-457200">
              <a:buFont typeface="Arial" panose="020B0604020202020204" pitchFamily="34" charset="0"/>
              <a:buChar char="•"/>
            </a:pPr>
            <a:r>
              <a:rPr lang="en-US" sz="1200" dirty="0">
                <a:solidFill>
                  <a:schemeClr val="tx2"/>
                </a:solidFill>
              </a:rPr>
              <a:t>The upcoming synthesis report focuses on  to recognize and synthesize lessons learned and good practices from developing country Parties in establishing and strengthening integrated knowledge, science, technology and data systems to advance adaptation action and reporting. </a:t>
            </a:r>
          </a:p>
          <a:p>
            <a:pPr marL="457200" indent="-457200">
              <a:buFont typeface="Arial" panose="020B0604020202020204" pitchFamily="34" charset="0"/>
              <a:buChar char="•"/>
            </a:pPr>
            <a:endParaRPr lang="en-US" sz="1200" dirty="0">
              <a:solidFill>
                <a:schemeClr val="tx2"/>
              </a:solidFill>
            </a:endParaRPr>
          </a:p>
          <a:p>
            <a:pPr marL="457200" indent="-457200">
              <a:buFont typeface="Arial" panose="020B0604020202020204" pitchFamily="34" charset="0"/>
              <a:buChar char="•"/>
            </a:pPr>
            <a:r>
              <a:rPr lang="en-US" sz="1200" dirty="0">
                <a:solidFill>
                  <a:schemeClr val="tx2"/>
                </a:solidFill>
              </a:rPr>
              <a:t>The report follows the four elements of the iterative adaptation cycle: risk, impact and vulnerability assessment; adaptive capacity assessment; adaptation planning; implementation; and monitoring, evaluation and learning.</a:t>
            </a:r>
          </a:p>
          <a:p>
            <a:pPr marL="457200" indent="-457200">
              <a:buFont typeface="Arial" panose="020B0604020202020204" pitchFamily="34" charset="0"/>
              <a:buChar char="•"/>
            </a:pPr>
            <a:endParaRPr lang="en-US" sz="1200" dirty="0">
              <a:solidFill>
                <a:schemeClr val="tx2"/>
              </a:solidFill>
            </a:endParaRPr>
          </a:p>
          <a:p>
            <a:pPr marL="457200" indent="-457200">
              <a:buFont typeface="Arial" panose="020B0604020202020204" pitchFamily="34" charset="0"/>
              <a:buChar char="•"/>
            </a:pPr>
            <a:r>
              <a:rPr lang="en-US" sz="1200" dirty="0">
                <a:solidFill>
                  <a:schemeClr val="tx2"/>
                </a:solidFill>
              </a:rPr>
              <a:t>The report examines how developing countries have established and used knowledge, science, technology and data systems for the implementation of these elements and which gaps and challenges remain. </a:t>
            </a:r>
          </a:p>
          <a:p>
            <a:pPr marL="457200" indent="-457200">
              <a:buFont typeface="Arial" panose="020B0604020202020204" pitchFamily="34" charset="0"/>
              <a:buChar char="•"/>
            </a:pPr>
            <a:endParaRPr lang="en-US" sz="1200" dirty="0">
              <a:solidFill>
                <a:schemeClr val="tx2"/>
              </a:solidFill>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CTCN is invited to share lessons and examples on emerging adaptation technologies and on integrated technology, knowledge and data systems that could inform relevant AC knowledge products.</a:t>
            </a:r>
          </a:p>
          <a:p>
            <a:pPr marL="457200" indent="-457200">
              <a:buFont typeface="Arial" panose="020B0604020202020204" pitchFamily="34" charset="0"/>
              <a:buChar char="•"/>
            </a:pPr>
            <a:endParaRPr lang="en-US" sz="1200" dirty="0">
              <a:solidFill>
                <a:schemeClr val="tx2"/>
              </a:solidFill>
            </a:endParaRPr>
          </a:p>
        </p:txBody>
      </p:sp>
      <p:sp>
        <p:nvSpPr>
          <p:cNvPr id="4" name="Slide Number Placeholder 3">
            <a:extLst>
              <a:ext uri="{FF2B5EF4-FFF2-40B4-BE49-F238E27FC236}">
                <a16:creationId xmlns:a16="http://schemas.microsoft.com/office/drawing/2014/main" id="{0E9573DD-902F-0F41-014E-A15C69DCE658}"/>
              </a:ext>
            </a:extLst>
          </p:cNvPr>
          <p:cNvSpPr>
            <a:spLocks noGrp="1"/>
          </p:cNvSpPr>
          <p:nvPr>
            <p:ph type="sldNum" sz="quarter" idx="5"/>
          </p:nvPr>
        </p:nvSpPr>
        <p:spPr/>
        <p:txBody>
          <a:bodyPr/>
          <a:lstStyle/>
          <a:p>
            <a:fld id="{F065064F-2F2C-40A7-A4C8-DB55AE9051AA}" type="slidenum">
              <a:rPr lang="en-US" smtClean="0"/>
              <a:t>8</a:t>
            </a:fld>
            <a:endParaRPr lang="en-US"/>
          </a:p>
        </p:txBody>
      </p:sp>
    </p:spTree>
    <p:extLst>
      <p:ext uri="{BB962C8B-B14F-4D97-AF65-F5344CB8AC3E}">
        <p14:creationId xmlns:p14="http://schemas.microsoft.com/office/powerpoint/2010/main" val="2708412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62449"/>
                </a:solidFill>
                <a:latin typeface="Poppins"/>
                <a:ea typeface="Poppins"/>
                <a:cs typeface="Poppins"/>
                <a:sym typeface="Poppins"/>
              </a:rPr>
              <a:t>The AC welcomes the collaboration with the TEC and CTCN and is looking forward to further cooperation throughout 2026 and beyond!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62449"/>
              </a:solidFill>
              <a:latin typeface="+mn-lt"/>
              <a:ea typeface="Poppins"/>
              <a:cs typeface="Poppins"/>
              <a:sym typeface="Poppins"/>
            </a:endParaRPr>
          </a:p>
        </p:txBody>
      </p:sp>
      <p:sp>
        <p:nvSpPr>
          <p:cNvPr id="4" name="Slide Number Placeholder 3"/>
          <p:cNvSpPr>
            <a:spLocks noGrp="1"/>
          </p:cNvSpPr>
          <p:nvPr>
            <p:ph type="sldNum" sz="quarter" idx="5"/>
          </p:nvPr>
        </p:nvSpPr>
        <p:spPr/>
        <p:txBody>
          <a:bodyPr/>
          <a:lstStyle/>
          <a:p>
            <a:fld id="{F065064F-2F2C-40A7-A4C8-DB55AE9051AA}" type="slidenum">
              <a:rPr lang="en-US" smtClean="0"/>
              <a:t>9</a:t>
            </a:fld>
            <a:endParaRPr lang="en-US"/>
          </a:p>
        </p:txBody>
      </p:sp>
    </p:spTree>
    <p:extLst>
      <p:ext uri="{BB962C8B-B14F-4D97-AF65-F5344CB8AC3E}">
        <p14:creationId xmlns:p14="http://schemas.microsoft.com/office/powerpoint/2010/main" val="1931867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2449"/>
        </a:solidFill>
        <a:effectLst/>
      </p:bgPr>
    </p:bg>
    <p:spTree>
      <p:nvGrpSpPr>
        <p:cNvPr id="1" name=""/>
        <p:cNvGrpSpPr/>
        <p:nvPr/>
      </p:nvGrpSpPr>
      <p:grpSpPr>
        <a:xfrm>
          <a:off x="0" y="0"/>
          <a:ext cx="0" cy="0"/>
          <a:chOff x="0" y="0"/>
          <a:chExt cx="0" cy="0"/>
        </a:xfrm>
      </p:grpSpPr>
      <p:grpSp>
        <p:nvGrpSpPr>
          <p:cNvPr id="2" name="Group 2"/>
          <p:cNvGrpSpPr/>
          <p:nvPr/>
        </p:nvGrpSpPr>
        <p:grpSpPr>
          <a:xfrm rot="3890140">
            <a:off x="16906391" y="141292"/>
            <a:ext cx="5289783" cy="5289783"/>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rot="3890140">
            <a:off x="17373685" y="4678407"/>
            <a:ext cx="1384678" cy="13846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7" name="TextBox 7"/>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8" name="Group 8"/>
          <p:cNvGrpSpPr/>
          <p:nvPr/>
        </p:nvGrpSpPr>
        <p:grpSpPr>
          <a:xfrm rot="3770140">
            <a:off x="15794190" y="675669"/>
            <a:ext cx="730678" cy="73067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100000"/>
                  </a:srgbClr>
                </a:gs>
                <a:gs pos="100000">
                  <a:srgbClr val="0151B8">
                    <a:alpha val="24000"/>
                  </a:srgbClr>
                </a:gs>
              </a:gsLst>
              <a:lin ang="0"/>
            </a:gradFill>
            <a:ln cap="sq">
              <a:noFill/>
              <a:prstDash val="solid"/>
              <a:miter/>
            </a:ln>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1" name="Group 11"/>
          <p:cNvGrpSpPr/>
          <p:nvPr/>
        </p:nvGrpSpPr>
        <p:grpSpPr>
          <a:xfrm>
            <a:off x="10008209" y="1721623"/>
            <a:ext cx="6661162" cy="666116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13" name="TextBox 13"/>
            <p:cNvSpPr txBox="1"/>
            <p:nvPr/>
          </p:nvSpPr>
          <p:spPr>
            <a:xfrm>
              <a:off x="76200" y="38100"/>
              <a:ext cx="660400" cy="698500"/>
            </a:xfrm>
            <a:prstGeom prst="rect">
              <a:avLst/>
            </a:prstGeom>
          </p:spPr>
          <p:txBody>
            <a:bodyPr lIns="48262" tIns="48262" rIns="48262" bIns="48262" rtlCol="0" anchor="ctr"/>
            <a:lstStyle/>
            <a:p>
              <a:pPr algn="ctr">
                <a:lnSpc>
                  <a:spcPts val="2659"/>
                </a:lnSpc>
              </a:pPr>
              <a:endParaRPr/>
            </a:p>
          </p:txBody>
        </p:sp>
      </p:grpSp>
      <p:sp>
        <p:nvSpPr>
          <p:cNvPr id="16" name="Freeform 16"/>
          <p:cNvSpPr/>
          <p:nvPr/>
        </p:nvSpPr>
        <p:spPr>
          <a:xfrm>
            <a:off x="272309" y="312324"/>
            <a:ext cx="3709030" cy="1118300"/>
          </a:xfrm>
          <a:custGeom>
            <a:avLst/>
            <a:gdLst/>
            <a:ahLst/>
            <a:cxnLst/>
            <a:rect l="l" t="t" r="r" b="b"/>
            <a:pathLst>
              <a:path w="3709030" h="1118300">
                <a:moveTo>
                  <a:pt x="0" y="0"/>
                </a:moveTo>
                <a:lnTo>
                  <a:pt x="3709029" y="0"/>
                </a:lnTo>
                <a:lnTo>
                  <a:pt x="3709029" y="1118300"/>
                </a:lnTo>
                <a:lnTo>
                  <a:pt x="0" y="1118300"/>
                </a:lnTo>
                <a:lnTo>
                  <a:pt x="0" y="0"/>
                </a:lnTo>
                <a:close/>
              </a:path>
            </a:pathLst>
          </a:custGeom>
          <a:blipFill>
            <a:blip r:embed="rId3"/>
            <a:stretch>
              <a:fillRect t="-4103" b="-4103"/>
            </a:stretch>
          </a:blipFill>
        </p:spPr>
        <p:txBody>
          <a:bodyPr/>
          <a:lstStyle/>
          <a:p>
            <a:endParaRPr lang="en-US"/>
          </a:p>
        </p:txBody>
      </p:sp>
      <p:grpSp>
        <p:nvGrpSpPr>
          <p:cNvPr id="17" name="Group 17"/>
          <p:cNvGrpSpPr/>
          <p:nvPr/>
        </p:nvGrpSpPr>
        <p:grpSpPr>
          <a:xfrm>
            <a:off x="12596726" y="9443145"/>
            <a:ext cx="9846972" cy="947124"/>
            <a:chOff x="0" y="-38100"/>
            <a:chExt cx="2593441" cy="249448"/>
          </a:xfrm>
        </p:grpSpPr>
        <p:sp>
          <p:nvSpPr>
            <p:cNvPr id="18" name="Freeform 18"/>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19" name="TextBox 19"/>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13569308" y="9737828"/>
            <a:ext cx="4526089" cy="322589"/>
          </a:xfrm>
          <a:prstGeom prst="rect">
            <a:avLst/>
          </a:prstGeom>
        </p:spPr>
        <p:txBody>
          <a:bodyPr wrap="square" lIns="0" tIns="0" rIns="0" bIns="0" rtlCol="0" anchor="t">
            <a:spAutoFit/>
          </a:bodyPr>
          <a:lstStyle/>
          <a:p>
            <a:pPr algn="ctr">
              <a:lnSpc>
                <a:spcPts val="2659"/>
              </a:lnSpc>
              <a:spcBef>
                <a:spcPct val="0"/>
              </a:spcBef>
            </a:pPr>
            <a:r>
              <a:rPr lang="en-US" sz="1899" b="1">
                <a:solidFill>
                  <a:srgbClr val="F6F0DF"/>
                </a:solidFill>
                <a:latin typeface="Canva Sans Bold"/>
                <a:ea typeface="Canva Sans Bold"/>
                <a:cs typeface="Canva Sans Bold"/>
                <a:sym typeface="Canva Sans Bold"/>
              </a:rPr>
              <a:t>UNFCCC Adaptation Committee</a:t>
            </a:r>
          </a:p>
        </p:txBody>
      </p:sp>
      <p:sp>
        <p:nvSpPr>
          <p:cNvPr id="22" name="TextBox 22"/>
          <p:cNvSpPr txBox="1"/>
          <p:nvPr/>
        </p:nvSpPr>
        <p:spPr>
          <a:xfrm>
            <a:off x="1028700" y="2183187"/>
            <a:ext cx="9314320" cy="512256"/>
          </a:xfrm>
          <a:prstGeom prst="rect">
            <a:avLst/>
          </a:prstGeom>
        </p:spPr>
        <p:txBody>
          <a:bodyPr lIns="0" tIns="0" rIns="0" bIns="0" rtlCol="0" anchor="t">
            <a:spAutoFit/>
          </a:bodyPr>
          <a:lstStyle/>
          <a:p>
            <a:pPr algn="l">
              <a:lnSpc>
                <a:spcPts val="4222"/>
              </a:lnSpc>
              <a:spcBef>
                <a:spcPct val="0"/>
              </a:spcBef>
            </a:pPr>
            <a:r>
              <a:rPr lang="en-US" sz="3016" b="1" dirty="0">
                <a:solidFill>
                  <a:srgbClr val="F6F0DF"/>
                </a:solidFill>
                <a:latin typeface="Poppins Medium"/>
                <a:ea typeface="Poppins Medium"/>
                <a:cs typeface="Poppins Medium"/>
                <a:sym typeface="Poppins Medium"/>
              </a:rPr>
              <a:t>CTCN 28th Advisory Board Meeting</a:t>
            </a:r>
          </a:p>
        </p:txBody>
      </p:sp>
      <p:sp>
        <p:nvSpPr>
          <p:cNvPr id="23" name="TextBox 23"/>
          <p:cNvSpPr txBox="1"/>
          <p:nvPr/>
        </p:nvSpPr>
        <p:spPr>
          <a:xfrm>
            <a:off x="1087600" y="8774615"/>
            <a:ext cx="4725676" cy="559769"/>
          </a:xfrm>
          <a:prstGeom prst="rect">
            <a:avLst/>
          </a:prstGeom>
        </p:spPr>
        <p:txBody>
          <a:bodyPr lIns="0" tIns="0" rIns="0" bIns="0" rtlCol="0" anchor="t">
            <a:spAutoFit/>
          </a:bodyPr>
          <a:lstStyle/>
          <a:p>
            <a:pPr algn="l">
              <a:lnSpc>
                <a:spcPts val="4575"/>
              </a:lnSpc>
              <a:spcBef>
                <a:spcPct val="0"/>
              </a:spcBef>
            </a:pPr>
            <a:r>
              <a:rPr lang="en-US" sz="3268" b="1" spc="-65" dirty="0">
                <a:solidFill>
                  <a:srgbClr val="F6F0DF"/>
                </a:solidFill>
                <a:latin typeface="Poppins Bold"/>
                <a:ea typeface="Poppins Bold"/>
                <a:cs typeface="Poppins Bold"/>
                <a:sym typeface="Poppins Bold"/>
              </a:rPr>
              <a:t>18-23 April 2026</a:t>
            </a:r>
          </a:p>
        </p:txBody>
      </p:sp>
      <p:sp>
        <p:nvSpPr>
          <p:cNvPr id="24" name="TextBox 24"/>
          <p:cNvSpPr txBox="1"/>
          <p:nvPr/>
        </p:nvSpPr>
        <p:spPr>
          <a:xfrm>
            <a:off x="1069172" y="8090914"/>
            <a:ext cx="4482953" cy="559127"/>
          </a:xfrm>
          <a:prstGeom prst="rect">
            <a:avLst/>
          </a:prstGeom>
        </p:spPr>
        <p:txBody>
          <a:bodyPr lIns="0" tIns="0" rIns="0" bIns="0" rtlCol="0" anchor="t">
            <a:spAutoFit/>
          </a:bodyPr>
          <a:lstStyle/>
          <a:p>
            <a:pPr>
              <a:lnSpc>
                <a:spcPts val="4575"/>
              </a:lnSpc>
              <a:spcBef>
                <a:spcPct val="0"/>
              </a:spcBef>
            </a:pPr>
            <a:r>
              <a:rPr lang="en-US" sz="3250" b="1" spc="-65" dirty="0">
                <a:solidFill>
                  <a:srgbClr val="F6F0DF"/>
                </a:solidFill>
                <a:latin typeface="Poppins Bold"/>
                <a:cs typeface="Poppins Bold"/>
                <a:sym typeface="Poppins Bold"/>
              </a:rPr>
              <a:t>Bonn-Germany</a:t>
            </a:r>
            <a:endParaRPr lang="en-US" sz="3250" b="1" spc="-65" dirty="0">
              <a:solidFill>
                <a:srgbClr val="F6F0DF"/>
              </a:solidFill>
              <a:latin typeface="Poppins Bold"/>
              <a:cs typeface="Poppins Bold"/>
            </a:endParaRPr>
          </a:p>
        </p:txBody>
      </p:sp>
      <p:sp>
        <p:nvSpPr>
          <p:cNvPr id="25" name="TextBox 25"/>
          <p:cNvSpPr txBox="1"/>
          <p:nvPr/>
        </p:nvSpPr>
        <p:spPr>
          <a:xfrm>
            <a:off x="1028700" y="4596265"/>
            <a:ext cx="7487516" cy="1477328"/>
          </a:xfrm>
          <a:prstGeom prst="rect">
            <a:avLst/>
          </a:prstGeom>
        </p:spPr>
        <p:txBody>
          <a:bodyPr wrap="square" lIns="0" tIns="0" rIns="0" bIns="0" rtlCol="0" anchor="t">
            <a:spAutoFit/>
          </a:bodyPr>
          <a:lstStyle/>
          <a:p>
            <a:pPr algn="l"/>
            <a:r>
              <a:rPr lang="en-US" sz="4800" b="1" dirty="0">
                <a:solidFill>
                  <a:srgbClr val="F6F0DF"/>
                </a:solidFill>
                <a:latin typeface="Aileron Bold"/>
                <a:ea typeface="Aileron Bold"/>
                <a:cs typeface="Aileron Bold"/>
                <a:sym typeface="Aileron Bold"/>
              </a:rPr>
              <a:t>Work of the Adaptation Committee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80149" y="693627"/>
            <a:ext cx="13868524" cy="1713691"/>
            <a:chOff x="0" y="-38100"/>
            <a:chExt cx="3652615" cy="451343"/>
          </a:xfrm>
        </p:grpSpPr>
        <p:sp>
          <p:nvSpPr>
            <p:cNvPr id="3" name="Freeform 3"/>
            <p:cNvSpPr/>
            <p:nvPr/>
          </p:nvSpPr>
          <p:spPr>
            <a:xfrm>
              <a:off x="0" y="0"/>
              <a:ext cx="3652615" cy="413243"/>
            </a:xfrm>
            <a:custGeom>
              <a:avLst/>
              <a:gdLst/>
              <a:ahLst/>
              <a:cxnLst/>
              <a:rect l="l" t="t" r="r" b="b"/>
              <a:pathLst>
                <a:path w="3652615" h="413243">
                  <a:moveTo>
                    <a:pt x="55824" y="0"/>
                  </a:moveTo>
                  <a:lnTo>
                    <a:pt x="3596792" y="0"/>
                  </a:lnTo>
                  <a:cubicBezTo>
                    <a:pt x="3611597" y="0"/>
                    <a:pt x="3625796" y="5881"/>
                    <a:pt x="3636265" y="16350"/>
                  </a:cubicBezTo>
                  <a:cubicBezTo>
                    <a:pt x="3646734" y="26819"/>
                    <a:pt x="3652615" y="41018"/>
                    <a:pt x="3652615" y="55824"/>
                  </a:cubicBezTo>
                  <a:lnTo>
                    <a:pt x="3652615" y="357419"/>
                  </a:lnTo>
                  <a:cubicBezTo>
                    <a:pt x="3652615" y="372224"/>
                    <a:pt x="3646734" y="386423"/>
                    <a:pt x="3636265" y="396892"/>
                  </a:cubicBezTo>
                  <a:cubicBezTo>
                    <a:pt x="3625796" y="407361"/>
                    <a:pt x="3611597" y="413243"/>
                    <a:pt x="3596792" y="413243"/>
                  </a:cubicBezTo>
                  <a:lnTo>
                    <a:pt x="55824" y="413243"/>
                  </a:lnTo>
                  <a:cubicBezTo>
                    <a:pt x="24993" y="413243"/>
                    <a:pt x="0" y="388249"/>
                    <a:pt x="0" y="357419"/>
                  </a:cubicBezTo>
                  <a:lnTo>
                    <a:pt x="0" y="55824"/>
                  </a:lnTo>
                  <a:cubicBezTo>
                    <a:pt x="0" y="24993"/>
                    <a:pt x="24993" y="0"/>
                    <a:pt x="55824" y="0"/>
                  </a:cubicBezTo>
                  <a:close/>
                </a:path>
              </a:pathLst>
            </a:custGeom>
            <a:solidFill>
              <a:srgbClr val="000000">
                <a:alpha val="0"/>
              </a:srgbClr>
            </a:solidFill>
          </p:spPr>
          <p:txBody>
            <a:bodyPr/>
            <a:lstStyle/>
            <a:p>
              <a:endParaRPr lang="en-US"/>
            </a:p>
          </p:txBody>
        </p:sp>
        <p:sp>
          <p:nvSpPr>
            <p:cNvPr id="4" name="TextBox 4"/>
            <p:cNvSpPr txBox="1"/>
            <p:nvPr/>
          </p:nvSpPr>
          <p:spPr>
            <a:xfrm>
              <a:off x="0" y="-38100"/>
              <a:ext cx="3652615" cy="45134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1756691" y="9479064"/>
            <a:ext cx="9846972" cy="947124"/>
            <a:chOff x="0" y="-38100"/>
            <a:chExt cx="2593441" cy="249448"/>
          </a:xfrm>
        </p:grpSpPr>
        <p:sp>
          <p:nvSpPr>
            <p:cNvPr id="6" name="Freeform 6"/>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7" name="TextBox 7"/>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rot="-1026235" flipH="1">
            <a:off x="18369309" y="1818709"/>
            <a:ext cx="7249660" cy="4304486"/>
          </a:xfrm>
          <a:custGeom>
            <a:avLst/>
            <a:gdLst/>
            <a:ahLst/>
            <a:cxnLst/>
            <a:rect l="l" t="t" r="r" b="b"/>
            <a:pathLst>
              <a:path w="7249660" h="4304486">
                <a:moveTo>
                  <a:pt x="7249660" y="0"/>
                </a:moveTo>
                <a:lnTo>
                  <a:pt x="0" y="0"/>
                </a:lnTo>
                <a:lnTo>
                  <a:pt x="0" y="4304486"/>
                </a:lnTo>
                <a:lnTo>
                  <a:pt x="7249660" y="4304486"/>
                </a:lnTo>
                <a:lnTo>
                  <a:pt x="724966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847985" y="2510706"/>
            <a:ext cx="16306800" cy="2127442"/>
          </a:xfrm>
          <a:prstGeom prst="rect">
            <a:avLst/>
          </a:prstGeom>
        </p:spPr>
        <p:txBody>
          <a:bodyPr wrap="square" lIns="0" tIns="0" rIns="0" bIns="0" rtlCol="0" anchor="t">
            <a:spAutoFit/>
          </a:bodyPr>
          <a:lstStyle/>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algn="just">
              <a:lnSpc>
                <a:spcPts val="4199"/>
              </a:lnSpc>
              <a:spcBef>
                <a:spcPct val="0"/>
              </a:spcBef>
            </a:pPr>
            <a:endParaRPr lang="en-US" sz="2999" dirty="0">
              <a:solidFill>
                <a:srgbClr val="062449"/>
              </a:solidFill>
              <a:latin typeface="Poppins"/>
              <a:ea typeface="Poppins"/>
              <a:cs typeface="Poppins"/>
              <a:sym typeface="Poppins"/>
            </a:endParaRPr>
          </a:p>
        </p:txBody>
      </p:sp>
      <p:sp>
        <p:nvSpPr>
          <p:cNvPr id="10" name="TextBox 10"/>
          <p:cNvSpPr txBox="1"/>
          <p:nvPr/>
        </p:nvSpPr>
        <p:spPr>
          <a:xfrm>
            <a:off x="331083" y="998904"/>
            <a:ext cx="15276821" cy="816117"/>
          </a:xfrm>
          <a:prstGeom prst="rect">
            <a:avLst/>
          </a:prstGeom>
        </p:spPr>
        <p:txBody>
          <a:bodyPr lIns="0" tIns="0" rIns="0" bIns="0" rtlCol="0" anchor="t">
            <a:spAutoFit/>
          </a:bodyPr>
          <a:lstStyle/>
          <a:p>
            <a:pPr algn="l">
              <a:lnSpc>
                <a:spcPts val="6350"/>
              </a:lnSpc>
            </a:pPr>
            <a:r>
              <a:rPr lang="en-US" sz="5522" b="1" dirty="0">
                <a:solidFill>
                  <a:srgbClr val="0E294F"/>
                </a:solidFill>
                <a:latin typeface="Aileron Bold"/>
                <a:ea typeface="Aileron Bold"/>
                <a:cs typeface="Aileron Bold"/>
                <a:sym typeface="Aileron Bold"/>
              </a:rPr>
              <a:t>Adaptation Committee</a:t>
            </a:r>
          </a:p>
        </p:txBody>
      </p:sp>
      <p:sp>
        <p:nvSpPr>
          <p:cNvPr id="11" name="TextBox 11"/>
          <p:cNvSpPr txBox="1"/>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12" name="Freeform 12"/>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endParaRPr lang="en-US"/>
          </a:p>
        </p:txBody>
      </p:sp>
      <p:grpSp>
        <p:nvGrpSpPr>
          <p:cNvPr id="13" name="Group 13"/>
          <p:cNvGrpSpPr/>
          <p:nvPr/>
        </p:nvGrpSpPr>
        <p:grpSpPr>
          <a:xfrm rot="3890140">
            <a:off x="16669005" y="1162291"/>
            <a:ext cx="5289783" cy="528978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rot="3890140">
            <a:off x="17383472" y="6177794"/>
            <a:ext cx="1384678" cy="138467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9" name="AutoShape 19"/>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endParaRPr lang="en-US"/>
          </a:p>
        </p:txBody>
      </p:sp>
      <p:sp>
        <p:nvSpPr>
          <p:cNvPr id="23" name="Freeform 2">
            <a:extLst>
              <a:ext uri="{FF2B5EF4-FFF2-40B4-BE49-F238E27FC236}">
                <a16:creationId xmlns:a16="http://schemas.microsoft.com/office/drawing/2014/main" id="{378C12BD-1AB0-0BC5-C048-DEF146811AEF}"/>
              </a:ext>
            </a:extLst>
          </p:cNvPr>
          <p:cNvSpPr/>
          <p:nvPr/>
        </p:nvSpPr>
        <p:spPr>
          <a:xfrm>
            <a:off x="438999" y="1979401"/>
            <a:ext cx="11203747" cy="8229600"/>
          </a:xfrm>
          <a:custGeom>
            <a:avLst/>
            <a:gdLst/>
            <a:ahLst/>
            <a:cxnLst/>
            <a:rect l="l" t="t" r="r" b="b"/>
            <a:pathLst>
              <a:path w="11203747" h="8229600">
                <a:moveTo>
                  <a:pt x="0" y="0"/>
                </a:moveTo>
                <a:lnTo>
                  <a:pt x="11203747" y="0"/>
                </a:lnTo>
                <a:lnTo>
                  <a:pt x="11203747" y="8229600"/>
                </a:lnTo>
                <a:lnTo>
                  <a:pt x="0" y="8229600"/>
                </a:lnTo>
                <a:lnTo>
                  <a:pt x="0" y="0"/>
                </a:lnTo>
                <a:close/>
              </a:path>
            </a:pathLst>
          </a:custGeom>
          <a:blipFill>
            <a:blip r:embed="rId5"/>
            <a:stretch>
              <a:fillRect/>
            </a:stretch>
          </a:blipFill>
        </p:spPr>
        <p:txBody>
          <a:bodyPr/>
          <a:lstStyle/>
          <a:p>
            <a:endParaRPr lang="en-US"/>
          </a:p>
        </p:txBody>
      </p:sp>
      <p:pic>
        <p:nvPicPr>
          <p:cNvPr id="24" name="Picture 23">
            <a:extLst>
              <a:ext uri="{FF2B5EF4-FFF2-40B4-BE49-F238E27FC236}">
                <a16:creationId xmlns:a16="http://schemas.microsoft.com/office/drawing/2014/main" id="{B15C980F-198E-B477-9DAB-F6975DAE27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032226" y="5763621"/>
            <a:ext cx="3210373" cy="320084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A815F2C-4E80-4019-8E59-FAD3F7F84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013956" cy="10287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screenshot of a computer&#10;&#10;Description automatically generated">
            <a:extLst>
              <a:ext uri="{FF2B5EF4-FFF2-40B4-BE49-F238E27FC236}">
                <a16:creationId xmlns:a16="http://schemas.microsoft.com/office/drawing/2014/main" id="{F47BCACB-4D65-8360-3D44-06B62641A7D3}"/>
              </a:ext>
            </a:extLst>
          </p:cNvPr>
          <p:cNvPicPr>
            <a:picLocks noChangeAspect="1"/>
          </p:cNvPicPr>
          <p:nvPr/>
        </p:nvPicPr>
        <p:blipFill>
          <a:blip r:embed="rId3"/>
          <a:stretch>
            <a:fillRect/>
          </a:stretch>
        </p:blipFill>
        <p:spPr>
          <a:xfrm>
            <a:off x="1181749" y="2482770"/>
            <a:ext cx="11589873" cy="7002738"/>
          </a:xfrm>
          <a:prstGeom prst="rect">
            <a:avLst/>
          </a:prstGeom>
        </p:spPr>
      </p:pic>
      <p:grpSp>
        <p:nvGrpSpPr>
          <p:cNvPr id="3" name="Group 5">
            <a:extLst>
              <a:ext uri="{FF2B5EF4-FFF2-40B4-BE49-F238E27FC236}">
                <a16:creationId xmlns:a16="http://schemas.microsoft.com/office/drawing/2014/main" id="{D8AC060B-B0EA-C020-8DC1-9C6A6F648E05}"/>
              </a:ext>
            </a:extLst>
          </p:cNvPr>
          <p:cNvGrpSpPr/>
          <p:nvPr/>
        </p:nvGrpSpPr>
        <p:grpSpPr>
          <a:xfrm>
            <a:off x="11756691" y="9479064"/>
            <a:ext cx="9846972" cy="947124"/>
            <a:chOff x="0" y="-38100"/>
            <a:chExt cx="2593441" cy="249448"/>
          </a:xfrm>
        </p:grpSpPr>
        <p:sp>
          <p:nvSpPr>
            <p:cNvPr id="4" name="Freeform 6">
              <a:extLst>
                <a:ext uri="{FF2B5EF4-FFF2-40B4-BE49-F238E27FC236}">
                  <a16:creationId xmlns:a16="http://schemas.microsoft.com/office/drawing/2014/main" id="{50041B80-21CF-1F7E-0F75-2E4A21D9D459}"/>
                </a:ext>
              </a:extLst>
            </p:cNvPr>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5" name="TextBox 7">
              <a:extLst>
                <a:ext uri="{FF2B5EF4-FFF2-40B4-BE49-F238E27FC236}">
                  <a16:creationId xmlns:a16="http://schemas.microsoft.com/office/drawing/2014/main" id="{EDE3D5E4-44DF-9199-4327-9BDFB466253F}"/>
                </a:ext>
              </a:extLst>
            </p:cNvPr>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8">
            <a:extLst>
              <a:ext uri="{FF2B5EF4-FFF2-40B4-BE49-F238E27FC236}">
                <a16:creationId xmlns:a16="http://schemas.microsoft.com/office/drawing/2014/main" id="{DC6F5699-244E-FEDD-ED82-188ACCD61DE6}"/>
              </a:ext>
            </a:extLst>
          </p:cNvPr>
          <p:cNvSpPr/>
          <p:nvPr/>
        </p:nvSpPr>
        <p:spPr>
          <a:xfrm rot="-1026235" flipH="1">
            <a:off x="18369309" y="1818709"/>
            <a:ext cx="7249660" cy="4304486"/>
          </a:xfrm>
          <a:custGeom>
            <a:avLst/>
            <a:gdLst/>
            <a:ahLst/>
            <a:cxnLst/>
            <a:rect l="l" t="t" r="r" b="b"/>
            <a:pathLst>
              <a:path w="7249660" h="4304486">
                <a:moveTo>
                  <a:pt x="7249660" y="0"/>
                </a:moveTo>
                <a:lnTo>
                  <a:pt x="0" y="0"/>
                </a:lnTo>
                <a:lnTo>
                  <a:pt x="0" y="4304486"/>
                </a:lnTo>
                <a:lnTo>
                  <a:pt x="7249660" y="4304486"/>
                </a:lnTo>
                <a:lnTo>
                  <a:pt x="724966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11">
            <a:extLst>
              <a:ext uri="{FF2B5EF4-FFF2-40B4-BE49-F238E27FC236}">
                <a16:creationId xmlns:a16="http://schemas.microsoft.com/office/drawing/2014/main" id="{07E8EC82-3866-85CF-0B14-89C42856D1E4}"/>
              </a:ext>
            </a:extLst>
          </p:cNvPr>
          <p:cNvSpPr txBox="1"/>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9" name="Freeform 12">
            <a:extLst>
              <a:ext uri="{FF2B5EF4-FFF2-40B4-BE49-F238E27FC236}">
                <a16:creationId xmlns:a16="http://schemas.microsoft.com/office/drawing/2014/main" id="{64B9B3A9-3F6B-DA3B-696B-7E3141141330}"/>
              </a:ext>
            </a:extLst>
          </p:cNvPr>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5"/>
            <a:stretch>
              <a:fillRect t="-4103" b="-4103"/>
            </a:stretch>
          </a:blipFill>
        </p:spPr>
        <p:txBody>
          <a:bodyPr/>
          <a:lstStyle/>
          <a:p>
            <a:endParaRPr lang="en-US"/>
          </a:p>
        </p:txBody>
      </p:sp>
      <p:grpSp>
        <p:nvGrpSpPr>
          <p:cNvPr id="10" name="Group 13">
            <a:extLst>
              <a:ext uri="{FF2B5EF4-FFF2-40B4-BE49-F238E27FC236}">
                <a16:creationId xmlns:a16="http://schemas.microsoft.com/office/drawing/2014/main" id="{A744C446-8CBC-BB3A-A23E-813DE7332E50}"/>
              </a:ext>
            </a:extLst>
          </p:cNvPr>
          <p:cNvGrpSpPr/>
          <p:nvPr/>
        </p:nvGrpSpPr>
        <p:grpSpPr>
          <a:xfrm rot="3890140">
            <a:off x="16669005" y="1162291"/>
            <a:ext cx="5289783" cy="5289783"/>
            <a:chOff x="0" y="0"/>
            <a:chExt cx="812800" cy="812800"/>
          </a:xfrm>
        </p:grpSpPr>
        <p:sp>
          <p:nvSpPr>
            <p:cNvPr id="11" name="Freeform 14">
              <a:extLst>
                <a:ext uri="{FF2B5EF4-FFF2-40B4-BE49-F238E27FC236}">
                  <a16:creationId xmlns:a16="http://schemas.microsoft.com/office/drawing/2014/main" id="{E9D36793-8F9B-9CD2-9C83-2FABA55719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2" name="TextBox 15">
              <a:extLst>
                <a:ext uri="{FF2B5EF4-FFF2-40B4-BE49-F238E27FC236}">
                  <a16:creationId xmlns:a16="http://schemas.microsoft.com/office/drawing/2014/main" id="{E3C177DF-4639-8CC7-2461-7F2EEF24B522}"/>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3" name="Group 16">
            <a:extLst>
              <a:ext uri="{FF2B5EF4-FFF2-40B4-BE49-F238E27FC236}">
                <a16:creationId xmlns:a16="http://schemas.microsoft.com/office/drawing/2014/main" id="{1D3E9E9E-6582-5073-CDDE-7FE3D69A0901}"/>
              </a:ext>
            </a:extLst>
          </p:cNvPr>
          <p:cNvGrpSpPr/>
          <p:nvPr/>
        </p:nvGrpSpPr>
        <p:grpSpPr>
          <a:xfrm rot="3890140">
            <a:off x="17383472" y="6177794"/>
            <a:ext cx="1384678" cy="1384678"/>
            <a:chOff x="0" y="0"/>
            <a:chExt cx="812800" cy="812800"/>
          </a:xfrm>
        </p:grpSpPr>
        <p:sp>
          <p:nvSpPr>
            <p:cNvPr id="14" name="Freeform 17">
              <a:extLst>
                <a:ext uri="{FF2B5EF4-FFF2-40B4-BE49-F238E27FC236}">
                  <a16:creationId xmlns:a16="http://schemas.microsoft.com/office/drawing/2014/main" id="{F5CE201A-86EF-D243-D8EC-06B838BBA1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5" name="TextBox 18">
              <a:extLst>
                <a:ext uri="{FF2B5EF4-FFF2-40B4-BE49-F238E27FC236}">
                  <a16:creationId xmlns:a16="http://schemas.microsoft.com/office/drawing/2014/main" id="{DE87A3AD-F8D2-E9C0-E80B-0AB30840C1DF}"/>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7" name="AutoShape 19">
            <a:extLst>
              <a:ext uri="{FF2B5EF4-FFF2-40B4-BE49-F238E27FC236}">
                <a16:creationId xmlns:a16="http://schemas.microsoft.com/office/drawing/2014/main" id="{39D90DDC-53E0-3DAA-F39D-9512A89CAF64}"/>
              </a:ext>
            </a:extLst>
          </p:cNvPr>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endParaRPr lang="en-US"/>
          </a:p>
        </p:txBody>
      </p:sp>
      <p:sp>
        <p:nvSpPr>
          <p:cNvPr id="19" name="TextBox 18">
            <a:extLst>
              <a:ext uri="{FF2B5EF4-FFF2-40B4-BE49-F238E27FC236}">
                <a16:creationId xmlns:a16="http://schemas.microsoft.com/office/drawing/2014/main" id="{A214B437-A033-4FF2-CC62-A3AE4470A0A8}"/>
              </a:ext>
            </a:extLst>
          </p:cNvPr>
          <p:cNvSpPr txBox="1"/>
          <p:nvPr/>
        </p:nvSpPr>
        <p:spPr>
          <a:xfrm>
            <a:off x="133223" y="929181"/>
            <a:ext cx="15528930" cy="913070"/>
          </a:xfrm>
          <a:prstGeom prst="rect">
            <a:avLst/>
          </a:prstGeom>
          <a:noFill/>
        </p:spPr>
        <p:txBody>
          <a:bodyPr wrap="square">
            <a:spAutoFit/>
          </a:bodyPr>
          <a:lstStyle/>
          <a:p>
            <a:pPr algn="l">
              <a:lnSpc>
                <a:spcPts val="6350"/>
              </a:lnSpc>
            </a:pPr>
            <a:r>
              <a:rPr lang="en-US" sz="5522" b="1" dirty="0">
                <a:solidFill>
                  <a:srgbClr val="0E294F"/>
                </a:solidFill>
                <a:latin typeface="Aileron Bold"/>
                <a:ea typeface="Aileron Bold"/>
                <a:cs typeface="Aileron Bold"/>
                <a:sym typeface="Aileron Bold"/>
              </a:rPr>
              <a:t>Recent work with linkages to technology</a:t>
            </a:r>
          </a:p>
        </p:txBody>
      </p:sp>
    </p:spTree>
    <p:extLst>
      <p:ext uri="{BB962C8B-B14F-4D97-AF65-F5344CB8AC3E}">
        <p14:creationId xmlns:p14="http://schemas.microsoft.com/office/powerpoint/2010/main" val="616472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649E800-A5C8-49A0-A453-ED537DA31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8287995"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BA67DD7-B75D-4A30-90A4-EEA9F64AF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2291" y="0"/>
            <a:ext cx="9247093" cy="10287000"/>
          </a:xfrm>
          <a:custGeom>
            <a:avLst/>
            <a:gdLst>
              <a:gd name="connsiteX0" fmla="*/ 0 w 6164729"/>
              <a:gd name="connsiteY0" fmla="*/ 6857542 h 6858000"/>
              <a:gd name="connsiteX1" fmla="*/ 199783 w 6164729"/>
              <a:gd name="connsiteY1" fmla="*/ 6857542 h 6858000"/>
              <a:gd name="connsiteX2" fmla="*/ 199783 w 6164729"/>
              <a:gd name="connsiteY2" fmla="*/ 6858000 h 6858000"/>
              <a:gd name="connsiteX3" fmla="*/ 0 w 6164729"/>
              <a:gd name="connsiteY3" fmla="*/ 6858000 h 6858000"/>
              <a:gd name="connsiteX4" fmla="*/ 4818273 w 6164729"/>
              <a:gd name="connsiteY4" fmla="*/ 0 h 6858000"/>
              <a:gd name="connsiteX5" fmla="*/ 5018056 w 6164729"/>
              <a:gd name="connsiteY5" fmla="*/ 0 h 6858000"/>
              <a:gd name="connsiteX6" fmla="*/ 5030703 w 6164729"/>
              <a:gd name="connsiteY6" fmla="*/ 31774 h 6858000"/>
              <a:gd name="connsiteX7" fmla="*/ 6085711 w 6164729"/>
              <a:gd name="connsiteY7" fmla="*/ 2682457 h 6858000"/>
              <a:gd name="connsiteX8" fmla="*/ 6085711 w 6164729"/>
              <a:gd name="connsiteY8" fmla="*/ 3752208 h 6858000"/>
              <a:gd name="connsiteX9" fmla="*/ 4928207 w 6164729"/>
              <a:gd name="connsiteY9" fmla="*/ 6660411 h 6858000"/>
              <a:gd name="connsiteX10" fmla="*/ 4849745 w 6164729"/>
              <a:gd name="connsiteY10" fmla="*/ 6857542 h 6858000"/>
              <a:gd name="connsiteX11" fmla="*/ 4649962 w 6164729"/>
              <a:gd name="connsiteY11" fmla="*/ 6857542 h 6858000"/>
              <a:gd name="connsiteX12" fmla="*/ 4728424 w 6164729"/>
              <a:gd name="connsiteY12" fmla="*/ 6660411 h 6858000"/>
              <a:gd name="connsiteX13" fmla="*/ 5885928 w 6164729"/>
              <a:gd name="connsiteY13" fmla="*/ 3752208 h 6858000"/>
              <a:gd name="connsiteX14" fmla="*/ 5885928 w 6164729"/>
              <a:gd name="connsiteY14" fmla="*/ 2682457 h 6858000"/>
              <a:gd name="connsiteX15" fmla="*/ 4830920 w 6164729"/>
              <a:gd name="connsiteY15" fmla="*/ 317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64729" h="6858000">
                <a:moveTo>
                  <a:pt x="0" y="6857542"/>
                </a:moveTo>
                <a:lnTo>
                  <a:pt x="199783" y="6857542"/>
                </a:lnTo>
                <a:lnTo>
                  <a:pt x="199783" y="6858000"/>
                </a:lnTo>
                <a:lnTo>
                  <a:pt x="0" y="6858000"/>
                </a:lnTo>
                <a:close/>
                <a:moveTo>
                  <a:pt x="4818273" y="0"/>
                </a:moveTo>
                <a:lnTo>
                  <a:pt x="5018056" y="0"/>
                </a:lnTo>
                <a:lnTo>
                  <a:pt x="5030703" y="31774"/>
                </a:lnTo>
                <a:cubicBezTo>
                  <a:pt x="6085711" y="2682457"/>
                  <a:pt x="6085711" y="2682457"/>
                  <a:pt x="6085711" y="2682457"/>
                </a:cubicBezTo>
                <a:cubicBezTo>
                  <a:pt x="6191069" y="2988100"/>
                  <a:pt x="6191069" y="3446565"/>
                  <a:pt x="6085711" y="3752208"/>
                </a:cubicBezTo>
                <a:cubicBezTo>
                  <a:pt x="5601723" y="4968215"/>
                  <a:pt x="5223609" y="5918220"/>
                  <a:pt x="4928207" y="6660411"/>
                </a:cubicBezTo>
                <a:lnTo>
                  <a:pt x="4849745" y="6857542"/>
                </a:lnTo>
                <a:lnTo>
                  <a:pt x="4649962" y="6857542"/>
                </a:lnTo>
                <a:lnTo>
                  <a:pt x="4728424" y="6660411"/>
                </a:lnTo>
                <a:cubicBezTo>
                  <a:pt x="5023826" y="5918220"/>
                  <a:pt x="5401940" y="4968215"/>
                  <a:pt x="5885928" y="3752208"/>
                </a:cubicBezTo>
                <a:cubicBezTo>
                  <a:pt x="5991286" y="3446565"/>
                  <a:pt x="5991286" y="2988100"/>
                  <a:pt x="5885928" y="2682457"/>
                </a:cubicBezTo>
                <a:cubicBezTo>
                  <a:pt x="5885928" y="2682457"/>
                  <a:pt x="5885928" y="2682457"/>
                  <a:pt x="4830920" y="31774"/>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02BF7F79-C3E2-ABD8-8240-FDB342A63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1605" y="0"/>
            <a:ext cx="8849026" cy="10426188"/>
          </a:xfrm>
          <a:prstGeom prst="rect">
            <a:avLst/>
          </a:prstGeom>
        </p:spPr>
      </p:pic>
      <p:grpSp>
        <p:nvGrpSpPr>
          <p:cNvPr id="17" name="Group 16">
            <a:extLst>
              <a:ext uri="{FF2B5EF4-FFF2-40B4-BE49-F238E27FC236}">
                <a16:creationId xmlns:a16="http://schemas.microsoft.com/office/drawing/2014/main" id="{E8C5FC48-0A3C-4D6D-A0D5-EEE93213D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740841" y="1612782"/>
            <a:ext cx="2343401" cy="1759459"/>
            <a:chOff x="9160561" y="1000124"/>
            <a:chExt cx="1562267" cy="1172973"/>
          </a:xfrm>
        </p:grpSpPr>
        <p:sp>
          <p:nvSpPr>
            <p:cNvPr id="18" name="Freeform 5">
              <a:extLst>
                <a:ext uri="{FF2B5EF4-FFF2-40B4-BE49-F238E27FC236}">
                  <a16:creationId xmlns:a16="http://schemas.microsoft.com/office/drawing/2014/main" id="{DBBC336D-7E16-4EE1-90F2-8D9F2B618B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0199BE21-2D26-4357-8702-909F3621A3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grpSp>
        <p:nvGrpSpPr>
          <p:cNvPr id="4" name="Group 5">
            <a:extLst>
              <a:ext uri="{FF2B5EF4-FFF2-40B4-BE49-F238E27FC236}">
                <a16:creationId xmlns:a16="http://schemas.microsoft.com/office/drawing/2014/main" id="{4742FCE6-4A75-B2ED-D91B-A2EA16044A30}"/>
              </a:ext>
            </a:extLst>
          </p:cNvPr>
          <p:cNvGrpSpPr/>
          <p:nvPr/>
        </p:nvGrpSpPr>
        <p:grpSpPr>
          <a:xfrm>
            <a:off x="11756691" y="9479064"/>
            <a:ext cx="9846972" cy="947124"/>
            <a:chOff x="0" y="-38100"/>
            <a:chExt cx="2593441" cy="249448"/>
          </a:xfrm>
        </p:grpSpPr>
        <p:sp>
          <p:nvSpPr>
            <p:cNvPr id="5" name="Freeform 6">
              <a:extLst>
                <a:ext uri="{FF2B5EF4-FFF2-40B4-BE49-F238E27FC236}">
                  <a16:creationId xmlns:a16="http://schemas.microsoft.com/office/drawing/2014/main" id="{92AE8E06-45EA-201E-6F0D-7E3F10EEAA19}"/>
                </a:ext>
              </a:extLst>
            </p:cNvPr>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6" name="TextBox 7">
              <a:extLst>
                <a:ext uri="{FF2B5EF4-FFF2-40B4-BE49-F238E27FC236}">
                  <a16:creationId xmlns:a16="http://schemas.microsoft.com/office/drawing/2014/main" id="{EF9BF86C-D0F1-FAA3-5521-04AF70536C06}"/>
                </a:ext>
              </a:extLst>
            </p:cNvPr>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11">
            <a:extLst>
              <a:ext uri="{FF2B5EF4-FFF2-40B4-BE49-F238E27FC236}">
                <a16:creationId xmlns:a16="http://schemas.microsoft.com/office/drawing/2014/main" id="{6B7B8A4E-F561-96A5-CF0C-70A5D92C387A}"/>
              </a:ext>
            </a:extLst>
          </p:cNvPr>
          <p:cNvSpPr txBox="1"/>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9" name="Freeform 12">
            <a:extLst>
              <a:ext uri="{FF2B5EF4-FFF2-40B4-BE49-F238E27FC236}">
                <a16:creationId xmlns:a16="http://schemas.microsoft.com/office/drawing/2014/main" id="{CC55FAE6-7973-CBA8-8CB4-50DB4BEE9ABE}"/>
              </a:ext>
            </a:extLst>
          </p:cNvPr>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endParaRPr lang="en-US"/>
          </a:p>
        </p:txBody>
      </p:sp>
      <p:grpSp>
        <p:nvGrpSpPr>
          <p:cNvPr id="11" name="Group 13">
            <a:extLst>
              <a:ext uri="{FF2B5EF4-FFF2-40B4-BE49-F238E27FC236}">
                <a16:creationId xmlns:a16="http://schemas.microsoft.com/office/drawing/2014/main" id="{71A59D87-07CF-DC34-0578-A51538ABB465}"/>
              </a:ext>
            </a:extLst>
          </p:cNvPr>
          <p:cNvGrpSpPr/>
          <p:nvPr/>
        </p:nvGrpSpPr>
        <p:grpSpPr>
          <a:xfrm rot="3890140">
            <a:off x="16669005" y="1162291"/>
            <a:ext cx="5289783" cy="5289783"/>
            <a:chOff x="0" y="0"/>
            <a:chExt cx="812800" cy="812800"/>
          </a:xfrm>
        </p:grpSpPr>
        <p:sp>
          <p:nvSpPr>
            <p:cNvPr id="14" name="Freeform 14">
              <a:extLst>
                <a:ext uri="{FF2B5EF4-FFF2-40B4-BE49-F238E27FC236}">
                  <a16:creationId xmlns:a16="http://schemas.microsoft.com/office/drawing/2014/main" id="{968624ED-9C01-4645-A29A-9038A7D9102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6" name="TextBox 15">
              <a:extLst>
                <a:ext uri="{FF2B5EF4-FFF2-40B4-BE49-F238E27FC236}">
                  <a16:creationId xmlns:a16="http://schemas.microsoft.com/office/drawing/2014/main" id="{DB8D9423-2280-7FBB-AF29-4B4103938BEE}"/>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0" name="Group 16">
            <a:extLst>
              <a:ext uri="{FF2B5EF4-FFF2-40B4-BE49-F238E27FC236}">
                <a16:creationId xmlns:a16="http://schemas.microsoft.com/office/drawing/2014/main" id="{F4AEA2F2-5306-1C55-E685-B9581E9549B3}"/>
              </a:ext>
            </a:extLst>
          </p:cNvPr>
          <p:cNvGrpSpPr/>
          <p:nvPr/>
        </p:nvGrpSpPr>
        <p:grpSpPr>
          <a:xfrm rot="3890140">
            <a:off x="17383472" y="6177794"/>
            <a:ext cx="1384678" cy="1384678"/>
            <a:chOff x="0" y="0"/>
            <a:chExt cx="812800" cy="812800"/>
          </a:xfrm>
        </p:grpSpPr>
        <p:sp>
          <p:nvSpPr>
            <p:cNvPr id="21" name="Freeform 17">
              <a:extLst>
                <a:ext uri="{FF2B5EF4-FFF2-40B4-BE49-F238E27FC236}">
                  <a16:creationId xmlns:a16="http://schemas.microsoft.com/office/drawing/2014/main" id="{FA108CCF-8163-7A59-395A-19FF3258A3D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22" name="TextBox 18">
              <a:extLst>
                <a:ext uri="{FF2B5EF4-FFF2-40B4-BE49-F238E27FC236}">
                  <a16:creationId xmlns:a16="http://schemas.microsoft.com/office/drawing/2014/main" id="{6B6618C6-545B-4558-FFDC-AF1A9D121FEC}"/>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pic>
        <p:nvPicPr>
          <p:cNvPr id="24" name="Picture 23">
            <a:extLst>
              <a:ext uri="{FF2B5EF4-FFF2-40B4-BE49-F238E27FC236}">
                <a16:creationId xmlns:a16="http://schemas.microsoft.com/office/drawing/2014/main" id="{DC13129E-F6DC-39B6-4887-6A74D0EB5E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0423" y="6094201"/>
            <a:ext cx="3649756" cy="3397024"/>
          </a:xfrm>
          <a:prstGeom prst="rect">
            <a:avLst/>
          </a:prstGeom>
        </p:spPr>
      </p:pic>
    </p:spTree>
    <p:extLst>
      <p:ext uri="{BB962C8B-B14F-4D97-AF65-F5344CB8AC3E}">
        <p14:creationId xmlns:p14="http://schemas.microsoft.com/office/powerpoint/2010/main" val="2798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7A657-1426-0870-A583-AD50E58F0C5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4F7F607-CC0A-EC6C-9262-D6188FF1420F}"/>
              </a:ext>
            </a:extLst>
          </p:cNvPr>
          <p:cNvGrpSpPr/>
          <p:nvPr/>
        </p:nvGrpSpPr>
        <p:grpSpPr>
          <a:xfrm>
            <a:off x="-1580149" y="693627"/>
            <a:ext cx="13868524" cy="1713691"/>
            <a:chOff x="0" y="-38100"/>
            <a:chExt cx="3652615" cy="451343"/>
          </a:xfrm>
        </p:grpSpPr>
        <p:sp>
          <p:nvSpPr>
            <p:cNvPr id="3" name="Freeform 3">
              <a:extLst>
                <a:ext uri="{FF2B5EF4-FFF2-40B4-BE49-F238E27FC236}">
                  <a16:creationId xmlns:a16="http://schemas.microsoft.com/office/drawing/2014/main" id="{3FD559EE-1BB9-415B-E66F-136746E653BB}"/>
                </a:ext>
              </a:extLst>
            </p:cNvPr>
            <p:cNvSpPr/>
            <p:nvPr/>
          </p:nvSpPr>
          <p:spPr>
            <a:xfrm>
              <a:off x="0" y="0"/>
              <a:ext cx="3652615" cy="413243"/>
            </a:xfrm>
            <a:custGeom>
              <a:avLst/>
              <a:gdLst/>
              <a:ahLst/>
              <a:cxnLst/>
              <a:rect l="l" t="t" r="r" b="b"/>
              <a:pathLst>
                <a:path w="3652615" h="413243">
                  <a:moveTo>
                    <a:pt x="55824" y="0"/>
                  </a:moveTo>
                  <a:lnTo>
                    <a:pt x="3596792" y="0"/>
                  </a:lnTo>
                  <a:cubicBezTo>
                    <a:pt x="3611597" y="0"/>
                    <a:pt x="3625796" y="5881"/>
                    <a:pt x="3636265" y="16350"/>
                  </a:cubicBezTo>
                  <a:cubicBezTo>
                    <a:pt x="3646734" y="26819"/>
                    <a:pt x="3652615" y="41018"/>
                    <a:pt x="3652615" y="55824"/>
                  </a:cubicBezTo>
                  <a:lnTo>
                    <a:pt x="3652615" y="357419"/>
                  </a:lnTo>
                  <a:cubicBezTo>
                    <a:pt x="3652615" y="372224"/>
                    <a:pt x="3646734" y="386423"/>
                    <a:pt x="3636265" y="396892"/>
                  </a:cubicBezTo>
                  <a:cubicBezTo>
                    <a:pt x="3625796" y="407361"/>
                    <a:pt x="3611597" y="413243"/>
                    <a:pt x="3596792" y="413243"/>
                  </a:cubicBezTo>
                  <a:lnTo>
                    <a:pt x="55824" y="413243"/>
                  </a:lnTo>
                  <a:cubicBezTo>
                    <a:pt x="24993" y="413243"/>
                    <a:pt x="0" y="388249"/>
                    <a:pt x="0" y="357419"/>
                  </a:cubicBezTo>
                  <a:lnTo>
                    <a:pt x="0" y="55824"/>
                  </a:lnTo>
                  <a:cubicBezTo>
                    <a:pt x="0" y="24993"/>
                    <a:pt x="24993" y="0"/>
                    <a:pt x="55824" y="0"/>
                  </a:cubicBez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16801D50-FC09-32BF-69A1-2B06F8FE7985}"/>
                </a:ext>
              </a:extLst>
            </p:cNvPr>
            <p:cNvSpPr txBox="1"/>
            <p:nvPr/>
          </p:nvSpPr>
          <p:spPr>
            <a:xfrm>
              <a:off x="0" y="-38100"/>
              <a:ext cx="3652615" cy="45134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7880C6BC-6235-964D-4072-D7F0B1A661B7}"/>
              </a:ext>
            </a:extLst>
          </p:cNvPr>
          <p:cNvGrpSpPr/>
          <p:nvPr/>
        </p:nvGrpSpPr>
        <p:grpSpPr>
          <a:xfrm>
            <a:off x="11756691" y="9479064"/>
            <a:ext cx="9846972" cy="947124"/>
            <a:chOff x="0" y="-38100"/>
            <a:chExt cx="2593441" cy="249448"/>
          </a:xfrm>
        </p:grpSpPr>
        <p:sp>
          <p:nvSpPr>
            <p:cNvPr id="6" name="Freeform 6">
              <a:extLst>
                <a:ext uri="{FF2B5EF4-FFF2-40B4-BE49-F238E27FC236}">
                  <a16:creationId xmlns:a16="http://schemas.microsoft.com/office/drawing/2014/main" id="{E164269C-3FA5-2BB4-3DA5-22EE2CABCCF9}"/>
                </a:ext>
              </a:extLst>
            </p:cNvPr>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7" name="TextBox 7">
              <a:extLst>
                <a:ext uri="{FF2B5EF4-FFF2-40B4-BE49-F238E27FC236}">
                  <a16:creationId xmlns:a16="http://schemas.microsoft.com/office/drawing/2014/main" id="{B3E985A0-DB26-C7DD-6C79-C4DBF9BB59BA}"/>
                </a:ext>
              </a:extLst>
            </p:cNvPr>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a:extLst>
              <a:ext uri="{FF2B5EF4-FFF2-40B4-BE49-F238E27FC236}">
                <a16:creationId xmlns:a16="http://schemas.microsoft.com/office/drawing/2014/main" id="{5DDFDD9C-1DCF-95EB-235B-2AB0E66B3F37}"/>
              </a:ext>
            </a:extLst>
          </p:cNvPr>
          <p:cNvSpPr/>
          <p:nvPr/>
        </p:nvSpPr>
        <p:spPr>
          <a:xfrm rot="-1026235" flipH="1">
            <a:off x="18369309" y="1818709"/>
            <a:ext cx="7249660" cy="4304486"/>
          </a:xfrm>
          <a:custGeom>
            <a:avLst/>
            <a:gdLst/>
            <a:ahLst/>
            <a:cxnLst/>
            <a:rect l="l" t="t" r="r" b="b"/>
            <a:pathLst>
              <a:path w="7249660" h="4304486">
                <a:moveTo>
                  <a:pt x="7249660" y="0"/>
                </a:moveTo>
                <a:lnTo>
                  <a:pt x="0" y="0"/>
                </a:lnTo>
                <a:lnTo>
                  <a:pt x="0" y="4304486"/>
                </a:lnTo>
                <a:lnTo>
                  <a:pt x="7249660" y="4304486"/>
                </a:lnTo>
                <a:lnTo>
                  <a:pt x="724966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DCEE1BFE-D318-13DB-5E22-F9CF4ACA0182}"/>
              </a:ext>
            </a:extLst>
          </p:cNvPr>
          <p:cNvSpPr txBox="1"/>
          <p:nvPr/>
        </p:nvSpPr>
        <p:spPr>
          <a:xfrm>
            <a:off x="847985" y="2510706"/>
            <a:ext cx="16306800" cy="2127442"/>
          </a:xfrm>
          <a:prstGeom prst="rect">
            <a:avLst/>
          </a:prstGeom>
        </p:spPr>
        <p:txBody>
          <a:bodyPr wrap="square" lIns="0" tIns="0" rIns="0" bIns="0" rtlCol="0" anchor="t">
            <a:spAutoFit/>
          </a:bodyPr>
          <a:lstStyle/>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algn="just">
              <a:lnSpc>
                <a:spcPts val="4199"/>
              </a:lnSpc>
              <a:spcBef>
                <a:spcPct val="0"/>
              </a:spcBef>
            </a:pPr>
            <a:endParaRPr lang="en-US" sz="2999" dirty="0">
              <a:solidFill>
                <a:srgbClr val="062449"/>
              </a:solidFill>
              <a:latin typeface="Poppins"/>
              <a:ea typeface="Poppins"/>
              <a:cs typeface="Poppins"/>
              <a:sym typeface="Poppins"/>
            </a:endParaRPr>
          </a:p>
        </p:txBody>
      </p:sp>
      <p:sp>
        <p:nvSpPr>
          <p:cNvPr id="10" name="TextBox 10">
            <a:extLst>
              <a:ext uri="{FF2B5EF4-FFF2-40B4-BE49-F238E27FC236}">
                <a16:creationId xmlns:a16="http://schemas.microsoft.com/office/drawing/2014/main" id="{F04FB67F-4D1A-F8DF-E413-972318D83D1E}"/>
              </a:ext>
            </a:extLst>
          </p:cNvPr>
          <p:cNvSpPr txBox="1"/>
          <p:nvPr/>
        </p:nvSpPr>
        <p:spPr>
          <a:xfrm>
            <a:off x="330950" y="1194108"/>
            <a:ext cx="15276821" cy="816117"/>
          </a:xfrm>
          <a:prstGeom prst="rect">
            <a:avLst/>
          </a:prstGeom>
        </p:spPr>
        <p:txBody>
          <a:bodyPr lIns="0" tIns="0" rIns="0" bIns="0" rtlCol="0" anchor="t">
            <a:spAutoFit/>
          </a:bodyPr>
          <a:lstStyle/>
          <a:p>
            <a:pPr algn="l">
              <a:lnSpc>
                <a:spcPts val="6350"/>
              </a:lnSpc>
            </a:pPr>
            <a:r>
              <a:rPr lang="en-US" sz="5522" b="1" dirty="0">
                <a:solidFill>
                  <a:srgbClr val="0E294F"/>
                </a:solidFill>
                <a:latin typeface="Aileron Bold"/>
                <a:ea typeface="Aileron Bold"/>
                <a:cs typeface="Aileron Bold"/>
                <a:sym typeface="Aileron Bold"/>
              </a:rPr>
              <a:t>2026 Adaptation Forum</a:t>
            </a:r>
          </a:p>
        </p:txBody>
      </p:sp>
      <p:sp>
        <p:nvSpPr>
          <p:cNvPr id="11" name="TextBox 11">
            <a:extLst>
              <a:ext uri="{FF2B5EF4-FFF2-40B4-BE49-F238E27FC236}">
                <a16:creationId xmlns:a16="http://schemas.microsoft.com/office/drawing/2014/main" id="{3C316038-7856-40BB-A202-84B0AF2AC6D1}"/>
              </a:ext>
            </a:extLst>
          </p:cNvPr>
          <p:cNvSpPr txBox="1"/>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12" name="Freeform 12">
            <a:extLst>
              <a:ext uri="{FF2B5EF4-FFF2-40B4-BE49-F238E27FC236}">
                <a16:creationId xmlns:a16="http://schemas.microsoft.com/office/drawing/2014/main" id="{5B0DECF1-AB84-53FB-82FE-AF4763B4C5B4}"/>
              </a:ext>
            </a:extLst>
          </p:cNvPr>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endParaRPr lang="en-US"/>
          </a:p>
        </p:txBody>
      </p:sp>
      <p:grpSp>
        <p:nvGrpSpPr>
          <p:cNvPr id="13" name="Group 13">
            <a:extLst>
              <a:ext uri="{FF2B5EF4-FFF2-40B4-BE49-F238E27FC236}">
                <a16:creationId xmlns:a16="http://schemas.microsoft.com/office/drawing/2014/main" id="{33C590BE-00FE-6219-1E24-CE8E2950A662}"/>
              </a:ext>
            </a:extLst>
          </p:cNvPr>
          <p:cNvGrpSpPr/>
          <p:nvPr/>
        </p:nvGrpSpPr>
        <p:grpSpPr>
          <a:xfrm rot="3890140">
            <a:off x="16669005" y="1162291"/>
            <a:ext cx="5289783" cy="5289783"/>
            <a:chOff x="0" y="0"/>
            <a:chExt cx="812800" cy="812800"/>
          </a:xfrm>
        </p:grpSpPr>
        <p:sp>
          <p:nvSpPr>
            <p:cNvPr id="14" name="Freeform 14">
              <a:extLst>
                <a:ext uri="{FF2B5EF4-FFF2-40B4-BE49-F238E27FC236}">
                  <a16:creationId xmlns:a16="http://schemas.microsoft.com/office/drawing/2014/main" id="{E5042319-4D51-A237-226A-DD8A4ED48FE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5" name="TextBox 15">
              <a:extLst>
                <a:ext uri="{FF2B5EF4-FFF2-40B4-BE49-F238E27FC236}">
                  <a16:creationId xmlns:a16="http://schemas.microsoft.com/office/drawing/2014/main" id="{4B1B0A8E-DF78-D760-CEF7-6DC46CA647F5}"/>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a:extLst>
              <a:ext uri="{FF2B5EF4-FFF2-40B4-BE49-F238E27FC236}">
                <a16:creationId xmlns:a16="http://schemas.microsoft.com/office/drawing/2014/main" id="{6B1A29E8-3B05-1617-8B01-0DB51729FF8B}"/>
              </a:ext>
            </a:extLst>
          </p:cNvPr>
          <p:cNvGrpSpPr/>
          <p:nvPr/>
        </p:nvGrpSpPr>
        <p:grpSpPr>
          <a:xfrm rot="3890140">
            <a:off x="17383472" y="6177794"/>
            <a:ext cx="1384678" cy="1384678"/>
            <a:chOff x="0" y="0"/>
            <a:chExt cx="812800" cy="812800"/>
          </a:xfrm>
        </p:grpSpPr>
        <p:sp>
          <p:nvSpPr>
            <p:cNvPr id="17" name="Freeform 17">
              <a:extLst>
                <a:ext uri="{FF2B5EF4-FFF2-40B4-BE49-F238E27FC236}">
                  <a16:creationId xmlns:a16="http://schemas.microsoft.com/office/drawing/2014/main" id="{C887F26A-7651-7C11-FFAA-2FE7AD2DEA1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8" name="TextBox 18">
              <a:extLst>
                <a:ext uri="{FF2B5EF4-FFF2-40B4-BE49-F238E27FC236}">
                  <a16:creationId xmlns:a16="http://schemas.microsoft.com/office/drawing/2014/main" id="{26E7B256-205C-0AA6-39AC-4E9540CC725B}"/>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9" name="AutoShape 19">
            <a:extLst>
              <a:ext uri="{FF2B5EF4-FFF2-40B4-BE49-F238E27FC236}">
                <a16:creationId xmlns:a16="http://schemas.microsoft.com/office/drawing/2014/main" id="{010C99ED-9712-520D-B966-8B73AB554ECA}"/>
              </a:ext>
            </a:extLst>
          </p:cNvPr>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endParaRPr lang="en-US"/>
          </a:p>
        </p:txBody>
      </p:sp>
      <p:sp>
        <p:nvSpPr>
          <p:cNvPr id="21" name="Shape 1">
            <a:extLst>
              <a:ext uri="{FF2B5EF4-FFF2-40B4-BE49-F238E27FC236}">
                <a16:creationId xmlns:a16="http://schemas.microsoft.com/office/drawing/2014/main" id="{E84E3856-0209-3A30-78FE-FC9E0079F35F}"/>
              </a:ext>
            </a:extLst>
          </p:cNvPr>
          <p:cNvSpPr/>
          <p:nvPr/>
        </p:nvSpPr>
        <p:spPr>
          <a:xfrm>
            <a:off x="525779" y="2639198"/>
            <a:ext cx="6005531" cy="7509583"/>
          </a:xfrm>
          <a:prstGeom prst="roundRect">
            <a:avLst>
              <a:gd name="adj" fmla="val 3582"/>
            </a:avLst>
          </a:prstGeom>
          <a:solidFill>
            <a:schemeClr val="tx2">
              <a:lumMod val="20000"/>
              <a:lumOff val="80000"/>
              <a:alpha val="88000"/>
            </a:schemeClr>
          </a:solidFill>
          <a:ln w="12700">
            <a:solidFill>
              <a:srgbClr val="76B7D8">
                <a:alpha val="65000"/>
              </a:srgbClr>
            </a:solidFill>
            <a:prstDash val="solid"/>
          </a:ln>
        </p:spPr>
        <p:txBody>
          <a:bodyPr/>
          <a:lstStyle/>
          <a:p>
            <a:endParaRPr lang="en-US"/>
          </a:p>
        </p:txBody>
      </p:sp>
      <p:pic>
        <p:nvPicPr>
          <p:cNvPr id="23" name="Picture 22">
            <a:extLst>
              <a:ext uri="{FF2B5EF4-FFF2-40B4-BE49-F238E27FC236}">
                <a16:creationId xmlns:a16="http://schemas.microsoft.com/office/drawing/2014/main" id="{4C927EB0-57E5-12BB-1BD9-8A5474D622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164" y="3349735"/>
            <a:ext cx="4993291" cy="6241614"/>
          </a:xfrm>
          <a:prstGeom prst="rect">
            <a:avLst/>
          </a:prstGeom>
        </p:spPr>
      </p:pic>
      <p:sp>
        <p:nvSpPr>
          <p:cNvPr id="25" name="TextBox 24">
            <a:extLst>
              <a:ext uri="{FF2B5EF4-FFF2-40B4-BE49-F238E27FC236}">
                <a16:creationId xmlns:a16="http://schemas.microsoft.com/office/drawing/2014/main" id="{E64FF9C5-C886-CDC5-7953-5B4C2101B29A}"/>
              </a:ext>
            </a:extLst>
          </p:cNvPr>
          <p:cNvSpPr txBox="1"/>
          <p:nvPr/>
        </p:nvSpPr>
        <p:spPr>
          <a:xfrm>
            <a:off x="6578049" y="2639198"/>
            <a:ext cx="10749428" cy="6278642"/>
          </a:xfrm>
          <a:prstGeom prst="rect">
            <a:avLst/>
          </a:prstGeom>
          <a:noFill/>
        </p:spPr>
        <p:txBody>
          <a:bodyPr wrap="square">
            <a:spAutoFit/>
          </a:bodyPr>
          <a:lstStyle/>
          <a:p>
            <a:pPr marL="457200" indent="-457200">
              <a:buFont typeface="Arial" panose="020B0604020202020204" pitchFamily="34" charset="0"/>
              <a:buChar char="•"/>
            </a:pPr>
            <a:r>
              <a:rPr lang="en-US" sz="3200" dirty="0">
                <a:solidFill>
                  <a:schemeClr val="tx2"/>
                </a:solidFill>
              </a:rPr>
              <a:t>Convened by the Adaptation Committee on 9–10 September 2026 in Baku, Azerbaijan, as part of the Climate Week 4 Implementation Forum.</a:t>
            </a:r>
          </a:p>
          <a:p>
            <a:pPr marL="457200" indent="-457200">
              <a:buFont typeface="Arial" panose="020B0604020202020204" pitchFamily="34" charset="0"/>
              <a:buChar char="•"/>
            </a:pPr>
            <a:endParaRPr lang="en-US" sz="3200" dirty="0">
              <a:solidFill>
                <a:schemeClr val="tx2"/>
              </a:solidFill>
            </a:endParaRPr>
          </a:p>
          <a:p>
            <a:pPr marL="457200" indent="-457200">
              <a:buFont typeface="Arial" panose="020B0604020202020204" pitchFamily="34" charset="0"/>
              <a:buChar char="•"/>
            </a:pPr>
            <a:r>
              <a:rPr lang="en-US" sz="3200" b="1" i="1" dirty="0">
                <a:solidFill>
                  <a:schemeClr val="tx2"/>
                </a:solidFill>
              </a:rPr>
              <a:t>Theme: Scaling adaptation action towards achieving the global goal on adaptation: partnerships, innovation and practical implementation solutions for climate resilience.</a:t>
            </a:r>
          </a:p>
          <a:p>
            <a:pPr marL="457200" indent="-457200">
              <a:buFont typeface="Arial" panose="020B0604020202020204" pitchFamily="34" charset="0"/>
              <a:buChar char="•"/>
            </a:pPr>
            <a:endParaRPr lang="en-US" sz="3200" b="1" dirty="0">
              <a:solidFill>
                <a:schemeClr val="tx2"/>
              </a:solidFill>
            </a:endParaRPr>
          </a:p>
          <a:p>
            <a:pPr marL="457200" indent="-457200">
              <a:buFont typeface="Arial" panose="020B0604020202020204" pitchFamily="34" charset="0"/>
              <a:buChar char="•"/>
            </a:pPr>
            <a:r>
              <a:rPr lang="en-US" sz="3200" b="1" dirty="0">
                <a:solidFill>
                  <a:schemeClr val="tx2"/>
                </a:solidFill>
              </a:rPr>
              <a:t>Session 4 of the 2026 Adaptation Forum on future pathways and emerging frontiers</a:t>
            </a:r>
            <a:r>
              <a:rPr lang="en-US" sz="3200" dirty="0">
                <a:solidFill>
                  <a:schemeClr val="tx2"/>
                </a:solidFill>
              </a:rPr>
              <a:t> explored foresight, scenario planning, climate intelligence, </a:t>
            </a:r>
            <a:r>
              <a:rPr lang="en-US" sz="3200" b="1" dirty="0">
                <a:solidFill>
                  <a:schemeClr val="tx2"/>
                </a:solidFill>
              </a:rPr>
              <a:t>AI and digital innovation</a:t>
            </a:r>
            <a:r>
              <a:rPr lang="en-US" sz="3200" dirty="0">
                <a:solidFill>
                  <a:schemeClr val="tx2"/>
                </a:solidFill>
              </a:rPr>
              <a:t> for adaptation planning and implementation.</a:t>
            </a:r>
          </a:p>
          <a:p>
            <a:endParaRPr lang="en-US" dirty="0"/>
          </a:p>
        </p:txBody>
      </p:sp>
    </p:spTree>
    <p:extLst>
      <p:ext uri="{BB962C8B-B14F-4D97-AF65-F5344CB8AC3E}">
        <p14:creationId xmlns:p14="http://schemas.microsoft.com/office/powerpoint/2010/main" val="3343618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F7BA4-0CFF-2528-6A87-6ACA5F8D245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7BBDDC0-7F1F-AC4B-6771-D69D1BDD9BCB}"/>
              </a:ext>
            </a:extLst>
          </p:cNvPr>
          <p:cNvGrpSpPr/>
          <p:nvPr/>
        </p:nvGrpSpPr>
        <p:grpSpPr>
          <a:xfrm>
            <a:off x="-1580149" y="693627"/>
            <a:ext cx="13868524" cy="1713691"/>
            <a:chOff x="0" y="-38100"/>
            <a:chExt cx="3652615" cy="451343"/>
          </a:xfrm>
        </p:grpSpPr>
        <p:sp>
          <p:nvSpPr>
            <p:cNvPr id="3" name="Freeform 3">
              <a:extLst>
                <a:ext uri="{FF2B5EF4-FFF2-40B4-BE49-F238E27FC236}">
                  <a16:creationId xmlns:a16="http://schemas.microsoft.com/office/drawing/2014/main" id="{65F0889A-CE6E-A445-00B8-1D9D73AA95F6}"/>
                </a:ext>
              </a:extLst>
            </p:cNvPr>
            <p:cNvSpPr/>
            <p:nvPr/>
          </p:nvSpPr>
          <p:spPr>
            <a:xfrm>
              <a:off x="0" y="0"/>
              <a:ext cx="3652615" cy="413243"/>
            </a:xfrm>
            <a:custGeom>
              <a:avLst/>
              <a:gdLst/>
              <a:ahLst/>
              <a:cxnLst/>
              <a:rect l="l" t="t" r="r" b="b"/>
              <a:pathLst>
                <a:path w="3652615" h="413243">
                  <a:moveTo>
                    <a:pt x="55824" y="0"/>
                  </a:moveTo>
                  <a:lnTo>
                    <a:pt x="3596792" y="0"/>
                  </a:lnTo>
                  <a:cubicBezTo>
                    <a:pt x="3611597" y="0"/>
                    <a:pt x="3625796" y="5881"/>
                    <a:pt x="3636265" y="16350"/>
                  </a:cubicBezTo>
                  <a:cubicBezTo>
                    <a:pt x="3646734" y="26819"/>
                    <a:pt x="3652615" y="41018"/>
                    <a:pt x="3652615" y="55824"/>
                  </a:cubicBezTo>
                  <a:lnTo>
                    <a:pt x="3652615" y="357419"/>
                  </a:lnTo>
                  <a:cubicBezTo>
                    <a:pt x="3652615" y="372224"/>
                    <a:pt x="3646734" y="386423"/>
                    <a:pt x="3636265" y="396892"/>
                  </a:cubicBezTo>
                  <a:cubicBezTo>
                    <a:pt x="3625796" y="407361"/>
                    <a:pt x="3611597" y="413243"/>
                    <a:pt x="3596792" y="413243"/>
                  </a:cubicBezTo>
                  <a:lnTo>
                    <a:pt x="55824" y="413243"/>
                  </a:lnTo>
                  <a:cubicBezTo>
                    <a:pt x="24993" y="413243"/>
                    <a:pt x="0" y="388249"/>
                    <a:pt x="0" y="357419"/>
                  </a:cubicBezTo>
                  <a:lnTo>
                    <a:pt x="0" y="55824"/>
                  </a:lnTo>
                  <a:cubicBezTo>
                    <a:pt x="0" y="24993"/>
                    <a:pt x="24993" y="0"/>
                    <a:pt x="55824" y="0"/>
                  </a:cubicBez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40E272A1-1173-5479-290D-4429A6EE6ABF}"/>
                </a:ext>
              </a:extLst>
            </p:cNvPr>
            <p:cNvSpPr txBox="1"/>
            <p:nvPr/>
          </p:nvSpPr>
          <p:spPr>
            <a:xfrm>
              <a:off x="0" y="-38100"/>
              <a:ext cx="3652615" cy="45134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5A41D98C-0FA1-B638-E1D4-0EA75D63E76C}"/>
              </a:ext>
            </a:extLst>
          </p:cNvPr>
          <p:cNvGrpSpPr/>
          <p:nvPr/>
        </p:nvGrpSpPr>
        <p:grpSpPr>
          <a:xfrm>
            <a:off x="11756691" y="9479064"/>
            <a:ext cx="9846972" cy="947124"/>
            <a:chOff x="0" y="-38100"/>
            <a:chExt cx="2593441" cy="249448"/>
          </a:xfrm>
        </p:grpSpPr>
        <p:sp>
          <p:nvSpPr>
            <p:cNvPr id="6" name="Freeform 6">
              <a:extLst>
                <a:ext uri="{FF2B5EF4-FFF2-40B4-BE49-F238E27FC236}">
                  <a16:creationId xmlns:a16="http://schemas.microsoft.com/office/drawing/2014/main" id="{1CCA5994-4DAD-57CC-CDFE-F918904036B0}"/>
                </a:ext>
              </a:extLst>
            </p:cNvPr>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F93E6597-160D-36DD-1E86-6C251A7C7EC1}"/>
                </a:ext>
              </a:extLst>
            </p:cNvPr>
            <p:cNvSpPr txBox="1"/>
            <p:nvPr/>
          </p:nvSpPr>
          <p:spPr>
            <a:xfrm>
              <a:off x="0" y="-38100"/>
              <a:ext cx="2593441" cy="24944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FF2B5EF4-FFF2-40B4-BE49-F238E27FC236}">
                <a16:creationId xmlns:a16="http://schemas.microsoft.com/office/drawing/2014/main" id="{AC2611B1-6EF0-4613-2733-8A71C187D9B4}"/>
              </a:ext>
            </a:extLst>
          </p:cNvPr>
          <p:cNvSpPr/>
          <p:nvPr/>
        </p:nvSpPr>
        <p:spPr>
          <a:xfrm rot="-1026235" flipH="1">
            <a:off x="18369309" y="1818709"/>
            <a:ext cx="7249660" cy="4304486"/>
          </a:xfrm>
          <a:custGeom>
            <a:avLst/>
            <a:gdLst/>
            <a:ahLst/>
            <a:cxnLst/>
            <a:rect l="l" t="t" r="r" b="b"/>
            <a:pathLst>
              <a:path w="7249660" h="4304486">
                <a:moveTo>
                  <a:pt x="7249660" y="0"/>
                </a:moveTo>
                <a:lnTo>
                  <a:pt x="0" y="0"/>
                </a:lnTo>
                <a:lnTo>
                  <a:pt x="0" y="4304486"/>
                </a:lnTo>
                <a:lnTo>
                  <a:pt x="7249660" y="4304486"/>
                </a:lnTo>
                <a:lnTo>
                  <a:pt x="724966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6C3DDE18-D519-D9F7-8769-38EDC8751768}"/>
              </a:ext>
            </a:extLst>
          </p:cNvPr>
          <p:cNvSpPr txBox="1"/>
          <p:nvPr/>
        </p:nvSpPr>
        <p:spPr>
          <a:xfrm>
            <a:off x="330950" y="1194108"/>
            <a:ext cx="15276821" cy="816117"/>
          </a:xfrm>
          <a:prstGeom prst="rect">
            <a:avLst/>
          </a:prstGeom>
        </p:spPr>
        <p:txBody>
          <a:bodyPr lIns="0" tIns="0" rIns="0" bIns="0" rtlCol="0" anchor="t">
            <a:spAutoFit/>
          </a:bodyPr>
          <a:lstStyle/>
          <a:p>
            <a:pPr marL="0" marR="0" lvl="0" indent="0" algn="l" defTabSz="914400" rtl="0" eaLnBrk="1" fontAlgn="auto" latinLnBrk="0" hangingPunct="1">
              <a:lnSpc>
                <a:spcPts val="6350"/>
              </a:lnSpc>
              <a:spcBef>
                <a:spcPts val="0"/>
              </a:spcBef>
              <a:spcAft>
                <a:spcPts val="0"/>
              </a:spcAft>
              <a:buClrTx/>
              <a:buSzTx/>
              <a:buFontTx/>
              <a:buNone/>
              <a:tabLst/>
              <a:defRPr/>
            </a:pPr>
            <a:r>
              <a:rPr kumimoji="0" lang="en-US" sz="5522" b="1" i="0" u="none" strike="noStrike" kern="1200" cap="none" spc="0" normalizeH="0" baseline="0" noProof="0">
                <a:ln>
                  <a:noFill/>
                </a:ln>
                <a:solidFill>
                  <a:srgbClr val="0E294F"/>
                </a:solidFill>
                <a:effectLst/>
                <a:uLnTx/>
                <a:uFillTx/>
                <a:latin typeface="Aileron Bold"/>
                <a:ea typeface="Aileron Bold"/>
                <a:cs typeface="Aileron Bold"/>
                <a:sym typeface="Aileron Bold"/>
              </a:rPr>
              <a:t>Newsletters </a:t>
            </a:r>
          </a:p>
        </p:txBody>
      </p:sp>
      <p:sp>
        <p:nvSpPr>
          <p:cNvPr id="11" name="TextBox 11">
            <a:extLst>
              <a:ext uri="{FF2B5EF4-FFF2-40B4-BE49-F238E27FC236}">
                <a16:creationId xmlns:a16="http://schemas.microsoft.com/office/drawing/2014/main" id="{E5074FBD-F93A-D6AB-C44E-0FB5312AC6FE}"/>
              </a:ext>
            </a:extLst>
          </p:cNvPr>
          <p:cNvSpPr txBox="1"/>
          <p:nvPr/>
        </p:nvSpPr>
        <p:spPr>
          <a:xfrm>
            <a:off x="12981775" y="9743258"/>
            <a:ext cx="5627204" cy="405524"/>
          </a:xfrm>
          <a:prstGeom prst="rect">
            <a:avLst/>
          </a:prstGeom>
        </p:spPr>
        <p:txBody>
          <a:bodyPr lIns="0" tIns="0" rIns="0" bIns="0" rtlCol="0" anchor="t">
            <a:spAutoFit/>
          </a:bodyPr>
          <a:lstStyle/>
          <a:p>
            <a:pPr marL="0" marR="0" lvl="0" indent="0" algn="just" defTabSz="914400" rtl="0" eaLnBrk="1" fontAlgn="auto" latinLnBrk="0" hangingPunct="1">
              <a:lnSpc>
                <a:spcPts val="3118"/>
              </a:lnSpc>
              <a:spcBef>
                <a:spcPct val="0"/>
              </a:spcBef>
              <a:spcAft>
                <a:spcPts val="0"/>
              </a:spcAft>
              <a:buClrTx/>
              <a:buSzTx/>
              <a:buFontTx/>
              <a:buNone/>
              <a:tabLst/>
              <a:defRPr/>
            </a:pPr>
            <a:r>
              <a:rPr kumimoji="0" lang="en-US" sz="2227" b="1" i="0" u="none" strike="noStrike" kern="1200" cap="none" spc="0" normalizeH="0" baseline="0" noProof="0">
                <a:ln>
                  <a:noFill/>
                </a:ln>
                <a:solidFill>
                  <a:srgbClr val="062449"/>
                </a:solidFill>
                <a:effectLst/>
                <a:uLnTx/>
                <a:uFillTx/>
                <a:latin typeface="Poppins Bold"/>
                <a:ea typeface="Poppins Bold"/>
                <a:cs typeface="Poppins Bold"/>
                <a:sym typeface="Poppins Bold"/>
              </a:rPr>
              <a:t>UNFCCC Adaptation Committee</a:t>
            </a:r>
          </a:p>
        </p:txBody>
      </p:sp>
      <p:sp>
        <p:nvSpPr>
          <p:cNvPr id="12" name="Freeform 12">
            <a:extLst>
              <a:ext uri="{FF2B5EF4-FFF2-40B4-BE49-F238E27FC236}">
                <a16:creationId xmlns:a16="http://schemas.microsoft.com/office/drawing/2014/main" id="{BC7C7ACF-A6BC-1D9E-A0CE-B5F1B7B90501}"/>
              </a:ext>
            </a:extLst>
          </p:cNvPr>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000C3DDE-94A5-C84F-1B70-E3DC07419206}"/>
              </a:ext>
            </a:extLst>
          </p:cNvPr>
          <p:cNvGrpSpPr/>
          <p:nvPr/>
        </p:nvGrpSpPr>
        <p:grpSpPr>
          <a:xfrm rot="3890140">
            <a:off x="16669005" y="1162291"/>
            <a:ext cx="5289783" cy="5289783"/>
            <a:chOff x="0" y="0"/>
            <a:chExt cx="812800" cy="812800"/>
          </a:xfrm>
        </p:grpSpPr>
        <p:sp>
          <p:nvSpPr>
            <p:cNvPr id="14" name="Freeform 14">
              <a:extLst>
                <a:ext uri="{FF2B5EF4-FFF2-40B4-BE49-F238E27FC236}">
                  <a16:creationId xmlns:a16="http://schemas.microsoft.com/office/drawing/2014/main" id="{64B87161-2333-700F-0D4A-C1164F9635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441D52F9-8647-A14B-78A1-10CFDF53403C}"/>
                </a:ext>
              </a:extLst>
            </p:cNvPr>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9092A80E-CDE1-665A-7383-C4E06F64DE7C}"/>
              </a:ext>
            </a:extLst>
          </p:cNvPr>
          <p:cNvGrpSpPr/>
          <p:nvPr/>
        </p:nvGrpSpPr>
        <p:grpSpPr>
          <a:xfrm rot="3890140">
            <a:off x="17383472" y="6177794"/>
            <a:ext cx="1384678" cy="1384678"/>
            <a:chOff x="0" y="0"/>
            <a:chExt cx="812800" cy="812800"/>
          </a:xfrm>
        </p:grpSpPr>
        <p:sp>
          <p:nvSpPr>
            <p:cNvPr id="17" name="Freeform 17">
              <a:extLst>
                <a:ext uri="{FF2B5EF4-FFF2-40B4-BE49-F238E27FC236}">
                  <a16:creationId xmlns:a16="http://schemas.microsoft.com/office/drawing/2014/main" id="{DCBB37C8-93A7-B5A1-2C02-CC02852D670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F145AD5F-03DB-AE47-0225-23BF7196198E}"/>
                </a:ext>
              </a:extLst>
            </p:cNvPr>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AutoShape 19">
            <a:extLst>
              <a:ext uri="{FF2B5EF4-FFF2-40B4-BE49-F238E27FC236}">
                <a16:creationId xmlns:a16="http://schemas.microsoft.com/office/drawing/2014/main" id="{BC725EC5-A12A-BC8E-B086-0EA7E63C782E}"/>
              </a:ext>
            </a:extLst>
          </p:cNvPr>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7">
            <a:extLst>
              <a:ext uri="{FF2B5EF4-FFF2-40B4-BE49-F238E27FC236}">
                <a16:creationId xmlns:a16="http://schemas.microsoft.com/office/drawing/2014/main" id="{00A0C35A-603B-7ECD-5D7A-5A58BD9F7B73}"/>
              </a:ext>
            </a:extLst>
          </p:cNvPr>
          <p:cNvSpPr txBox="1"/>
          <p:nvPr/>
        </p:nvSpPr>
        <p:spPr>
          <a:xfrm>
            <a:off x="368906" y="-446042"/>
            <a:ext cx="10019250" cy="111959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004A16D6-506D-1289-CCAF-CE02C16492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736" y="2907799"/>
            <a:ext cx="8932760" cy="2181139"/>
          </a:xfrm>
          <a:prstGeom prst="rect">
            <a:avLst/>
          </a:prstGeom>
        </p:spPr>
      </p:pic>
      <p:pic>
        <p:nvPicPr>
          <p:cNvPr id="29" name="Picture 28">
            <a:extLst>
              <a:ext uri="{FF2B5EF4-FFF2-40B4-BE49-F238E27FC236}">
                <a16:creationId xmlns:a16="http://schemas.microsoft.com/office/drawing/2014/main" id="{1006A826-D23E-ECA3-8D19-9C5CEA2DB9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96563" y="5622310"/>
            <a:ext cx="3930101" cy="3930101"/>
          </a:xfrm>
          <a:prstGeom prst="rect">
            <a:avLst/>
          </a:prstGeom>
        </p:spPr>
      </p:pic>
      <p:pic>
        <p:nvPicPr>
          <p:cNvPr id="31" name="Picture 30">
            <a:extLst>
              <a:ext uri="{FF2B5EF4-FFF2-40B4-BE49-F238E27FC236}">
                <a16:creationId xmlns:a16="http://schemas.microsoft.com/office/drawing/2014/main" id="{ABF3CFCB-39D8-84D3-D09E-B4E5724528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17034" y="3311787"/>
            <a:ext cx="4874403" cy="4741042"/>
          </a:xfrm>
          <a:prstGeom prst="rect">
            <a:avLst/>
          </a:prstGeom>
        </p:spPr>
      </p:pic>
      <p:cxnSp>
        <p:nvCxnSpPr>
          <p:cNvPr id="33" name="Straight Connector 32">
            <a:extLst>
              <a:ext uri="{FF2B5EF4-FFF2-40B4-BE49-F238E27FC236}">
                <a16:creationId xmlns:a16="http://schemas.microsoft.com/office/drawing/2014/main" id="{F6EBAF3B-3C45-E965-3C1D-E86F496E8269}"/>
              </a:ext>
            </a:extLst>
          </p:cNvPr>
          <p:cNvCxnSpPr/>
          <p:nvPr/>
        </p:nvCxnSpPr>
        <p:spPr>
          <a:xfrm>
            <a:off x="10388156" y="2907799"/>
            <a:ext cx="0" cy="638860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833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49E800-A5C8-49A0-A453-ED537DA31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8287995"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A67DD7-B75D-4A30-90A4-EEA9F64AF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2291" y="0"/>
            <a:ext cx="9247093" cy="10287000"/>
          </a:xfrm>
          <a:custGeom>
            <a:avLst/>
            <a:gdLst>
              <a:gd name="connsiteX0" fmla="*/ 0 w 6164729"/>
              <a:gd name="connsiteY0" fmla="*/ 6857542 h 6858000"/>
              <a:gd name="connsiteX1" fmla="*/ 199783 w 6164729"/>
              <a:gd name="connsiteY1" fmla="*/ 6857542 h 6858000"/>
              <a:gd name="connsiteX2" fmla="*/ 199783 w 6164729"/>
              <a:gd name="connsiteY2" fmla="*/ 6858000 h 6858000"/>
              <a:gd name="connsiteX3" fmla="*/ 0 w 6164729"/>
              <a:gd name="connsiteY3" fmla="*/ 6858000 h 6858000"/>
              <a:gd name="connsiteX4" fmla="*/ 4818273 w 6164729"/>
              <a:gd name="connsiteY4" fmla="*/ 0 h 6858000"/>
              <a:gd name="connsiteX5" fmla="*/ 5018056 w 6164729"/>
              <a:gd name="connsiteY5" fmla="*/ 0 h 6858000"/>
              <a:gd name="connsiteX6" fmla="*/ 5030703 w 6164729"/>
              <a:gd name="connsiteY6" fmla="*/ 31774 h 6858000"/>
              <a:gd name="connsiteX7" fmla="*/ 6085711 w 6164729"/>
              <a:gd name="connsiteY7" fmla="*/ 2682457 h 6858000"/>
              <a:gd name="connsiteX8" fmla="*/ 6085711 w 6164729"/>
              <a:gd name="connsiteY8" fmla="*/ 3752208 h 6858000"/>
              <a:gd name="connsiteX9" fmla="*/ 4928207 w 6164729"/>
              <a:gd name="connsiteY9" fmla="*/ 6660411 h 6858000"/>
              <a:gd name="connsiteX10" fmla="*/ 4849745 w 6164729"/>
              <a:gd name="connsiteY10" fmla="*/ 6857542 h 6858000"/>
              <a:gd name="connsiteX11" fmla="*/ 4649962 w 6164729"/>
              <a:gd name="connsiteY11" fmla="*/ 6857542 h 6858000"/>
              <a:gd name="connsiteX12" fmla="*/ 4728424 w 6164729"/>
              <a:gd name="connsiteY12" fmla="*/ 6660411 h 6858000"/>
              <a:gd name="connsiteX13" fmla="*/ 5885928 w 6164729"/>
              <a:gd name="connsiteY13" fmla="*/ 3752208 h 6858000"/>
              <a:gd name="connsiteX14" fmla="*/ 5885928 w 6164729"/>
              <a:gd name="connsiteY14" fmla="*/ 2682457 h 6858000"/>
              <a:gd name="connsiteX15" fmla="*/ 4830920 w 6164729"/>
              <a:gd name="connsiteY15" fmla="*/ 317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64729" h="6858000">
                <a:moveTo>
                  <a:pt x="0" y="6857542"/>
                </a:moveTo>
                <a:lnTo>
                  <a:pt x="199783" y="6857542"/>
                </a:lnTo>
                <a:lnTo>
                  <a:pt x="199783" y="6858000"/>
                </a:lnTo>
                <a:lnTo>
                  <a:pt x="0" y="6858000"/>
                </a:lnTo>
                <a:close/>
                <a:moveTo>
                  <a:pt x="4818273" y="0"/>
                </a:moveTo>
                <a:lnTo>
                  <a:pt x="5018056" y="0"/>
                </a:lnTo>
                <a:lnTo>
                  <a:pt x="5030703" y="31774"/>
                </a:lnTo>
                <a:cubicBezTo>
                  <a:pt x="6085711" y="2682457"/>
                  <a:pt x="6085711" y="2682457"/>
                  <a:pt x="6085711" y="2682457"/>
                </a:cubicBezTo>
                <a:cubicBezTo>
                  <a:pt x="6191069" y="2988100"/>
                  <a:pt x="6191069" y="3446565"/>
                  <a:pt x="6085711" y="3752208"/>
                </a:cubicBezTo>
                <a:cubicBezTo>
                  <a:pt x="5601723" y="4968215"/>
                  <a:pt x="5223609" y="5918220"/>
                  <a:pt x="4928207" y="6660411"/>
                </a:cubicBezTo>
                <a:lnTo>
                  <a:pt x="4849745" y="6857542"/>
                </a:lnTo>
                <a:lnTo>
                  <a:pt x="4649962" y="6857542"/>
                </a:lnTo>
                <a:lnTo>
                  <a:pt x="4728424" y="6660411"/>
                </a:lnTo>
                <a:cubicBezTo>
                  <a:pt x="5023826" y="5918220"/>
                  <a:pt x="5401940" y="4968215"/>
                  <a:pt x="5885928" y="3752208"/>
                </a:cubicBezTo>
                <a:cubicBezTo>
                  <a:pt x="5991286" y="3446565"/>
                  <a:pt x="5991286" y="2988100"/>
                  <a:pt x="5885928" y="2682457"/>
                </a:cubicBezTo>
                <a:cubicBezTo>
                  <a:pt x="5885928" y="2682457"/>
                  <a:pt x="5885928" y="2682457"/>
                  <a:pt x="4830920" y="31774"/>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009311F2-D909-70C1-2DB3-1420FAB0B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29" y="1937255"/>
            <a:ext cx="11396362" cy="8349745"/>
          </a:xfrm>
          <a:prstGeom prst="rect">
            <a:avLst/>
          </a:prstGeom>
        </p:spPr>
      </p:pic>
      <p:grpSp>
        <p:nvGrpSpPr>
          <p:cNvPr id="12" name="Group 11">
            <a:extLst>
              <a:ext uri="{FF2B5EF4-FFF2-40B4-BE49-F238E27FC236}">
                <a16:creationId xmlns:a16="http://schemas.microsoft.com/office/drawing/2014/main" id="{E8C5FC48-0A3C-4D6D-A0D5-EEE93213DB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740841" y="1612782"/>
            <a:ext cx="2343401" cy="1759459"/>
            <a:chOff x="9160561" y="1000124"/>
            <a:chExt cx="1562267" cy="1172973"/>
          </a:xfrm>
        </p:grpSpPr>
        <p:sp>
          <p:nvSpPr>
            <p:cNvPr id="13" name="Freeform 5">
              <a:extLst>
                <a:ext uri="{FF2B5EF4-FFF2-40B4-BE49-F238E27FC236}">
                  <a16:creationId xmlns:a16="http://schemas.microsoft.com/office/drawing/2014/main" id="{DBBC336D-7E16-4EE1-90F2-8D9F2B618B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0199BE21-2D26-4357-8702-909F3621A3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grpSp>
        <p:nvGrpSpPr>
          <p:cNvPr id="6" name="Group 5">
            <a:extLst>
              <a:ext uri="{FF2B5EF4-FFF2-40B4-BE49-F238E27FC236}">
                <a16:creationId xmlns:a16="http://schemas.microsoft.com/office/drawing/2014/main" id="{E4061EB4-61DA-A980-7806-87FB185223F3}"/>
              </a:ext>
            </a:extLst>
          </p:cNvPr>
          <p:cNvGrpSpPr/>
          <p:nvPr/>
        </p:nvGrpSpPr>
        <p:grpSpPr>
          <a:xfrm>
            <a:off x="11756691" y="9479064"/>
            <a:ext cx="9846972" cy="947124"/>
            <a:chOff x="0" y="-38100"/>
            <a:chExt cx="2593441" cy="249448"/>
          </a:xfrm>
        </p:grpSpPr>
        <p:sp>
          <p:nvSpPr>
            <p:cNvPr id="7" name="Freeform 6">
              <a:extLst>
                <a:ext uri="{FF2B5EF4-FFF2-40B4-BE49-F238E27FC236}">
                  <a16:creationId xmlns:a16="http://schemas.microsoft.com/office/drawing/2014/main" id="{C17C7CA3-0807-7858-6E7A-FAB4E455F7A7}"/>
                </a:ext>
              </a:extLst>
            </p:cNvPr>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9" name="TextBox 7">
              <a:extLst>
                <a:ext uri="{FF2B5EF4-FFF2-40B4-BE49-F238E27FC236}">
                  <a16:creationId xmlns:a16="http://schemas.microsoft.com/office/drawing/2014/main" id="{40181B87-03EF-17B2-9A7D-071E8954E29F}"/>
                </a:ext>
              </a:extLst>
            </p:cNvPr>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a:extLst>
              <a:ext uri="{FF2B5EF4-FFF2-40B4-BE49-F238E27FC236}">
                <a16:creationId xmlns:a16="http://schemas.microsoft.com/office/drawing/2014/main" id="{AB45E130-B4B0-FE64-60FA-44FFF344AB45}"/>
              </a:ext>
            </a:extLst>
          </p:cNvPr>
          <p:cNvSpPr txBox="1"/>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15" name="Freeform 12">
            <a:extLst>
              <a:ext uri="{FF2B5EF4-FFF2-40B4-BE49-F238E27FC236}">
                <a16:creationId xmlns:a16="http://schemas.microsoft.com/office/drawing/2014/main" id="{F5DF801A-B6A7-7AE9-79DC-016D9D1D083A}"/>
              </a:ext>
            </a:extLst>
          </p:cNvPr>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endParaRPr lang="en-US"/>
          </a:p>
        </p:txBody>
      </p:sp>
      <p:grpSp>
        <p:nvGrpSpPr>
          <p:cNvPr id="16" name="Group 13">
            <a:extLst>
              <a:ext uri="{FF2B5EF4-FFF2-40B4-BE49-F238E27FC236}">
                <a16:creationId xmlns:a16="http://schemas.microsoft.com/office/drawing/2014/main" id="{CC8E1D94-6405-FBFE-6113-0B74A051EE14}"/>
              </a:ext>
            </a:extLst>
          </p:cNvPr>
          <p:cNvGrpSpPr/>
          <p:nvPr/>
        </p:nvGrpSpPr>
        <p:grpSpPr>
          <a:xfrm rot="3890140">
            <a:off x="16669005" y="1162291"/>
            <a:ext cx="5289783" cy="5289783"/>
            <a:chOff x="0" y="0"/>
            <a:chExt cx="812800" cy="812800"/>
          </a:xfrm>
        </p:grpSpPr>
        <p:sp>
          <p:nvSpPr>
            <p:cNvPr id="17" name="Freeform 14">
              <a:extLst>
                <a:ext uri="{FF2B5EF4-FFF2-40B4-BE49-F238E27FC236}">
                  <a16:creationId xmlns:a16="http://schemas.microsoft.com/office/drawing/2014/main" id="{E84EA112-9B77-5DBB-4A06-9CE1B364DC0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8" name="TextBox 15">
              <a:extLst>
                <a:ext uri="{FF2B5EF4-FFF2-40B4-BE49-F238E27FC236}">
                  <a16:creationId xmlns:a16="http://schemas.microsoft.com/office/drawing/2014/main" id="{A74E0EC7-7A59-1A94-94E9-7FEE20369AAE}"/>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6">
            <a:extLst>
              <a:ext uri="{FF2B5EF4-FFF2-40B4-BE49-F238E27FC236}">
                <a16:creationId xmlns:a16="http://schemas.microsoft.com/office/drawing/2014/main" id="{9105863D-ED74-100A-C674-EF2B5D1D8CF8}"/>
              </a:ext>
            </a:extLst>
          </p:cNvPr>
          <p:cNvGrpSpPr/>
          <p:nvPr/>
        </p:nvGrpSpPr>
        <p:grpSpPr>
          <a:xfrm rot="3890140">
            <a:off x="17383472" y="6177794"/>
            <a:ext cx="1384678" cy="1384678"/>
            <a:chOff x="0" y="0"/>
            <a:chExt cx="812800" cy="812800"/>
          </a:xfrm>
        </p:grpSpPr>
        <p:sp>
          <p:nvSpPr>
            <p:cNvPr id="20" name="Freeform 17">
              <a:extLst>
                <a:ext uri="{FF2B5EF4-FFF2-40B4-BE49-F238E27FC236}">
                  <a16:creationId xmlns:a16="http://schemas.microsoft.com/office/drawing/2014/main" id="{DEC9B062-287D-8A46-919C-04B336EA81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21" name="TextBox 18">
              <a:extLst>
                <a:ext uri="{FF2B5EF4-FFF2-40B4-BE49-F238E27FC236}">
                  <a16:creationId xmlns:a16="http://schemas.microsoft.com/office/drawing/2014/main" id="{0926039B-0D26-F685-69AC-7C4F7CB1742F}"/>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AutoShape 19">
            <a:extLst>
              <a:ext uri="{FF2B5EF4-FFF2-40B4-BE49-F238E27FC236}">
                <a16:creationId xmlns:a16="http://schemas.microsoft.com/office/drawing/2014/main" id="{EB3A5EFF-23CC-9D73-CE2F-3B2F5F5F27A8}"/>
              </a:ext>
            </a:extLst>
          </p:cNvPr>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endParaRPr lang="en-US"/>
          </a:p>
        </p:txBody>
      </p:sp>
      <p:sp>
        <p:nvSpPr>
          <p:cNvPr id="24" name="TextBox 23">
            <a:extLst>
              <a:ext uri="{FF2B5EF4-FFF2-40B4-BE49-F238E27FC236}">
                <a16:creationId xmlns:a16="http://schemas.microsoft.com/office/drawing/2014/main" id="{CB90145F-0E2D-ACC6-F185-6B2EC471250A}"/>
              </a:ext>
            </a:extLst>
          </p:cNvPr>
          <p:cNvSpPr txBox="1"/>
          <p:nvPr/>
        </p:nvSpPr>
        <p:spPr>
          <a:xfrm>
            <a:off x="283677" y="886627"/>
            <a:ext cx="13255987" cy="913070"/>
          </a:xfrm>
          <a:prstGeom prst="rect">
            <a:avLst/>
          </a:prstGeom>
          <a:noFill/>
        </p:spPr>
        <p:txBody>
          <a:bodyPr wrap="square">
            <a:spAutoFit/>
          </a:bodyPr>
          <a:lstStyle/>
          <a:p>
            <a:pPr algn="l">
              <a:lnSpc>
                <a:spcPts val="6350"/>
              </a:lnSpc>
            </a:pPr>
            <a:r>
              <a:rPr lang="en-US" sz="5522" b="1" dirty="0">
                <a:solidFill>
                  <a:srgbClr val="0E294F"/>
                </a:solidFill>
                <a:latin typeface="Aileron Bold"/>
                <a:ea typeface="Aileron Bold"/>
                <a:cs typeface="Aileron Bold"/>
                <a:sym typeface="Aileron Bold"/>
              </a:rPr>
              <a:t>Upcoming digital platform</a:t>
            </a:r>
          </a:p>
        </p:txBody>
      </p:sp>
    </p:spTree>
    <p:extLst>
      <p:ext uri="{BB962C8B-B14F-4D97-AF65-F5344CB8AC3E}">
        <p14:creationId xmlns:p14="http://schemas.microsoft.com/office/powerpoint/2010/main" val="221590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10350-6886-4165-7DCE-E63FD58B879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E92AC1-1E46-4F5E-4A6F-2C86AA79C334}"/>
              </a:ext>
            </a:extLst>
          </p:cNvPr>
          <p:cNvGrpSpPr/>
          <p:nvPr/>
        </p:nvGrpSpPr>
        <p:grpSpPr>
          <a:xfrm>
            <a:off x="-1580149" y="693627"/>
            <a:ext cx="13868524" cy="1713691"/>
            <a:chOff x="0" y="-38100"/>
            <a:chExt cx="3652615" cy="451343"/>
          </a:xfrm>
        </p:grpSpPr>
        <p:sp>
          <p:nvSpPr>
            <p:cNvPr id="3" name="Freeform 3">
              <a:extLst>
                <a:ext uri="{FF2B5EF4-FFF2-40B4-BE49-F238E27FC236}">
                  <a16:creationId xmlns:a16="http://schemas.microsoft.com/office/drawing/2014/main" id="{BDA305A7-BF29-584B-7D3F-D7345B7B5564}"/>
                </a:ext>
              </a:extLst>
            </p:cNvPr>
            <p:cNvSpPr/>
            <p:nvPr/>
          </p:nvSpPr>
          <p:spPr>
            <a:xfrm>
              <a:off x="0" y="0"/>
              <a:ext cx="3652615" cy="413243"/>
            </a:xfrm>
            <a:custGeom>
              <a:avLst/>
              <a:gdLst/>
              <a:ahLst/>
              <a:cxnLst/>
              <a:rect l="l" t="t" r="r" b="b"/>
              <a:pathLst>
                <a:path w="3652615" h="413243">
                  <a:moveTo>
                    <a:pt x="55824" y="0"/>
                  </a:moveTo>
                  <a:lnTo>
                    <a:pt x="3596792" y="0"/>
                  </a:lnTo>
                  <a:cubicBezTo>
                    <a:pt x="3611597" y="0"/>
                    <a:pt x="3625796" y="5881"/>
                    <a:pt x="3636265" y="16350"/>
                  </a:cubicBezTo>
                  <a:cubicBezTo>
                    <a:pt x="3646734" y="26819"/>
                    <a:pt x="3652615" y="41018"/>
                    <a:pt x="3652615" y="55824"/>
                  </a:cubicBezTo>
                  <a:lnTo>
                    <a:pt x="3652615" y="357419"/>
                  </a:lnTo>
                  <a:cubicBezTo>
                    <a:pt x="3652615" y="372224"/>
                    <a:pt x="3646734" y="386423"/>
                    <a:pt x="3636265" y="396892"/>
                  </a:cubicBezTo>
                  <a:cubicBezTo>
                    <a:pt x="3625796" y="407361"/>
                    <a:pt x="3611597" y="413243"/>
                    <a:pt x="3596792" y="413243"/>
                  </a:cubicBezTo>
                  <a:lnTo>
                    <a:pt x="55824" y="413243"/>
                  </a:lnTo>
                  <a:cubicBezTo>
                    <a:pt x="24993" y="413243"/>
                    <a:pt x="0" y="388249"/>
                    <a:pt x="0" y="357419"/>
                  </a:cubicBezTo>
                  <a:lnTo>
                    <a:pt x="0" y="55824"/>
                  </a:lnTo>
                  <a:cubicBezTo>
                    <a:pt x="0" y="24993"/>
                    <a:pt x="24993" y="0"/>
                    <a:pt x="55824" y="0"/>
                  </a:cubicBezTo>
                  <a:close/>
                </a:path>
              </a:pathLst>
            </a:custGeom>
            <a:solidFill>
              <a:srgbClr val="000000">
                <a:alpha val="0"/>
              </a:srgbClr>
            </a:solidFill>
          </p:spPr>
          <p:txBody>
            <a:bodyPr/>
            <a:lstStyle/>
            <a:p>
              <a:endParaRPr lang="en-US"/>
            </a:p>
          </p:txBody>
        </p:sp>
        <p:sp>
          <p:nvSpPr>
            <p:cNvPr id="4" name="TextBox 4">
              <a:extLst>
                <a:ext uri="{FF2B5EF4-FFF2-40B4-BE49-F238E27FC236}">
                  <a16:creationId xmlns:a16="http://schemas.microsoft.com/office/drawing/2014/main" id="{27A65FC3-A384-0D69-6448-5D032A1F1547}"/>
                </a:ext>
              </a:extLst>
            </p:cNvPr>
            <p:cNvSpPr txBox="1"/>
            <p:nvPr/>
          </p:nvSpPr>
          <p:spPr>
            <a:xfrm>
              <a:off x="0" y="-38100"/>
              <a:ext cx="3652615" cy="45134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C2B2DE40-82EA-320A-1146-6DC88944187A}"/>
              </a:ext>
            </a:extLst>
          </p:cNvPr>
          <p:cNvGrpSpPr/>
          <p:nvPr/>
        </p:nvGrpSpPr>
        <p:grpSpPr>
          <a:xfrm>
            <a:off x="11756691" y="9479064"/>
            <a:ext cx="9846972" cy="947124"/>
            <a:chOff x="0" y="-38100"/>
            <a:chExt cx="2593441" cy="249448"/>
          </a:xfrm>
        </p:grpSpPr>
        <p:sp>
          <p:nvSpPr>
            <p:cNvPr id="6" name="Freeform 6">
              <a:extLst>
                <a:ext uri="{FF2B5EF4-FFF2-40B4-BE49-F238E27FC236}">
                  <a16:creationId xmlns:a16="http://schemas.microsoft.com/office/drawing/2014/main" id="{05DFFACC-0BBE-AEC9-829C-A22D988D9286}"/>
                </a:ext>
              </a:extLst>
            </p:cNvPr>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7" name="TextBox 7">
              <a:extLst>
                <a:ext uri="{FF2B5EF4-FFF2-40B4-BE49-F238E27FC236}">
                  <a16:creationId xmlns:a16="http://schemas.microsoft.com/office/drawing/2014/main" id="{745C7B21-8EA2-B70B-AFBC-70B814D1D3D4}"/>
                </a:ext>
              </a:extLst>
            </p:cNvPr>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a:extLst>
              <a:ext uri="{FF2B5EF4-FFF2-40B4-BE49-F238E27FC236}">
                <a16:creationId xmlns:a16="http://schemas.microsoft.com/office/drawing/2014/main" id="{E90DF0B8-329B-A0AF-B5EE-11877F8B197D}"/>
              </a:ext>
            </a:extLst>
          </p:cNvPr>
          <p:cNvSpPr/>
          <p:nvPr/>
        </p:nvSpPr>
        <p:spPr>
          <a:xfrm rot="-1026235" flipH="1">
            <a:off x="18369309" y="1818709"/>
            <a:ext cx="7249660" cy="4304486"/>
          </a:xfrm>
          <a:custGeom>
            <a:avLst/>
            <a:gdLst/>
            <a:ahLst/>
            <a:cxnLst/>
            <a:rect l="l" t="t" r="r" b="b"/>
            <a:pathLst>
              <a:path w="7249660" h="4304486">
                <a:moveTo>
                  <a:pt x="7249660" y="0"/>
                </a:moveTo>
                <a:lnTo>
                  <a:pt x="0" y="0"/>
                </a:lnTo>
                <a:lnTo>
                  <a:pt x="0" y="4304486"/>
                </a:lnTo>
                <a:lnTo>
                  <a:pt x="7249660" y="4304486"/>
                </a:lnTo>
                <a:lnTo>
                  <a:pt x="724966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821EFB13-AC4E-4DB0-6FC7-8715548CAB2D}"/>
              </a:ext>
            </a:extLst>
          </p:cNvPr>
          <p:cNvSpPr txBox="1"/>
          <p:nvPr/>
        </p:nvSpPr>
        <p:spPr>
          <a:xfrm>
            <a:off x="847985" y="2510706"/>
            <a:ext cx="16306800" cy="2127442"/>
          </a:xfrm>
          <a:prstGeom prst="rect">
            <a:avLst/>
          </a:prstGeom>
        </p:spPr>
        <p:txBody>
          <a:bodyPr wrap="square" lIns="0" tIns="0" rIns="0" bIns="0" rtlCol="0" anchor="t">
            <a:spAutoFit/>
          </a:bodyPr>
          <a:lstStyle/>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marL="571500" indent="-571500">
              <a:lnSpc>
                <a:spcPts val="4199"/>
              </a:lnSpc>
              <a:spcBef>
                <a:spcPct val="0"/>
              </a:spcBef>
              <a:buFont typeface="Arial" panose="020B0604020202020204" pitchFamily="34" charset="0"/>
              <a:buChar char="•"/>
            </a:pPr>
            <a:endParaRPr lang="en-US" sz="3600" dirty="0">
              <a:solidFill>
                <a:srgbClr val="062449"/>
              </a:solidFill>
              <a:latin typeface="Poppins"/>
              <a:ea typeface="Poppins"/>
              <a:cs typeface="Poppins"/>
              <a:sym typeface="Poppins"/>
            </a:endParaRPr>
          </a:p>
          <a:p>
            <a:pPr algn="just">
              <a:lnSpc>
                <a:spcPts val="4199"/>
              </a:lnSpc>
              <a:spcBef>
                <a:spcPct val="0"/>
              </a:spcBef>
            </a:pPr>
            <a:endParaRPr lang="en-US" sz="2999" dirty="0">
              <a:solidFill>
                <a:srgbClr val="062449"/>
              </a:solidFill>
              <a:latin typeface="Poppins"/>
              <a:ea typeface="Poppins"/>
              <a:cs typeface="Poppins"/>
              <a:sym typeface="Poppins"/>
            </a:endParaRPr>
          </a:p>
        </p:txBody>
      </p:sp>
      <p:sp>
        <p:nvSpPr>
          <p:cNvPr id="10" name="TextBox 10">
            <a:extLst>
              <a:ext uri="{FF2B5EF4-FFF2-40B4-BE49-F238E27FC236}">
                <a16:creationId xmlns:a16="http://schemas.microsoft.com/office/drawing/2014/main" id="{98E48186-C545-78EC-6486-68943A2352E2}"/>
              </a:ext>
            </a:extLst>
          </p:cNvPr>
          <p:cNvSpPr txBox="1"/>
          <p:nvPr/>
        </p:nvSpPr>
        <p:spPr>
          <a:xfrm>
            <a:off x="330950" y="1194108"/>
            <a:ext cx="15276821" cy="2462213"/>
          </a:xfrm>
          <a:prstGeom prst="rect">
            <a:avLst/>
          </a:prstGeom>
        </p:spPr>
        <p:txBody>
          <a:bodyPr lIns="0" tIns="0" rIns="0" bIns="0" rtlCol="0" anchor="t">
            <a:spAutoFit/>
          </a:bodyPr>
          <a:lstStyle/>
          <a:p>
            <a:pPr algn="l">
              <a:lnSpc>
                <a:spcPts val="6350"/>
              </a:lnSpc>
            </a:pPr>
            <a:r>
              <a:rPr lang="en-US" sz="5522" b="1" dirty="0">
                <a:solidFill>
                  <a:srgbClr val="0E294F"/>
                </a:solidFill>
                <a:latin typeface="Aileron Bold"/>
                <a:ea typeface="Aileron Bold"/>
                <a:cs typeface="Aileron Bold"/>
                <a:sym typeface="Aileron Bold"/>
              </a:rPr>
              <a:t>2026 synthesis report on the recognition of adaptation efforts of developing country Parties (upcoming)</a:t>
            </a:r>
          </a:p>
        </p:txBody>
      </p:sp>
      <p:sp>
        <p:nvSpPr>
          <p:cNvPr id="11" name="TextBox 11">
            <a:extLst>
              <a:ext uri="{FF2B5EF4-FFF2-40B4-BE49-F238E27FC236}">
                <a16:creationId xmlns:a16="http://schemas.microsoft.com/office/drawing/2014/main" id="{081F6633-A531-E040-75C9-727F26C947F2}"/>
              </a:ext>
            </a:extLst>
          </p:cNvPr>
          <p:cNvSpPr txBox="1"/>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12" name="Freeform 12">
            <a:extLst>
              <a:ext uri="{FF2B5EF4-FFF2-40B4-BE49-F238E27FC236}">
                <a16:creationId xmlns:a16="http://schemas.microsoft.com/office/drawing/2014/main" id="{239305D3-868D-CB4B-CEBA-BA4930971A0D}"/>
              </a:ext>
            </a:extLst>
          </p:cNvPr>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endParaRPr lang="en-US"/>
          </a:p>
        </p:txBody>
      </p:sp>
      <p:grpSp>
        <p:nvGrpSpPr>
          <p:cNvPr id="13" name="Group 13">
            <a:extLst>
              <a:ext uri="{FF2B5EF4-FFF2-40B4-BE49-F238E27FC236}">
                <a16:creationId xmlns:a16="http://schemas.microsoft.com/office/drawing/2014/main" id="{83A785EC-4955-C7DA-6284-97F44DAEDBC8}"/>
              </a:ext>
            </a:extLst>
          </p:cNvPr>
          <p:cNvGrpSpPr/>
          <p:nvPr/>
        </p:nvGrpSpPr>
        <p:grpSpPr>
          <a:xfrm rot="3890140">
            <a:off x="16669005" y="1162291"/>
            <a:ext cx="5289783" cy="5289783"/>
            <a:chOff x="0" y="0"/>
            <a:chExt cx="812800" cy="812800"/>
          </a:xfrm>
        </p:grpSpPr>
        <p:sp>
          <p:nvSpPr>
            <p:cNvPr id="14" name="Freeform 14">
              <a:extLst>
                <a:ext uri="{FF2B5EF4-FFF2-40B4-BE49-F238E27FC236}">
                  <a16:creationId xmlns:a16="http://schemas.microsoft.com/office/drawing/2014/main" id="{B77EC63A-C752-6789-808D-3257221DC12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5" name="TextBox 15">
              <a:extLst>
                <a:ext uri="{FF2B5EF4-FFF2-40B4-BE49-F238E27FC236}">
                  <a16:creationId xmlns:a16="http://schemas.microsoft.com/office/drawing/2014/main" id="{CC905322-04E3-1172-33B1-1F7FEA0E990D}"/>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a:extLst>
              <a:ext uri="{FF2B5EF4-FFF2-40B4-BE49-F238E27FC236}">
                <a16:creationId xmlns:a16="http://schemas.microsoft.com/office/drawing/2014/main" id="{68FB4BB3-EA94-7D7F-42A1-9741235A541E}"/>
              </a:ext>
            </a:extLst>
          </p:cNvPr>
          <p:cNvGrpSpPr/>
          <p:nvPr/>
        </p:nvGrpSpPr>
        <p:grpSpPr>
          <a:xfrm rot="3890140">
            <a:off x="17383472" y="6177794"/>
            <a:ext cx="1384678" cy="1384678"/>
            <a:chOff x="0" y="0"/>
            <a:chExt cx="812800" cy="812800"/>
          </a:xfrm>
        </p:grpSpPr>
        <p:sp>
          <p:nvSpPr>
            <p:cNvPr id="17" name="Freeform 17">
              <a:extLst>
                <a:ext uri="{FF2B5EF4-FFF2-40B4-BE49-F238E27FC236}">
                  <a16:creationId xmlns:a16="http://schemas.microsoft.com/office/drawing/2014/main" id="{A52527A5-435D-83CF-9D71-BD7FB27A5E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8" name="TextBox 18">
              <a:extLst>
                <a:ext uri="{FF2B5EF4-FFF2-40B4-BE49-F238E27FC236}">
                  <a16:creationId xmlns:a16="http://schemas.microsoft.com/office/drawing/2014/main" id="{39E2C86F-71FD-D7E7-B939-2B062EE49BCE}"/>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9" name="AutoShape 19">
            <a:extLst>
              <a:ext uri="{FF2B5EF4-FFF2-40B4-BE49-F238E27FC236}">
                <a16:creationId xmlns:a16="http://schemas.microsoft.com/office/drawing/2014/main" id="{6463BAE0-930F-E4D4-6E00-1B2E3D4ACDFB}"/>
              </a:ext>
            </a:extLst>
          </p:cNvPr>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endParaRPr lang="en-US"/>
          </a:p>
        </p:txBody>
      </p:sp>
      <p:sp>
        <p:nvSpPr>
          <p:cNvPr id="21" name="TextBox 20">
            <a:extLst>
              <a:ext uri="{FF2B5EF4-FFF2-40B4-BE49-F238E27FC236}">
                <a16:creationId xmlns:a16="http://schemas.microsoft.com/office/drawing/2014/main" id="{59D3B7C8-B522-3F34-7EFE-CD22476CD67D}"/>
              </a:ext>
            </a:extLst>
          </p:cNvPr>
          <p:cNvSpPr txBox="1"/>
          <p:nvPr/>
        </p:nvSpPr>
        <p:spPr>
          <a:xfrm>
            <a:off x="563406" y="3970952"/>
            <a:ext cx="15607114" cy="6001643"/>
          </a:xfrm>
          <a:prstGeom prst="rect">
            <a:avLst/>
          </a:prstGeom>
          <a:noFill/>
        </p:spPr>
        <p:txBody>
          <a:bodyPr wrap="square">
            <a:spAutoFit/>
          </a:bodyPr>
          <a:lstStyle/>
          <a:p>
            <a:pPr marL="457200" indent="-457200">
              <a:buFont typeface="Arial" panose="020B0604020202020204" pitchFamily="34" charset="0"/>
              <a:buChar char="•"/>
            </a:pPr>
            <a:r>
              <a:rPr lang="en-US" sz="3200" dirty="0">
                <a:solidFill>
                  <a:schemeClr val="tx2"/>
                </a:solidFill>
              </a:rPr>
              <a:t>The upcoming synthesis report focuses on  to recognize and synthesize lessons learned and good practices from developing country Parties in establishing and strengthening integrated knowledge, science, technology and data systems to advance adaptation action and reporting. </a:t>
            </a:r>
          </a:p>
          <a:p>
            <a:pPr marL="457200" indent="-457200">
              <a:buFont typeface="Arial" panose="020B0604020202020204" pitchFamily="34" charset="0"/>
              <a:buChar char="•"/>
            </a:pPr>
            <a:endParaRPr lang="en-US" sz="3200" dirty="0">
              <a:solidFill>
                <a:schemeClr val="tx2"/>
              </a:solidFill>
            </a:endParaRPr>
          </a:p>
          <a:p>
            <a:pPr marL="457200" indent="-457200">
              <a:buFont typeface="Arial" panose="020B0604020202020204" pitchFamily="34" charset="0"/>
              <a:buChar char="•"/>
            </a:pPr>
            <a:r>
              <a:rPr lang="en-US" sz="3200" dirty="0">
                <a:solidFill>
                  <a:schemeClr val="tx2"/>
                </a:solidFill>
              </a:rPr>
              <a:t>The report follows the four elements of the iterative adaptation cycle: risk, impact and vulnerability assessment; adaptive capacity assessment; adaptation planning; implementation; and monitoring, evaluation and learning.</a:t>
            </a:r>
          </a:p>
          <a:p>
            <a:pPr marL="457200" indent="-457200">
              <a:buFont typeface="Arial" panose="020B0604020202020204" pitchFamily="34" charset="0"/>
              <a:buChar char="•"/>
            </a:pPr>
            <a:endParaRPr lang="en-US" sz="3200" dirty="0">
              <a:solidFill>
                <a:schemeClr val="tx2"/>
              </a:solidFill>
            </a:endParaRPr>
          </a:p>
          <a:p>
            <a:pPr marL="457200" indent="-457200">
              <a:buFont typeface="Arial" panose="020B0604020202020204" pitchFamily="34" charset="0"/>
              <a:buChar char="•"/>
            </a:pPr>
            <a:r>
              <a:rPr lang="en-US" sz="3200" dirty="0">
                <a:solidFill>
                  <a:schemeClr val="tx2"/>
                </a:solidFill>
              </a:rPr>
              <a:t>The report examines how developing countries have established and used knowledge, science, technology and data systems for the implementation of these elements and which gaps and challenges remain. </a:t>
            </a:r>
          </a:p>
        </p:txBody>
      </p:sp>
    </p:spTree>
    <p:extLst>
      <p:ext uri="{BB962C8B-B14F-4D97-AF65-F5344CB8AC3E}">
        <p14:creationId xmlns:p14="http://schemas.microsoft.com/office/powerpoint/2010/main" val="3806222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1756691" y="9479064"/>
            <a:ext cx="9846972" cy="947124"/>
            <a:chOff x="0" y="-38100"/>
            <a:chExt cx="2593441" cy="249448"/>
          </a:xfrm>
        </p:grpSpPr>
        <p:sp>
          <p:nvSpPr>
            <p:cNvPr id="6" name="Freeform 6"/>
            <p:cNvSpPr/>
            <p:nvPr/>
          </p:nvSpPr>
          <p:spPr>
            <a:xfrm>
              <a:off x="0" y="0"/>
              <a:ext cx="2593441" cy="211348"/>
            </a:xfrm>
            <a:custGeom>
              <a:avLst/>
              <a:gdLst/>
              <a:ahLst/>
              <a:cxnLst/>
              <a:rect l="l" t="t" r="r" b="b"/>
              <a:pathLst>
                <a:path w="2593441" h="211348">
                  <a:moveTo>
                    <a:pt x="78622" y="0"/>
                  </a:moveTo>
                  <a:lnTo>
                    <a:pt x="2514819" y="0"/>
                  </a:lnTo>
                  <a:cubicBezTo>
                    <a:pt x="2535671" y="0"/>
                    <a:pt x="2555669" y="8283"/>
                    <a:pt x="2570413" y="23028"/>
                  </a:cubicBezTo>
                  <a:cubicBezTo>
                    <a:pt x="2585158" y="37773"/>
                    <a:pt x="2593441" y="57770"/>
                    <a:pt x="2593441" y="78622"/>
                  </a:cubicBezTo>
                  <a:lnTo>
                    <a:pt x="2593441" y="132726"/>
                  </a:lnTo>
                  <a:cubicBezTo>
                    <a:pt x="2593441" y="176148"/>
                    <a:pt x="2558241" y="211348"/>
                    <a:pt x="2514819" y="211348"/>
                  </a:cubicBezTo>
                  <a:lnTo>
                    <a:pt x="78622" y="211348"/>
                  </a:lnTo>
                  <a:cubicBezTo>
                    <a:pt x="57770" y="211348"/>
                    <a:pt x="37773" y="203065"/>
                    <a:pt x="23028" y="188320"/>
                  </a:cubicBezTo>
                  <a:cubicBezTo>
                    <a:pt x="8283" y="173576"/>
                    <a:pt x="0" y="153578"/>
                    <a:pt x="0" y="132726"/>
                  </a:cubicBezTo>
                  <a:lnTo>
                    <a:pt x="0" y="78622"/>
                  </a:lnTo>
                  <a:cubicBezTo>
                    <a:pt x="0" y="35200"/>
                    <a:pt x="35200" y="0"/>
                    <a:pt x="78622" y="0"/>
                  </a:cubicBezTo>
                  <a:close/>
                </a:path>
              </a:pathLst>
            </a:custGeom>
            <a:gradFill rotWithShape="1">
              <a:gsLst>
                <a:gs pos="0">
                  <a:srgbClr val="0151B8">
                    <a:alpha val="100000"/>
                  </a:srgbClr>
                </a:gs>
                <a:gs pos="50000">
                  <a:srgbClr val="0151B8">
                    <a:alpha val="24000"/>
                  </a:srgbClr>
                </a:gs>
                <a:gs pos="100000">
                  <a:srgbClr val="0151B8">
                    <a:alpha val="0"/>
                  </a:srgbClr>
                </a:gs>
              </a:gsLst>
              <a:path path="circle">
                <a:fillToRect r="100000" b="100000"/>
              </a:path>
              <a:tileRect l="-100000" t="-100000"/>
            </a:gradFill>
          </p:spPr>
          <p:txBody>
            <a:bodyPr/>
            <a:lstStyle/>
            <a:p>
              <a:endParaRPr lang="en-US"/>
            </a:p>
          </p:txBody>
        </p:sp>
        <p:sp>
          <p:nvSpPr>
            <p:cNvPr id="7" name="TextBox 7"/>
            <p:cNvSpPr txBox="1"/>
            <p:nvPr/>
          </p:nvSpPr>
          <p:spPr>
            <a:xfrm>
              <a:off x="0" y="-38100"/>
              <a:ext cx="2593441" cy="249448"/>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rot="-1026235" flipH="1">
            <a:off x="18369309" y="1818709"/>
            <a:ext cx="7249660" cy="4304486"/>
          </a:xfrm>
          <a:custGeom>
            <a:avLst/>
            <a:gdLst/>
            <a:ahLst/>
            <a:cxnLst/>
            <a:rect l="l" t="t" r="r" b="b"/>
            <a:pathLst>
              <a:path w="7249660" h="4304486">
                <a:moveTo>
                  <a:pt x="7249660" y="0"/>
                </a:moveTo>
                <a:lnTo>
                  <a:pt x="0" y="0"/>
                </a:lnTo>
                <a:lnTo>
                  <a:pt x="0" y="4304486"/>
                </a:lnTo>
                <a:lnTo>
                  <a:pt x="7249660" y="4304486"/>
                </a:lnTo>
                <a:lnTo>
                  <a:pt x="724966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4561838" y="4460865"/>
            <a:ext cx="15276821" cy="898708"/>
          </a:xfrm>
          <a:prstGeom prst="rect">
            <a:avLst/>
          </a:prstGeom>
        </p:spPr>
        <p:txBody>
          <a:bodyPr lIns="0" tIns="0" rIns="0" bIns="0" rtlCol="0" anchor="t">
            <a:spAutoFit/>
          </a:bodyPr>
          <a:lstStyle/>
          <a:p>
            <a:pPr algn="l">
              <a:lnSpc>
                <a:spcPts val="6350"/>
              </a:lnSpc>
            </a:pPr>
            <a:r>
              <a:rPr lang="en-US" sz="9600" b="1" dirty="0">
                <a:solidFill>
                  <a:srgbClr val="0E294F"/>
                </a:solidFill>
                <a:latin typeface="Aileron Bold"/>
                <a:ea typeface="Aileron Bold"/>
                <a:cs typeface="Aileron Bold"/>
                <a:sym typeface="Aileron Bold"/>
              </a:rPr>
              <a:t>Thank you!</a:t>
            </a:r>
          </a:p>
        </p:txBody>
      </p:sp>
      <p:sp>
        <p:nvSpPr>
          <p:cNvPr id="11" name="TextBox 11"/>
          <p:cNvSpPr txBox="1">
            <a:spLocks/>
          </p:cNvSpPr>
          <p:nvPr/>
        </p:nvSpPr>
        <p:spPr>
          <a:xfrm>
            <a:off x="12981775" y="9743258"/>
            <a:ext cx="5627204" cy="405524"/>
          </a:xfrm>
          <a:prstGeom prst="rect">
            <a:avLst/>
          </a:prstGeom>
        </p:spPr>
        <p:txBody>
          <a:bodyPr lIns="0" tIns="0" rIns="0" bIns="0" rtlCol="0" anchor="t">
            <a:spAutoFit/>
          </a:bodyPr>
          <a:lstStyle/>
          <a:p>
            <a:pPr algn="just">
              <a:lnSpc>
                <a:spcPts val="3118"/>
              </a:lnSpc>
              <a:spcBef>
                <a:spcPct val="0"/>
              </a:spcBef>
            </a:pPr>
            <a:r>
              <a:rPr lang="en-US" sz="2227" b="1">
                <a:solidFill>
                  <a:srgbClr val="062449"/>
                </a:solidFill>
                <a:latin typeface="Poppins Bold"/>
                <a:ea typeface="Poppins Bold"/>
                <a:cs typeface="Poppins Bold"/>
                <a:sym typeface="Poppins Bold"/>
              </a:rPr>
              <a:t>UNFCCC Adaptation Committee</a:t>
            </a:r>
          </a:p>
        </p:txBody>
      </p:sp>
      <p:sp>
        <p:nvSpPr>
          <p:cNvPr id="12" name="Freeform 12"/>
          <p:cNvSpPr/>
          <p:nvPr/>
        </p:nvSpPr>
        <p:spPr>
          <a:xfrm>
            <a:off x="14187608" y="288663"/>
            <a:ext cx="3709030" cy="1118300"/>
          </a:xfrm>
          <a:custGeom>
            <a:avLst/>
            <a:gdLst/>
            <a:ahLst/>
            <a:cxnLst/>
            <a:rect l="l" t="t" r="r" b="b"/>
            <a:pathLst>
              <a:path w="3709030" h="1118300">
                <a:moveTo>
                  <a:pt x="0" y="0"/>
                </a:moveTo>
                <a:lnTo>
                  <a:pt x="3709030" y="0"/>
                </a:lnTo>
                <a:lnTo>
                  <a:pt x="3709030" y="1118300"/>
                </a:lnTo>
                <a:lnTo>
                  <a:pt x="0" y="1118300"/>
                </a:lnTo>
                <a:lnTo>
                  <a:pt x="0" y="0"/>
                </a:lnTo>
                <a:close/>
              </a:path>
            </a:pathLst>
          </a:custGeom>
          <a:blipFill>
            <a:blip r:embed="rId4"/>
            <a:stretch>
              <a:fillRect t="-4103" b="-4103"/>
            </a:stretch>
          </a:blipFill>
        </p:spPr>
        <p:txBody>
          <a:bodyPr/>
          <a:lstStyle/>
          <a:p>
            <a:endParaRPr lang="en-US"/>
          </a:p>
        </p:txBody>
      </p:sp>
      <p:grpSp>
        <p:nvGrpSpPr>
          <p:cNvPr id="13" name="Group 13"/>
          <p:cNvGrpSpPr/>
          <p:nvPr/>
        </p:nvGrpSpPr>
        <p:grpSpPr>
          <a:xfrm rot="3890140">
            <a:off x="16669005" y="1162291"/>
            <a:ext cx="5289783" cy="528978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rot="3890140">
            <a:off x="17383472" y="6177794"/>
            <a:ext cx="1384678" cy="138467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51B8">
                    <a:alpha val="90000"/>
                  </a:srgbClr>
                </a:gs>
                <a:gs pos="50000">
                  <a:srgbClr val="0151B8">
                    <a:alpha val="21600"/>
                  </a:srgbClr>
                </a:gs>
                <a:gs pos="100000">
                  <a:srgbClr val="0151B8">
                    <a:alpha val="0"/>
                  </a:srgbClr>
                </a:gs>
              </a:gsLst>
              <a:lin ang="0"/>
            </a:gradFill>
            <a:ln cap="sq">
              <a:noFill/>
              <a:prstDash val="solid"/>
              <a:miter/>
            </a:ln>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9" name="AutoShape 19"/>
          <p:cNvSpPr/>
          <p:nvPr/>
        </p:nvSpPr>
        <p:spPr>
          <a:xfrm flipV="1">
            <a:off x="331083" y="838288"/>
            <a:ext cx="2720102" cy="19050"/>
          </a:xfrm>
          <a:prstGeom prst="line">
            <a:avLst/>
          </a:prstGeom>
          <a:ln w="38100" cap="flat">
            <a:solidFill>
              <a:srgbClr val="EA371F"/>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179607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b4559c4-8463-4985-927f-f0d558bff8f0" xsi:nil="true"/>
    <lcf76f155ced4ddcb4097134ff3c332f xmlns="1b5d685f-e360-491e-86e9-22275db05a2b">
      <Terms xmlns="http://schemas.microsoft.com/office/infopath/2007/PartnerControls"/>
    </lcf76f155ced4ddcb4097134ff3c332f>
    <SharedWithUsers xmlns="4b83fc0e-05f7-4ee7-81f5-75031fcf5ba3">
      <UserInfo>
        <DisplayName/>
        <AccountId xsi:nil="true"/>
        <AccountType/>
      </UserInfo>
    </SharedWithUsers>
    <Deadline xmlns="1b5d685f-e360-491e-86e9-22275db05a2b" xsi:nil="true"/>
    <Metadata xmlns="1b5d685f-e360-491e-86e9-22275db05a2b" xsi:nil="true"/>
    <PresenteratAC19 xmlns="1b5d685f-e360-491e-86e9-22275db05a2b">
      <UserInfo>
        <DisplayName/>
        <AccountId xsi:nil="true"/>
        <AccountType/>
      </UserInfo>
    </PresenteratAC19>
    <_x006c_kf1 xmlns="1b5d685f-e360-491e-86e9-22275db05a2b" xsi:nil="true"/>
    <AC_x002d_WG_x0020_members xmlns="1b5d685f-e360-491e-86e9-22275db05a2b" xsi:nil="true"/>
    <i7bz xmlns="1b5d685f-e360-491e-86e9-22275db05a2b" xsi:nil="true"/>
    <Typeofdocument xmlns="1b5d685f-e360-491e-86e9-22275db05a2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76A4F9DD91D94B9AF362EBCE2FD168" ma:contentTypeVersion="26" ma:contentTypeDescription="Create a new document." ma:contentTypeScope="" ma:versionID="6b5ae2e16c7dfbdba54030d6afa0e78e">
  <xsd:schema xmlns:xsd="http://www.w3.org/2001/XMLSchema" xmlns:xs="http://www.w3.org/2001/XMLSchema" xmlns:p="http://schemas.microsoft.com/office/2006/metadata/properties" xmlns:ns2="1b5d685f-e360-491e-86e9-22275db05a2b" xmlns:ns3="4b83fc0e-05f7-4ee7-81f5-75031fcf5ba3" xmlns:ns4="eb4559c4-8463-4985-927f-f0d558bff8f0" targetNamespace="http://schemas.microsoft.com/office/2006/metadata/properties" ma:root="true" ma:fieldsID="ef272deff8a1214f6a3d53cb1a002838" ns2:_="" ns3:_="" ns4:_="">
    <xsd:import namespace="1b5d685f-e360-491e-86e9-22275db05a2b"/>
    <xsd:import namespace="4b83fc0e-05f7-4ee7-81f5-75031fcf5ba3"/>
    <xsd:import namespace="eb4559c4-8463-4985-927f-f0d558bff8f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tadata" minOccurs="0"/>
                <xsd:element ref="ns2:MediaServiceAutoTags" minOccurs="0"/>
                <xsd:element ref="ns2:MediaServiceGenerationTime" minOccurs="0"/>
                <xsd:element ref="ns2:MediaServiceEventHashCode" minOccurs="0"/>
                <xsd:element ref="ns2:Deadline" minOccurs="0"/>
                <xsd:element ref="ns2:AC_x002d_WG_x0020_members" minOccurs="0"/>
                <xsd:element ref="ns2:PresenteratAC19" minOccurs="0"/>
                <xsd:element ref="ns2:_x006c_kf1" minOccurs="0"/>
                <xsd:element ref="ns2:i7bz" minOccurs="0"/>
                <xsd:element ref="ns2:MediaServiceOCR" minOccurs="0"/>
                <xsd:element ref="ns2:lcf76f155ced4ddcb4097134ff3c332f" minOccurs="0"/>
                <xsd:element ref="ns4:TaxCatchAll" minOccurs="0"/>
                <xsd:element ref="ns2:MediaServiceDateTaken" minOccurs="0"/>
                <xsd:element ref="ns2:Typeofdocument"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5d685f-e360-491e-86e9-22275db05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tadata" ma:index="14" nillable="true" ma:displayName="COMMENT" ma:format="Dropdown" ma:internalName="Metadata">
      <xsd:simpleType>
        <xsd:restriction base="dms:Text">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Deadline" ma:index="18" nillable="true" ma:displayName="Deadline for inputs" ma:format="DateOnly" ma:internalName="Deadline">
      <xsd:simpleType>
        <xsd:restriction base="dms:DateTime"/>
      </xsd:simpleType>
    </xsd:element>
    <xsd:element name="AC_x002d_WG_x0020_members" ma:index="19" nillable="true" ma:displayName="AC-WG members" ma:internalName="AC_x002d_WG_x0020_members">
      <xsd:simpleType>
        <xsd:restriction base="dms:Note">
          <xsd:maxLength value="255"/>
        </xsd:restriction>
      </xsd:simpleType>
    </xsd:element>
    <xsd:element name="PresenteratAC19" ma:index="20" nillable="true" ma:displayName="Presenter at AC19" ma:format="Dropdown" ma:list="UserInfo" ma:SharePointGroup="0" ma:internalName="PresenteratAC19">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x006c_kf1" ma:index="21" nillable="true" ma:displayName="Presenter at AC26" ma:format="Dropdown" ma:internalName="_x006c_kf1">
      <xsd:simpleType>
        <xsd:restriction base="dms:Text">
          <xsd:maxLength value="255"/>
        </xsd:restriction>
      </xsd:simpleType>
    </xsd:element>
    <xsd:element name="i7bz" ma:index="22" nillable="true" ma:displayName="Text" ma:internalName="i7bz">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9d8c265a-5436-43a7-80c1-713d2827ffde" ma:termSetId="09814cd3-568e-fe90-9814-8d621ff8fb84" ma:anchorId="fba54fb3-c3e1-fe81-a776-ca4b69148c4d" ma:open="true" ma:isKeyword="false">
      <xsd:complexType>
        <xsd:sequence>
          <xsd:element ref="pc:Terms" minOccurs="0" maxOccurs="1"/>
        </xsd:sequence>
      </xsd:complexType>
    </xsd:element>
    <xsd:element name="MediaServiceDateTaken" ma:index="27" nillable="true" ma:displayName="MediaServiceDateTaken" ma:hidden="true" ma:indexed="true" ma:internalName="MediaServiceDateTaken" ma:readOnly="true">
      <xsd:simpleType>
        <xsd:restriction base="dms:Text"/>
      </xsd:simpleType>
    </xsd:element>
    <xsd:element name="Typeofdocument" ma:index="28" nillable="true" ma:displayName="Type of document" ma:description="This type of document choices include their respective drafts" ma:format="Dropdown" ma:internalName="Typeofdocument">
      <xsd:simpleType>
        <xsd:restriction base="dms:Choice">
          <xsd:enumeration value="Concept note"/>
          <xsd:enumeration value="Information note"/>
          <xsd:enumeration value="Background note"/>
          <xsd:enumeration value="Synthesis report"/>
          <xsd:enumeration value="Guidelines"/>
          <xsd:enumeration value="Presentation"/>
        </xsd:restriction>
      </xsd:simple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LengthInSeconds" ma:index="3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b83fc0e-05f7-4ee7-81f5-75031fcf5ba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b4559c4-8463-4985-927f-f0d558bff8f0"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6d2fbc44-a9b8-4818-9baf-9a2a4ab1921b}" ma:internalName="TaxCatchAll" ma:showField="CatchAllData" ma:web="4b83fc0e-05f7-4ee7-81f5-75031fcf5b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9d8c265a-5436-43a7-80c1-713d2827ffde" ContentTypeId="0x0101" PreviousValue="false"/>
</file>

<file path=customXml/itemProps1.xml><?xml version="1.0" encoding="utf-8"?>
<ds:datastoreItem xmlns:ds="http://schemas.openxmlformats.org/officeDocument/2006/customXml" ds:itemID="{D96EDC9E-18AD-4E17-B44C-8FC52309BD57}">
  <ds:schemaRefs>
    <ds:schemaRef ds:uri="1b5d685f-e360-491e-86e9-22275db05a2b"/>
    <ds:schemaRef ds:uri="4b83fc0e-05f7-4ee7-81f5-75031fcf5ba3"/>
    <ds:schemaRef ds:uri="eb4559c4-8463-4985-927f-f0d558bff8f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C7BE006-C9D8-4C22-BA55-FA4F95F34AF5}">
  <ds:schemaRefs>
    <ds:schemaRef ds:uri="http://schemas.microsoft.com/sharepoint/v3/contenttype/forms"/>
  </ds:schemaRefs>
</ds:datastoreItem>
</file>

<file path=customXml/itemProps3.xml><?xml version="1.0" encoding="utf-8"?>
<ds:datastoreItem xmlns:ds="http://schemas.openxmlformats.org/officeDocument/2006/customXml" ds:itemID="{B836DBA3-5513-4F8E-BAF8-F998876C0B92}">
  <ds:schemaRefs>
    <ds:schemaRef ds:uri="1b5d685f-e360-491e-86e9-22275db05a2b"/>
    <ds:schemaRef ds:uri="4b83fc0e-05f7-4ee7-81f5-75031fcf5ba3"/>
    <ds:schemaRef ds:uri="eb4559c4-8463-4985-927f-f0d558bff8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8D8A9BE-E8D1-4B7B-8079-C03AFAE1BC1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0</TotalTime>
  <Words>1329</Words>
  <Application>Microsoft Office PowerPoint</Application>
  <PresentationFormat>Custom</PresentationFormat>
  <Paragraphs>83</Paragraphs>
  <Slides>9</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Poppins</vt:lpstr>
      <vt:lpstr>Poppins Medium</vt:lpstr>
      <vt:lpstr>Symbol</vt:lpstr>
      <vt:lpstr>Arial</vt:lpstr>
      <vt:lpstr>Poppins Bold</vt:lpstr>
      <vt:lpstr>Aptos</vt:lpstr>
      <vt:lpstr>Calibri</vt:lpstr>
      <vt:lpstr>Aileron Bold</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 28 Template</dc:title>
  <dc:creator>Aisulu Aldasheva</dc:creator>
  <cp:lastModifiedBy>Anum Zahra</cp:lastModifiedBy>
  <cp:revision>12</cp:revision>
  <cp:lastPrinted>2025-09-17T06:45:00Z</cp:lastPrinted>
  <dcterms:created xsi:type="dcterms:W3CDTF">2006-08-16T00:00:00Z</dcterms:created>
  <dcterms:modified xsi:type="dcterms:W3CDTF">2026-09-18T09:55:25Z</dcterms:modified>
  <dc:identifier>DAGx7aIOe7k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0x0101004B76A4F9DD91D94B9AF362EBCE2FD168</vt:lpwstr>
  </property>
  <property fmtid="{D5CDD505-2E9C-101B-9397-08002B2CF9AE}" pid="3" name="MediaServiceImageTags">
    <vt:lpwstr/>
  </property>
  <property fmtid="{D5CDD505-2E9C-101B-9397-08002B2CF9AE}" pid="4" name="Order">
    <vt:r8>2303500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