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51" r:id="rId6"/>
    <p:sldMasterId id="2147483652" r:id="rId7"/>
    <p:sldMasterId id="2147483685" r:id="rId8"/>
    <p:sldMasterId id="2147483697" r:id="rId9"/>
  </p:sldMasterIdLst>
  <p:notesMasterIdLst>
    <p:notesMasterId r:id="rId19"/>
  </p:notesMasterIdLst>
  <p:handoutMasterIdLst>
    <p:handoutMasterId r:id="rId20"/>
  </p:handoutMasterIdLst>
  <p:sldIdLst>
    <p:sldId id="256" r:id="rId10"/>
    <p:sldId id="4362" r:id="rId11"/>
    <p:sldId id="4369" r:id="rId12"/>
    <p:sldId id="4367" r:id="rId13"/>
    <p:sldId id="4370" r:id="rId14"/>
    <p:sldId id="4371" r:id="rId15"/>
    <p:sldId id="4372" r:id="rId16"/>
    <p:sldId id="4373" r:id="rId17"/>
    <p:sldId id="4327" r:id="rId18"/>
  </p:sldIdLst>
  <p:sldSz cx="12192000" cy="6858000"/>
  <p:notesSz cx="6797675" cy="9926638"/>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0B6AB21-DD8B-4A61-9B9C-6F3118E9B501}">
          <p14:sldIdLst>
            <p14:sldId id="256"/>
            <p14:sldId id="4362"/>
            <p14:sldId id="4369"/>
            <p14:sldId id="4367"/>
            <p14:sldId id="4370"/>
            <p14:sldId id="4371"/>
            <p14:sldId id="4372"/>
            <p14:sldId id="4373"/>
            <p14:sldId id="4327"/>
          </p14:sldIdLst>
        </p14:section>
        <p14:section name="Additional slides" id="{6D1172B5-6474-4744-9A29-96518D44B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471"/>
    <a:srgbClr val="FFE28F"/>
    <a:srgbClr val="FFF2CC"/>
    <a:srgbClr val="FEF282"/>
    <a:srgbClr val="246EB9"/>
    <a:srgbClr val="FFFFFF"/>
    <a:srgbClr val="4B93DC"/>
    <a:srgbClr val="002060"/>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C1237-3E1B-4D0A-8572-BB55F03CF685}" v="54" dt="2025-09-17T07:13:14.332"/>
    <p1510:client id="{E0A488A6-4E0A-4097-93C8-8BC447AC36BF}" v="4" dt="2025-09-17T07:54:29.153"/>
    <p1510:client id="{E3346C78-ECF9-4D7A-9FFD-593A0F445C2C}" v="44" dt="2025-09-17T08:52:53.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04" autoAdjust="0"/>
  </p:normalViewPr>
  <p:slideViewPr>
    <p:cSldViewPr snapToGrid="0">
      <p:cViewPr varScale="1">
        <p:scale>
          <a:sx n="58" d="100"/>
          <a:sy n="58" d="100"/>
        </p:scale>
        <p:origin x="964"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75777" y="389552"/>
            <a:ext cx="5846122" cy="15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816" tIns="42908" rIns="85816" bIns="42908"/>
          <a:lstStyle/>
          <a:p>
            <a:endParaRPr lang="en-GB"/>
          </a:p>
        </p:txBody>
      </p:sp>
      <p:sp>
        <p:nvSpPr>
          <p:cNvPr id="86026" name="Line 10"/>
          <p:cNvSpPr>
            <a:spLocks noChangeShapeType="1"/>
          </p:cNvSpPr>
          <p:nvPr/>
        </p:nvSpPr>
        <p:spPr bwMode="auto">
          <a:xfrm>
            <a:off x="475777" y="9242998"/>
            <a:ext cx="5846122" cy="15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816" tIns="42908" rIns="85816" bIns="42908"/>
          <a:lstStyle/>
          <a:p>
            <a:endParaRPr lang="en-GB"/>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27" y="9271570"/>
            <a:ext cx="621702" cy="62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2945862" cy="495793"/>
          </a:xfrm>
          <a:prstGeom prst="rect">
            <a:avLst/>
          </a:prstGeom>
        </p:spPr>
        <p:txBody>
          <a:bodyPr vert="horz" lIns="85816" tIns="42908" rIns="85816" bIns="42908" rtlCol="0"/>
          <a:lstStyle>
            <a:lvl1pPr algn="l">
              <a:defRPr sz="1100"/>
            </a:lvl1pPr>
          </a:lstStyle>
          <a:p>
            <a:endParaRPr lang="en-GB"/>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05952" y="4716194"/>
            <a:ext cx="4985772" cy="446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7" tIns="46477" rIns="92957" bIns="464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75777" y="389552"/>
            <a:ext cx="5846122" cy="15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816" tIns="42908" rIns="85816" bIns="42908"/>
          <a:lstStyle/>
          <a:p>
            <a:endParaRPr lang="en-GB"/>
          </a:p>
        </p:txBody>
      </p:sp>
      <p:sp>
        <p:nvSpPr>
          <p:cNvPr id="85012" name="Line 20"/>
          <p:cNvSpPr>
            <a:spLocks noChangeShapeType="1"/>
          </p:cNvSpPr>
          <p:nvPr/>
        </p:nvSpPr>
        <p:spPr bwMode="auto">
          <a:xfrm>
            <a:off x="475777" y="9242998"/>
            <a:ext cx="5846122" cy="15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816" tIns="42908" rIns="85816" bIns="42908"/>
          <a:lstStyle/>
          <a:p>
            <a:endParaRPr lang="en-GB"/>
          </a:p>
        </p:txBody>
      </p:sp>
      <p:sp>
        <p:nvSpPr>
          <p:cNvPr id="85013" name="Rectangle 21"/>
          <p:cNvSpPr>
            <a:spLocks noGrp="1" noChangeArrowheads="1"/>
          </p:cNvSpPr>
          <p:nvPr>
            <p:ph type="hdr" sz="quarter"/>
          </p:nvPr>
        </p:nvSpPr>
        <p:spPr bwMode="auto">
          <a:xfrm>
            <a:off x="469698" y="149355"/>
            <a:ext cx="5844602" cy="17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28189">
              <a:spcBef>
                <a:spcPct val="0"/>
              </a:spcBef>
              <a:defRPr sz="1100">
                <a:cs typeface="Arial" charset="0"/>
              </a:defRPr>
            </a:lvl1pPr>
          </a:lstStyle>
          <a:p>
            <a:r>
              <a:rPr lang="en-GB"/>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77" y="9242999"/>
            <a:ext cx="621702" cy="62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r>
              <a:rPr lang="en-GB"/>
              <a:t>Presentation title</a:t>
            </a:r>
          </a:p>
        </p:txBody>
      </p:sp>
      <p:sp>
        <p:nvSpPr>
          <p:cNvPr id="174082" name="Rectangle 2"/>
          <p:cNvSpPr>
            <a:spLocks noGrp="1" noRot="1" noChangeAspect="1" noChangeArrowheads="1" noTextEdit="1"/>
          </p:cNvSpPr>
          <p:nvPr>
            <p:ph type="sldImg"/>
          </p:nvPr>
        </p:nvSpPr>
        <p:spPr>
          <a:xfrm>
            <a:off x="90488" y="744538"/>
            <a:ext cx="6616700" cy="3722687"/>
          </a:xfrm>
          <a:ln/>
        </p:spPr>
      </p:sp>
      <p:sp>
        <p:nvSpPr>
          <p:cNvPr id="17408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9"/>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3100" name="Rectangle 28"/>
          <p:cNvSpPr>
            <a:spLocks noGrp="1" noChangeArrowheads="1"/>
          </p:cNvSpPr>
          <p:nvPr>
            <p:ph type="ctrTitle"/>
          </p:nvPr>
        </p:nvSpPr>
        <p:spPr>
          <a:xfrm>
            <a:off x="836085" y="2205038"/>
            <a:ext cx="10509249"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4364568"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GB"/>
              <a:t>UNFCCC secretariat, programme</a:t>
            </a:r>
            <a:endParaRPr lang="de-DE"/>
          </a:p>
        </p:txBody>
      </p:sp>
      <p:sp>
        <p:nvSpPr>
          <p:cNvPr id="3109" name="Rectangle 37"/>
          <p:cNvSpPr>
            <a:spLocks noGrp="1" noChangeArrowheads="1"/>
          </p:cNvSpPr>
          <p:nvPr>
            <p:ph type="ftr" sz="quarter" idx="3"/>
          </p:nvPr>
        </p:nvSpPr>
        <p:spPr bwMode="auto">
          <a:xfrm>
            <a:off x="4364568"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a:t>Firstname Lastname, Job Title</a:t>
            </a:r>
          </a:p>
        </p:txBody>
      </p:sp>
      <p:sp>
        <p:nvSpPr>
          <p:cNvPr id="3110" name="Line 38"/>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3111" name="Line 39"/>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67" y="309564"/>
            <a:ext cx="10488084"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4"/>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9747" name="Rectangle 3"/>
          <p:cNvSpPr>
            <a:spLocks noGrp="1" noChangeArrowheads="1"/>
          </p:cNvSpPr>
          <p:nvPr>
            <p:ph type="ctrTitle"/>
          </p:nvPr>
        </p:nvSpPr>
        <p:spPr>
          <a:xfrm>
            <a:off x="836085" y="2205038"/>
            <a:ext cx="10509249"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4364568"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GB"/>
              <a:t>UNFCCC secretariat, programme</a:t>
            </a:r>
            <a:endParaRPr lang="de-DE"/>
          </a:p>
        </p:txBody>
      </p:sp>
      <p:sp>
        <p:nvSpPr>
          <p:cNvPr id="159752" name="Rectangle 8"/>
          <p:cNvSpPr>
            <a:spLocks noGrp="1" noChangeArrowheads="1"/>
          </p:cNvSpPr>
          <p:nvPr>
            <p:ph type="ftr" sz="quarter" idx="3"/>
          </p:nvPr>
        </p:nvSpPr>
        <p:spPr bwMode="auto">
          <a:xfrm>
            <a:off x="4364568"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a:t>Firstname Lastname, Job Title</a:t>
            </a:r>
          </a:p>
        </p:txBody>
      </p:sp>
      <p:sp>
        <p:nvSpPr>
          <p:cNvPr id="159753" name="Line 9"/>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159754" name="Line 10"/>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67" y="309564"/>
            <a:ext cx="10488084"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45"/>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3100" name="Rectangle 28"/>
          <p:cNvSpPr>
            <a:spLocks noGrp="1" noChangeArrowheads="1"/>
          </p:cNvSpPr>
          <p:nvPr>
            <p:ph type="ctrTitle"/>
          </p:nvPr>
        </p:nvSpPr>
        <p:spPr>
          <a:xfrm>
            <a:off x="836089" y="2205038"/>
            <a:ext cx="10509249" cy="1204912"/>
          </a:xfrm>
        </p:spPr>
        <p:txBody>
          <a:bodyPr anchor="b"/>
          <a:lstStyle>
            <a:lvl1pPr>
              <a:lnSpc>
                <a:spcPts val="2700"/>
              </a:lnSpc>
              <a:defRPr sz="225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833969" y="3922720"/>
            <a:ext cx="10509251"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4364572"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900"/>
            </a:lvl1pPr>
          </a:lstStyle>
          <a:p>
            <a:r>
              <a:rPr lang="en-GB"/>
              <a:t>UNFCCC secretariat, programme</a:t>
            </a:r>
            <a:endParaRPr lang="de-DE"/>
          </a:p>
        </p:txBody>
      </p:sp>
      <p:sp>
        <p:nvSpPr>
          <p:cNvPr id="3109" name="Rectangle 37"/>
          <p:cNvSpPr>
            <a:spLocks noGrp="1" noChangeArrowheads="1"/>
          </p:cNvSpPr>
          <p:nvPr>
            <p:ph type="ftr" sz="quarter" idx="3"/>
          </p:nvPr>
        </p:nvSpPr>
        <p:spPr bwMode="auto">
          <a:xfrm>
            <a:off x="4364572"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900" b="1" i="1"/>
            </a:lvl1pPr>
          </a:lstStyle>
          <a:p>
            <a:r>
              <a:rPr lang="de-DE"/>
              <a:t>Firstname Lastname, Job Title</a:t>
            </a:r>
          </a:p>
        </p:txBody>
      </p:sp>
      <p:sp>
        <p:nvSpPr>
          <p:cNvPr id="3110" name="Line 38"/>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sp>
        <p:nvSpPr>
          <p:cNvPr id="3111" name="Line 39"/>
          <p:cNvSpPr>
            <a:spLocks noChangeShapeType="1"/>
          </p:cNvSpPr>
          <p:nvPr/>
        </p:nvSpPr>
        <p:spPr bwMode="auto">
          <a:xfrm>
            <a:off x="842433" y="6078545"/>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71" y="309567"/>
            <a:ext cx="8133844"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1"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18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8766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75311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7"/>
            <a:ext cx="5143500" cy="4327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7"/>
            <a:ext cx="5143500" cy="4327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310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4241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503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100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348216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498260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2820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8"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71"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0237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6"/>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159747" name="Rectangle 3"/>
          <p:cNvSpPr>
            <a:spLocks noGrp="1" noChangeArrowheads="1"/>
          </p:cNvSpPr>
          <p:nvPr>
            <p:ph type="ctrTitle"/>
          </p:nvPr>
        </p:nvSpPr>
        <p:spPr>
          <a:xfrm>
            <a:off x="836086" y="2205038"/>
            <a:ext cx="10509249" cy="1439862"/>
          </a:xfrm>
        </p:spPr>
        <p:txBody>
          <a:bodyPr/>
          <a:lstStyle>
            <a:lvl1pPr>
              <a:lnSpc>
                <a:spcPts val="4200"/>
              </a:lnSpc>
              <a:defRPr sz="375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833968" y="3922716"/>
            <a:ext cx="10509251"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4364569"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900"/>
            </a:lvl1pPr>
          </a:lstStyle>
          <a:p>
            <a:r>
              <a:rPr lang="en-GB"/>
              <a:t>UNFCCC secretariat, programme</a:t>
            </a:r>
            <a:endParaRPr lang="de-DE"/>
          </a:p>
        </p:txBody>
      </p:sp>
      <p:sp>
        <p:nvSpPr>
          <p:cNvPr id="159752" name="Rectangle 8"/>
          <p:cNvSpPr>
            <a:spLocks noGrp="1" noChangeArrowheads="1"/>
          </p:cNvSpPr>
          <p:nvPr>
            <p:ph type="ftr" sz="quarter" idx="3"/>
          </p:nvPr>
        </p:nvSpPr>
        <p:spPr bwMode="auto">
          <a:xfrm>
            <a:off x="4364569"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900" b="1" i="1"/>
            </a:lvl1pPr>
          </a:lstStyle>
          <a:p>
            <a:r>
              <a:rPr lang="de-DE"/>
              <a:t>Firstname Lastname, Job Title</a:t>
            </a:r>
          </a:p>
        </p:txBody>
      </p:sp>
      <p:sp>
        <p:nvSpPr>
          <p:cNvPr id="159753" name="Line 9"/>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sp>
        <p:nvSpPr>
          <p:cNvPr id="159754" name="Line 10"/>
          <p:cNvSpPr>
            <a:spLocks noChangeShapeType="1"/>
          </p:cNvSpPr>
          <p:nvPr/>
        </p:nvSpPr>
        <p:spPr bwMode="auto">
          <a:xfrm>
            <a:off x="842433" y="6078541"/>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67" y="309566"/>
            <a:ext cx="10488084"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927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372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0553215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3"/>
            <a:ext cx="5143500" cy="4327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3"/>
            <a:ext cx="5143500" cy="4327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281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963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36286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067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36025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81237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4128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5"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69"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26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1"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051" name="Rectangle 27"/>
          <p:cNvSpPr>
            <a:spLocks noChangeArrowheads="1"/>
          </p:cNvSpPr>
          <p:nvPr/>
        </p:nvSpPr>
        <p:spPr bwMode="auto">
          <a:xfrm>
            <a:off x="12009968"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052" name="Rectangle 28"/>
          <p:cNvSpPr>
            <a:spLocks noGrp="1" noChangeArrowheads="1"/>
          </p:cNvSpPr>
          <p:nvPr>
            <p:ph type="title"/>
          </p:nvPr>
        </p:nvSpPr>
        <p:spPr bwMode="auto">
          <a:xfrm>
            <a:off x="846667" y="309564"/>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53" name="Rectangle 29"/>
          <p:cNvSpPr>
            <a:spLocks noGrp="1" noChangeArrowheads="1"/>
          </p:cNvSpPr>
          <p:nvPr>
            <p:ph type="body" idx="1"/>
          </p:nvPr>
        </p:nvSpPr>
        <p:spPr bwMode="auto">
          <a:xfrm>
            <a:off x="846667" y="1263651"/>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7" name="Line 33"/>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1058" name="Line 34"/>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9" name="Picture 42" descr="unfccc-letter-es-e-header"/>
          <p:cNvPicPr preferRelativeResize="0">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lnSpc>
          <a:spcPts val="1500"/>
        </a:lnSpc>
        <a:spcBef>
          <a:spcPct val="0"/>
        </a:spcBef>
        <a:spcAft>
          <a:spcPct val="0"/>
        </a:spcAft>
        <a:defRPr sz="12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1"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2584" name="Rectangle 8"/>
          <p:cNvSpPr>
            <a:spLocks noChangeArrowheads="1"/>
          </p:cNvSpPr>
          <p:nvPr/>
        </p:nvSpPr>
        <p:spPr bwMode="auto">
          <a:xfrm>
            <a:off x="12009968"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2585" name="Rectangle 9"/>
          <p:cNvSpPr>
            <a:spLocks noGrp="1" noChangeArrowheads="1"/>
          </p:cNvSpPr>
          <p:nvPr>
            <p:ph type="title"/>
          </p:nvPr>
        </p:nvSpPr>
        <p:spPr bwMode="auto">
          <a:xfrm>
            <a:off x="846667" y="309564"/>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846667" y="1263651"/>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152590" name="Line 14"/>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1"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8723" name="Rectangle 3"/>
          <p:cNvSpPr>
            <a:spLocks noChangeArrowheads="1"/>
          </p:cNvSpPr>
          <p:nvPr/>
        </p:nvSpPr>
        <p:spPr bwMode="auto">
          <a:xfrm>
            <a:off x="12009968"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58724" name="Rectangle 4"/>
          <p:cNvSpPr>
            <a:spLocks noGrp="1" noChangeArrowheads="1"/>
          </p:cNvSpPr>
          <p:nvPr>
            <p:ph type="title"/>
          </p:nvPr>
        </p:nvSpPr>
        <p:spPr bwMode="auto">
          <a:xfrm>
            <a:off x="846667" y="309564"/>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846667" y="1263651"/>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158728" name="Line 8"/>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5" y="1263650"/>
            <a:ext cx="182033" cy="4325938"/>
          </a:xfrm>
          <a:prstGeom prst="rect">
            <a:avLst/>
          </a:prstGeom>
          <a:solidFill>
            <a:schemeClr val="tx2"/>
          </a:solidFill>
          <a:ln>
            <a:noFill/>
          </a:ln>
          <a:effectLst/>
        </p:spPr>
        <p:txBody>
          <a:bodyPr wrap="none" anchor="ctr"/>
          <a:lstStyle/>
          <a:p>
            <a:endParaRPr lang="en-GB" sz="1125"/>
          </a:p>
        </p:txBody>
      </p:sp>
      <p:sp>
        <p:nvSpPr>
          <p:cNvPr id="1051" name="Rectangle 27"/>
          <p:cNvSpPr>
            <a:spLocks noChangeArrowheads="1"/>
          </p:cNvSpPr>
          <p:nvPr/>
        </p:nvSpPr>
        <p:spPr bwMode="auto">
          <a:xfrm>
            <a:off x="12009972"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1052" name="Rectangle 28"/>
          <p:cNvSpPr>
            <a:spLocks noGrp="1" noChangeArrowheads="1"/>
          </p:cNvSpPr>
          <p:nvPr>
            <p:ph type="title"/>
          </p:nvPr>
        </p:nvSpPr>
        <p:spPr bwMode="auto">
          <a:xfrm>
            <a:off x="846668" y="309567"/>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53" name="Rectangle 29"/>
          <p:cNvSpPr>
            <a:spLocks noGrp="1" noChangeArrowheads="1"/>
          </p:cNvSpPr>
          <p:nvPr>
            <p:ph type="body" idx="1"/>
          </p:nvPr>
        </p:nvSpPr>
        <p:spPr bwMode="auto">
          <a:xfrm>
            <a:off x="846667" y="1263657"/>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7" name="Line 33"/>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sp>
        <p:nvSpPr>
          <p:cNvPr id="1058" name="Line 34"/>
          <p:cNvSpPr>
            <a:spLocks noChangeShapeType="1"/>
          </p:cNvSpPr>
          <p:nvPr/>
        </p:nvSpPr>
        <p:spPr bwMode="auto">
          <a:xfrm>
            <a:off x="842433" y="6078545"/>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pic>
        <p:nvPicPr>
          <p:cNvPr id="9"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5500" y="6105525"/>
            <a:ext cx="648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5248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lnSpc>
          <a:spcPts val="1125"/>
        </a:lnSpc>
        <a:spcBef>
          <a:spcPct val="0"/>
        </a:spcBef>
        <a:spcAft>
          <a:spcPct val="0"/>
        </a:spcAft>
        <a:defRPr sz="1500">
          <a:solidFill>
            <a:schemeClr val="tx2"/>
          </a:solidFill>
          <a:latin typeface="+mj-lt"/>
          <a:ea typeface="+mj-ea"/>
          <a:cs typeface="+mj-cs"/>
        </a:defRPr>
      </a:lvl1pPr>
      <a:lvl2pPr algn="l" rtl="0" eaLnBrk="1" fontAlgn="base" hangingPunct="1">
        <a:lnSpc>
          <a:spcPts val="1125"/>
        </a:lnSpc>
        <a:spcBef>
          <a:spcPct val="0"/>
        </a:spcBef>
        <a:spcAft>
          <a:spcPct val="0"/>
        </a:spcAft>
        <a:defRPr sz="900">
          <a:solidFill>
            <a:schemeClr val="tx2"/>
          </a:solidFill>
          <a:latin typeface="Arial" charset="0"/>
        </a:defRPr>
      </a:lvl2pPr>
      <a:lvl3pPr algn="l" rtl="0" eaLnBrk="1" fontAlgn="base" hangingPunct="1">
        <a:lnSpc>
          <a:spcPts val="1125"/>
        </a:lnSpc>
        <a:spcBef>
          <a:spcPct val="0"/>
        </a:spcBef>
        <a:spcAft>
          <a:spcPct val="0"/>
        </a:spcAft>
        <a:defRPr sz="900">
          <a:solidFill>
            <a:schemeClr val="tx2"/>
          </a:solidFill>
          <a:latin typeface="Arial" charset="0"/>
        </a:defRPr>
      </a:lvl3pPr>
      <a:lvl4pPr algn="l" rtl="0" eaLnBrk="1" fontAlgn="base" hangingPunct="1">
        <a:lnSpc>
          <a:spcPts val="1125"/>
        </a:lnSpc>
        <a:spcBef>
          <a:spcPct val="0"/>
        </a:spcBef>
        <a:spcAft>
          <a:spcPct val="0"/>
        </a:spcAft>
        <a:defRPr sz="900">
          <a:solidFill>
            <a:schemeClr val="tx2"/>
          </a:solidFill>
          <a:latin typeface="Arial" charset="0"/>
        </a:defRPr>
      </a:lvl4pPr>
      <a:lvl5pPr algn="l" rtl="0" eaLnBrk="1" fontAlgn="base" hangingPunct="1">
        <a:lnSpc>
          <a:spcPts val="1125"/>
        </a:lnSpc>
        <a:spcBef>
          <a:spcPct val="0"/>
        </a:spcBef>
        <a:spcAft>
          <a:spcPct val="0"/>
        </a:spcAft>
        <a:defRPr sz="900">
          <a:solidFill>
            <a:schemeClr val="tx2"/>
          </a:solidFill>
          <a:latin typeface="Arial" charset="0"/>
        </a:defRPr>
      </a:lvl5pPr>
      <a:lvl6pPr marL="342900" algn="l" rtl="0" eaLnBrk="1" fontAlgn="base" hangingPunct="1">
        <a:lnSpc>
          <a:spcPts val="1125"/>
        </a:lnSpc>
        <a:spcBef>
          <a:spcPct val="0"/>
        </a:spcBef>
        <a:spcAft>
          <a:spcPct val="0"/>
        </a:spcAft>
        <a:defRPr sz="900">
          <a:solidFill>
            <a:schemeClr val="tx2"/>
          </a:solidFill>
          <a:latin typeface="Arial" charset="0"/>
        </a:defRPr>
      </a:lvl6pPr>
      <a:lvl7pPr marL="685800" algn="l" rtl="0" eaLnBrk="1" fontAlgn="base" hangingPunct="1">
        <a:lnSpc>
          <a:spcPts val="1125"/>
        </a:lnSpc>
        <a:spcBef>
          <a:spcPct val="0"/>
        </a:spcBef>
        <a:spcAft>
          <a:spcPct val="0"/>
        </a:spcAft>
        <a:defRPr sz="900">
          <a:solidFill>
            <a:schemeClr val="tx2"/>
          </a:solidFill>
          <a:latin typeface="Arial" charset="0"/>
        </a:defRPr>
      </a:lvl7pPr>
      <a:lvl8pPr marL="1028700" algn="l" rtl="0" eaLnBrk="1" fontAlgn="base" hangingPunct="1">
        <a:lnSpc>
          <a:spcPts val="1125"/>
        </a:lnSpc>
        <a:spcBef>
          <a:spcPct val="0"/>
        </a:spcBef>
        <a:spcAft>
          <a:spcPct val="0"/>
        </a:spcAft>
        <a:defRPr sz="900">
          <a:solidFill>
            <a:schemeClr val="tx2"/>
          </a:solidFill>
          <a:latin typeface="Arial" charset="0"/>
        </a:defRPr>
      </a:lvl8pPr>
      <a:lvl9pPr marL="1371600" algn="l" rtl="0" eaLnBrk="1" fontAlgn="base" hangingPunct="1">
        <a:lnSpc>
          <a:spcPts val="1125"/>
        </a:lnSpc>
        <a:spcBef>
          <a:spcPct val="0"/>
        </a:spcBef>
        <a:spcAft>
          <a:spcPct val="0"/>
        </a:spcAft>
        <a:defRPr sz="900">
          <a:solidFill>
            <a:schemeClr val="tx2"/>
          </a:solidFill>
          <a:latin typeface="Arial" charset="0"/>
        </a:defRPr>
      </a:lvl9pPr>
    </p:titleStyle>
    <p:bodyStyle>
      <a:lvl1pPr marL="202406" indent="-202406" algn="l" rtl="0" eaLnBrk="1" fontAlgn="base" hangingPunct="1">
        <a:lnSpc>
          <a:spcPts val="1800"/>
        </a:lnSpc>
        <a:spcBef>
          <a:spcPct val="0"/>
        </a:spcBef>
        <a:spcAft>
          <a:spcPct val="0"/>
        </a:spcAft>
        <a:buClr>
          <a:schemeClr val="tx1"/>
        </a:buClr>
        <a:buChar char="•"/>
        <a:defRPr sz="1125">
          <a:solidFill>
            <a:schemeClr val="tx1"/>
          </a:solidFill>
          <a:latin typeface="+mn-lt"/>
          <a:ea typeface="+mn-ea"/>
          <a:cs typeface="+mn-cs"/>
        </a:defRPr>
      </a:lvl1pPr>
      <a:lvl2pPr marL="471488" indent="-267891" algn="l" rtl="0" eaLnBrk="1" fontAlgn="base" hangingPunct="1">
        <a:lnSpc>
          <a:spcPts val="1800"/>
        </a:lnSpc>
        <a:spcBef>
          <a:spcPct val="0"/>
        </a:spcBef>
        <a:spcAft>
          <a:spcPct val="0"/>
        </a:spcAft>
        <a:buClr>
          <a:schemeClr val="tx1"/>
        </a:buClr>
        <a:buAutoNum type="alphaLcParenR"/>
        <a:defRPr sz="1125">
          <a:solidFill>
            <a:schemeClr val="tx1"/>
          </a:solidFill>
          <a:latin typeface="+mn-lt"/>
        </a:defRPr>
      </a:lvl2pPr>
      <a:lvl3pPr marL="675085" indent="-202406" algn="l" rtl="0" eaLnBrk="1" fontAlgn="base" hangingPunct="1">
        <a:lnSpc>
          <a:spcPts val="1800"/>
        </a:lnSpc>
        <a:spcBef>
          <a:spcPct val="0"/>
        </a:spcBef>
        <a:spcAft>
          <a:spcPct val="0"/>
        </a:spcAft>
        <a:buClr>
          <a:schemeClr val="tx1"/>
        </a:buClr>
        <a:buChar char="•"/>
        <a:defRPr sz="1125">
          <a:solidFill>
            <a:schemeClr val="tx1"/>
          </a:solidFill>
          <a:latin typeface="+mn-lt"/>
        </a:defRPr>
      </a:lvl3pPr>
      <a:lvl4pPr marL="877491" indent="-201216" algn="l" rtl="0" eaLnBrk="1" fontAlgn="base" hangingPunct="1">
        <a:lnSpc>
          <a:spcPts val="1800"/>
        </a:lnSpc>
        <a:spcBef>
          <a:spcPct val="0"/>
        </a:spcBef>
        <a:spcAft>
          <a:spcPct val="0"/>
        </a:spcAft>
        <a:buClr>
          <a:schemeClr val="tx1"/>
        </a:buClr>
        <a:buChar char="•"/>
        <a:defRPr sz="1125">
          <a:solidFill>
            <a:schemeClr val="tx1"/>
          </a:solidFill>
          <a:latin typeface="+mn-lt"/>
        </a:defRPr>
      </a:lvl4pPr>
      <a:lvl5pPr marL="10787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5pPr>
      <a:lvl6pPr marL="14216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6pPr>
      <a:lvl7pPr marL="17645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7pPr>
      <a:lvl8pPr marL="21074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8pPr>
      <a:lvl9pPr marL="24503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2"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158723" name="Rectangle 3"/>
          <p:cNvSpPr>
            <a:spLocks noChangeArrowheads="1"/>
          </p:cNvSpPr>
          <p:nvPr/>
        </p:nvSpPr>
        <p:spPr bwMode="auto">
          <a:xfrm>
            <a:off x="12009969"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158724" name="Rectangle 4"/>
          <p:cNvSpPr>
            <a:spLocks noGrp="1" noChangeArrowheads="1"/>
          </p:cNvSpPr>
          <p:nvPr>
            <p:ph type="title"/>
          </p:nvPr>
        </p:nvSpPr>
        <p:spPr bwMode="auto">
          <a:xfrm>
            <a:off x="846668" y="309566"/>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846667" y="1263653"/>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sp>
        <p:nvSpPr>
          <p:cNvPr id="158728" name="Line 8"/>
          <p:cNvSpPr>
            <a:spLocks noChangeShapeType="1"/>
          </p:cNvSpPr>
          <p:nvPr/>
        </p:nvSpPr>
        <p:spPr bwMode="auto">
          <a:xfrm>
            <a:off x="842433" y="6078541"/>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9531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lnSpc>
          <a:spcPts val="1125"/>
        </a:lnSpc>
        <a:spcBef>
          <a:spcPct val="0"/>
        </a:spcBef>
        <a:spcAft>
          <a:spcPct val="0"/>
        </a:spcAft>
        <a:defRPr sz="900">
          <a:solidFill>
            <a:schemeClr val="tx2"/>
          </a:solidFill>
          <a:latin typeface="+mj-lt"/>
          <a:ea typeface="+mj-ea"/>
          <a:cs typeface="+mj-cs"/>
        </a:defRPr>
      </a:lvl1pPr>
      <a:lvl2pPr algn="l" rtl="0" fontAlgn="base">
        <a:lnSpc>
          <a:spcPts val="1125"/>
        </a:lnSpc>
        <a:spcBef>
          <a:spcPct val="0"/>
        </a:spcBef>
        <a:spcAft>
          <a:spcPct val="0"/>
        </a:spcAft>
        <a:defRPr sz="900">
          <a:solidFill>
            <a:schemeClr val="tx2"/>
          </a:solidFill>
          <a:latin typeface="Arial" charset="0"/>
          <a:cs typeface="Arial" charset="0"/>
        </a:defRPr>
      </a:lvl2pPr>
      <a:lvl3pPr algn="l" rtl="0" fontAlgn="base">
        <a:lnSpc>
          <a:spcPts val="1125"/>
        </a:lnSpc>
        <a:spcBef>
          <a:spcPct val="0"/>
        </a:spcBef>
        <a:spcAft>
          <a:spcPct val="0"/>
        </a:spcAft>
        <a:defRPr sz="900">
          <a:solidFill>
            <a:schemeClr val="tx2"/>
          </a:solidFill>
          <a:latin typeface="Arial" charset="0"/>
          <a:cs typeface="Arial" charset="0"/>
        </a:defRPr>
      </a:lvl3pPr>
      <a:lvl4pPr algn="l" rtl="0" fontAlgn="base">
        <a:lnSpc>
          <a:spcPts val="1125"/>
        </a:lnSpc>
        <a:spcBef>
          <a:spcPct val="0"/>
        </a:spcBef>
        <a:spcAft>
          <a:spcPct val="0"/>
        </a:spcAft>
        <a:defRPr sz="900">
          <a:solidFill>
            <a:schemeClr val="tx2"/>
          </a:solidFill>
          <a:latin typeface="Arial" charset="0"/>
          <a:cs typeface="Arial" charset="0"/>
        </a:defRPr>
      </a:lvl4pPr>
      <a:lvl5pPr algn="l" rtl="0" fontAlgn="base">
        <a:lnSpc>
          <a:spcPts val="1125"/>
        </a:lnSpc>
        <a:spcBef>
          <a:spcPct val="0"/>
        </a:spcBef>
        <a:spcAft>
          <a:spcPct val="0"/>
        </a:spcAft>
        <a:defRPr sz="900">
          <a:solidFill>
            <a:schemeClr val="tx2"/>
          </a:solidFill>
          <a:latin typeface="Arial" charset="0"/>
          <a:cs typeface="Arial" charset="0"/>
        </a:defRPr>
      </a:lvl5pPr>
      <a:lvl6pPr marL="342900" algn="l" rtl="0" fontAlgn="base">
        <a:lnSpc>
          <a:spcPts val="1125"/>
        </a:lnSpc>
        <a:spcBef>
          <a:spcPct val="0"/>
        </a:spcBef>
        <a:spcAft>
          <a:spcPct val="0"/>
        </a:spcAft>
        <a:defRPr sz="900">
          <a:solidFill>
            <a:schemeClr val="tx2"/>
          </a:solidFill>
          <a:latin typeface="Arial" charset="0"/>
          <a:cs typeface="Arial" charset="0"/>
        </a:defRPr>
      </a:lvl6pPr>
      <a:lvl7pPr marL="685800" algn="l" rtl="0" fontAlgn="base">
        <a:lnSpc>
          <a:spcPts val="1125"/>
        </a:lnSpc>
        <a:spcBef>
          <a:spcPct val="0"/>
        </a:spcBef>
        <a:spcAft>
          <a:spcPct val="0"/>
        </a:spcAft>
        <a:defRPr sz="900">
          <a:solidFill>
            <a:schemeClr val="tx2"/>
          </a:solidFill>
          <a:latin typeface="Arial" charset="0"/>
          <a:cs typeface="Arial" charset="0"/>
        </a:defRPr>
      </a:lvl7pPr>
      <a:lvl8pPr marL="1028700" algn="l" rtl="0" fontAlgn="base">
        <a:lnSpc>
          <a:spcPts val="1125"/>
        </a:lnSpc>
        <a:spcBef>
          <a:spcPct val="0"/>
        </a:spcBef>
        <a:spcAft>
          <a:spcPct val="0"/>
        </a:spcAft>
        <a:defRPr sz="900">
          <a:solidFill>
            <a:schemeClr val="tx2"/>
          </a:solidFill>
          <a:latin typeface="Arial" charset="0"/>
          <a:cs typeface="Arial" charset="0"/>
        </a:defRPr>
      </a:lvl8pPr>
      <a:lvl9pPr marL="1371600" algn="l" rtl="0" fontAlgn="base">
        <a:lnSpc>
          <a:spcPts val="1125"/>
        </a:lnSpc>
        <a:spcBef>
          <a:spcPct val="0"/>
        </a:spcBef>
        <a:spcAft>
          <a:spcPct val="0"/>
        </a:spcAft>
        <a:defRPr sz="900">
          <a:solidFill>
            <a:schemeClr val="tx2"/>
          </a:solidFill>
          <a:latin typeface="Arial" charset="0"/>
          <a:cs typeface="Arial" charset="0"/>
        </a:defRPr>
      </a:lvl9pPr>
    </p:titleStyle>
    <p:bodyStyle>
      <a:lvl1pPr marL="202406" indent="-202406" algn="l" rtl="0" fontAlgn="base">
        <a:lnSpc>
          <a:spcPts val="1800"/>
        </a:lnSpc>
        <a:spcBef>
          <a:spcPct val="0"/>
        </a:spcBef>
        <a:spcAft>
          <a:spcPct val="0"/>
        </a:spcAft>
        <a:buClr>
          <a:schemeClr val="tx1"/>
        </a:buClr>
        <a:buChar char="•"/>
        <a:defRPr sz="1125">
          <a:solidFill>
            <a:schemeClr val="tx1"/>
          </a:solidFill>
          <a:latin typeface="+mn-lt"/>
          <a:ea typeface="+mn-ea"/>
          <a:cs typeface="+mn-cs"/>
        </a:defRPr>
      </a:lvl1pPr>
      <a:lvl2pPr marL="471488" indent="-267891" algn="l" rtl="0" fontAlgn="base">
        <a:lnSpc>
          <a:spcPts val="1800"/>
        </a:lnSpc>
        <a:spcBef>
          <a:spcPct val="0"/>
        </a:spcBef>
        <a:spcAft>
          <a:spcPct val="0"/>
        </a:spcAft>
        <a:buClr>
          <a:schemeClr val="tx1"/>
        </a:buClr>
        <a:buAutoNum type="alphaLcParenR"/>
        <a:defRPr sz="1125">
          <a:solidFill>
            <a:schemeClr val="tx1"/>
          </a:solidFill>
          <a:latin typeface="+mn-lt"/>
          <a:cs typeface="+mn-cs"/>
        </a:defRPr>
      </a:lvl2pPr>
      <a:lvl3pPr marL="675085" indent="-202406" algn="l" rtl="0" fontAlgn="base">
        <a:lnSpc>
          <a:spcPts val="1800"/>
        </a:lnSpc>
        <a:spcBef>
          <a:spcPct val="0"/>
        </a:spcBef>
        <a:spcAft>
          <a:spcPct val="0"/>
        </a:spcAft>
        <a:buClr>
          <a:schemeClr val="tx1"/>
        </a:buClr>
        <a:buChar char="•"/>
        <a:defRPr sz="1125">
          <a:solidFill>
            <a:schemeClr val="tx1"/>
          </a:solidFill>
          <a:latin typeface="+mn-lt"/>
          <a:cs typeface="+mn-cs"/>
        </a:defRPr>
      </a:lvl3pPr>
      <a:lvl4pPr marL="877491" indent="-201216" algn="l" rtl="0" fontAlgn="base">
        <a:lnSpc>
          <a:spcPts val="1800"/>
        </a:lnSpc>
        <a:spcBef>
          <a:spcPct val="0"/>
        </a:spcBef>
        <a:spcAft>
          <a:spcPct val="0"/>
        </a:spcAft>
        <a:buClr>
          <a:schemeClr val="tx1"/>
        </a:buClr>
        <a:buChar char="•"/>
        <a:defRPr sz="1125">
          <a:solidFill>
            <a:schemeClr val="tx1"/>
          </a:solidFill>
          <a:latin typeface="+mn-lt"/>
          <a:cs typeface="+mn-cs"/>
        </a:defRPr>
      </a:lvl4pPr>
      <a:lvl5pPr marL="1078706" indent="-200025" algn="l" rtl="0" fontAlgn="base">
        <a:lnSpc>
          <a:spcPts val="1800"/>
        </a:lnSpc>
        <a:spcBef>
          <a:spcPct val="0"/>
        </a:spcBef>
        <a:spcAft>
          <a:spcPct val="0"/>
        </a:spcAft>
        <a:buClr>
          <a:schemeClr val="tx1"/>
        </a:buClr>
        <a:buChar char="•"/>
        <a:defRPr sz="1125">
          <a:solidFill>
            <a:schemeClr val="tx1"/>
          </a:solidFill>
          <a:latin typeface="+mn-lt"/>
          <a:cs typeface="+mn-cs"/>
        </a:defRPr>
      </a:lvl5pPr>
      <a:lvl6pPr marL="1421606" indent="-200025" algn="l" rtl="0" fontAlgn="base">
        <a:lnSpc>
          <a:spcPts val="1800"/>
        </a:lnSpc>
        <a:spcBef>
          <a:spcPct val="0"/>
        </a:spcBef>
        <a:spcAft>
          <a:spcPct val="0"/>
        </a:spcAft>
        <a:buClr>
          <a:schemeClr val="tx1"/>
        </a:buClr>
        <a:buChar char="•"/>
        <a:defRPr sz="1125">
          <a:solidFill>
            <a:schemeClr val="tx1"/>
          </a:solidFill>
          <a:latin typeface="+mn-lt"/>
          <a:cs typeface="+mn-cs"/>
        </a:defRPr>
      </a:lvl6pPr>
      <a:lvl7pPr marL="1764506" indent="-200025" algn="l" rtl="0" fontAlgn="base">
        <a:lnSpc>
          <a:spcPts val="1800"/>
        </a:lnSpc>
        <a:spcBef>
          <a:spcPct val="0"/>
        </a:spcBef>
        <a:spcAft>
          <a:spcPct val="0"/>
        </a:spcAft>
        <a:buClr>
          <a:schemeClr val="tx1"/>
        </a:buClr>
        <a:buChar char="•"/>
        <a:defRPr sz="1125">
          <a:solidFill>
            <a:schemeClr val="tx1"/>
          </a:solidFill>
          <a:latin typeface="+mn-lt"/>
          <a:cs typeface="+mn-cs"/>
        </a:defRPr>
      </a:lvl7pPr>
      <a:lvl8pPr marL="2107406" indent="-200025" algn="l" rtl="0" fontAlgn="base">
        <a:lnSpc>
          <a:spcPts val="1800"/>
        </a:lnSpc>
        <a:spcBef>
          <a:spcPct val="0"/>
        </a:spcBef>
        <a:spcAft>
          <a:spcPct val="0"/>
        </a:spcAft>
        <a:buClr>
          <a:schemeClr val="tx1"/>
        </a:buClr>
        <a:buChar char="•"/>
        <a:defRPr sz="1125">
          <a:solidFill>
            <a:schemeClr val="tx1"/>
          </a:solidFill>
          <a:latin typeface="+mn-lt"/>
          <a:cs typeface="+mn-cs"/>
        </a:defRPr>
      </a:lvl8pPr>
      <a:lvl9pPr marL="2450306" indent="-200025" algn="l" rtl="0" fontAlgn="base">
        <a:lnSpc>
          <a:spcPts val="1800"/>
        </a:lnSpc>
        <a:spcBef>
          <a:spcPct val="0"/>
        </a:spcBef>
        <a:spcAft>
          <a:spcPct val="0"/>
        </a:spcAft>
        <a:buClr>
          <a:schemeClr val="tx1"/>
        </a:buClr>
        <a:buChar char="•"/>
        <a:defRPr sz="1125">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AD393C-18D4-70E6-5529-A504223347FE}"/>
              </a:ext>
            </a:extLst>
          </p:cNvPr>
          <p:cNvSpPr>
            <a:spLocks noGrp="1"/>
          </p:cNvSpPr>
          <p:nvPr>
            <p:ph type="ctrTitle"/>
          </p:nvPr>
        </p:nvSpPr>
        <p:spPr>
          <a:xfrm>
            <a:off x="2093205" y="2754"/>
            <a:ext cx="8533311" cy="3023981"/>
          </a:xfrm>
        </p:spPr>
        <p:txBody>
          <a:bodyPr anchor="b">
            <a:normAutofit/>
          </a:bodyPr>
          <a:lstStyle/>
          <a:p>
            <a:pPr algn="l"/>
            <a:r>
              <a:rPr lang="en-US" sz="4000" b="1" dirty="0">
                <a:solidFill>
                  <a:srgbClr val="FFFFFF"/>
                </a:solidFill>
              </a:rPr>
              <a:t>Outcomes of the Thirty-eighth</a:t>
            </a:r>
            <a:br>
              <a:rPr lang="en-US" sz="4000" b="1" dirty="0">
                <a:solidFill>
                  <a:srgbClr val="FFFFFF"/>
                </a:solidFill>
              </a:rPr>
            </a:br>
            <a:r>
              <a:rPr lang="en-US" sz="4000" b="1" dirty="0">
                <a:solidFill>
                  <a:srgbClr val="FFFFFF"/>
                </a:solidFill>
              </a:rPr>
              <a:t>Meeting of the SCF</a:t>
            </a:r>
          </a:p>
        </p:txBody>
      </p:sp>
      <p:sp>
        <p:nvSpPr>
          <p:cNvPr id="4" name="Subtitle 2">
            <a:extLst>
              <a:ext uri="{FF2B5EF4-FFF2-40B4-BE49-F238E27FC236}">
                <a16:creationId xmlns:a16="http://schemas.microsoft.com/office/drawing/2014/main" id="{8D734BED-3A22-7E5C-00F5-00C61E97A0D5}"/>
              </a:ext>
            </a:extLst>
          </p:cNvPr>
          <p:cNvSpPr>
            <a:spLocks noGrp="1"/>
          </p:cNvSpPr>
          <p:nvPr>
            <p:ph type="subTitle" idx="1"/>
          </p:nvPr>
        </p:nvSpPr>
        <p:spPr>
          <a:xfrm>
            <a:off x="2093205" y="3208663"/>
            <a:ext cx="8328752" cy="1433391"/>
          </a:xfrm>
        </p:spPr>
        <p:txBody>
          <a:bodyPr vert="horz" lIns="91440" tIns="45720" rIns="91440" bIns="45720" rtlCol="0" anchor="t">
            <a:noAutofit/>
          </a:bodyPr>
          <a:lstStyle/>
          <a:p>
            <a:pPr marL="0" indent="0">
              <a:lnSpc>
                <a:spcPct val="90000"/>
              </a:lnSpc>
              <a:buNone/>
            </a:pPr>
            <a:r>
              <a:rPr lang="en-US" sz="2500" b="1" dirty="0">
                <a:solidFill>
                  <a:srgbClr val="FFFFFF"/>
                </a:solidFill>
              </a:rPr>
              <a:t>Diann Black-Layne</a:t>
            </a:r>
          </a:p>
          <a:p>
            <a:pPr>
              <a:lnSpc>
                <a:spcPct val="90000"/>
              </a:lnSpc>
            </a:pPr>
            <a:r>
              <a:rPr lang="en-US" sz="2500" dirty="0">
                <a:solidFill>
                  <a:srgbClr val="FFFFFF"/>
                </a:solidFill>
                <a:cs typeface="Arial"/>
              </a:rPr>
              <a:t>Standing Committee on Finance</a:t>
            </a:r>
            <a:endParaRPr lang="en-US" sz="2500" dirty="0">
              <a:solidFill>
                <a:srgbClr val="FFFFFF"/>
              </a:solidFill>
            </a:endParaRPr>
          </a:p>
          <a:p>
            <a:pPr>
              <a:lnSpc>
                <a:spcPct val="90000"/>
              </a:lnSpc>
            </a:pPr>
            <a:r>
              <a:rPr lang="en-US" sz="2500" dirty="0">
                <a:solidFill>
                  <a:srgbClr val="FFFFFF"/>
                </a:solidFill>
                <a:cs typeface="Arial"/>
              </a:rPr>
              <a:t>26th Advisory Board meeting of the UN Climate Technology Centre &amp; Network</a:t>
            </a:r>
          </a:p>
          <a:p>
            <a:pPr>
              <a:lnSpc>
                <a:spcPct val="90000"/>
              </a:lnSpc>
            </a:pPr>
            <a:endParaRPr lang="en-US" sz="2500" dirty="0">
              <a:solidFill>
                <a:srgbClr val="FFFFFF"/>
              </a:solidFill>
            </a:endParaRPr>
          </a:p>
          <a:p>
            <a:pPr marL="0" indent="0">
              <a:lnSpc>
                <a:spcPct val="90000"/>
              </a:lnSpc>
              <a:buNone/>
            </a:pPr>
            <a:r>
              <a:rPr lang="en-US" sz="2500" dirty="0">
                <a:solidFill>
                  <a:srgbClr val="FFFFFF"/>
                </a:solidFill>
              </a:rPr>
              <a:t>17 September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D52E-ADAC-FD1F-A0AD-549E1FAA4597}"/>
              </a:ext>
            </a:extLst>
          </p:cNvPr>
          <p:cNvSpPr>
            <a:spLocks noGrp="1"/>
          </p:cNvSpPr>
          <p:nvPr>
            <p:ph type="title"/>
          </p:nvPr>
        </p:nvSpPr>
        <p:spPr/>
        <p:txBody>
          <a:bodyPr/>
          <a:lstStyle/>
          <a:p>
            <a:r>
              <a:rPr lang="en-US" sz="3000" b="1" dirty="0"/>
              <a:t>Co-chairs and focal points in 2025</a:t>
            </a:r>
          </a:p>
        </p:txBody>
      </p:sp>
      <p:sp>
        <p:nvSpPr>
          <p:cNvPr id="4" name="Text Placeholder 9">
            <a:extLst>
              <a:ext uri="{FF2B5EF4-FFF2-40B4-BE49-F238E27FC236}">
                <a16:creationId xmlns:a16="http://schemas.microsoft.com/office/drawing/2014/main" id="{44D58E84-DB3B-2717-E94E-ABFD61195AE2}"/>
              </a:ext>
            </a:extLst>
          </p:cNvPr>
          <p:cNvSpPr txBox="1">
            <a:spLocks/>
          </p:cNvSpPr>
          <p:nvPr/>
        </p:nvSpPr>
        <p:spPr>
          <a:xfrm>
            <a:off x="598736" y="1182723"/>
            <a:ext cx="11190288" cy="120354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lumMod val="25000"/>
                  </a:schemeClr>
                </a:solidFill>
              </a:rPr>
              <a:t>At SCF 36, Committee elected its co-chairs and nominated focal points for other constituted bodies and thematic areas</a:t>
            </a:r>
          </a:p>
          <a:p>
            <a:endParaRPr lang="en-US" dirty="0">
              <a:solidFill>
                <a:schemeClr val="bg1"/>
              </a:solidFill>
            </a:endParaRPr>
          </a:p>
        </p:txBody>
      </p:sp>
      <p:sp>
        <p:nvSpPr>
          <p:cNvPr id="5" name="Text Placeholder 9">
            <a:extLst>
              <a:ext uri="{FF2B5EF4-FFF2-40B4-BE49-F238E27FC236}">
                <a16:creationId xmlns:a16="http://schemas.microsoft.com/office/drawing/2014/main" id="{B8E3A95E-00A4-8E6C-8F98-12964E2D3EF1}"/>
              </a:ext>
            </a:extLst>
          </p:cNvPr>
          <p:cNvSpPr txBox="1">
            <a:spLocks/>
          </p:cNvSpPr>
          <p:nvPr/>
        </p:nvSpPr>
        <p:spPr>
          <a:xfrm>
            <a:off x="444500" y="2325619"/>
            <a:ext cx="4665663" cy="492233"/>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u="sng" dirty="0">
                <a:solidFill>
                  <a:schemeClr val="tx2">
                    <a:lumMod val="25000"/>
                  </a:schemeClr>
                </a:solidFill>
              </a:rPr>
              <a:t>Co-chairs</a:t>
            </a:r>
          </a:p>
          <a:p>
            <a:pPr lvl="1"/>
            <a:endParaRPr lang="en-US" dirty="0">
              <a:solidFill>
                <a:schemeClr val="tx2">
                  <a:lumMod val="25000"/>
                </a:schemeClr>
              </a:solidFill>
            </a:endParaRPr>
          </a:p>
        </p:txBody>
      </p:sp>
      <p:sp>
        <p:nvSpPr>
          <p:cNvPr id="6" name="Text Placeholder 9">
            <a:extLst>
              <a:ext uri="{FF2B5EF4-FFF2-40B4-BE49-F238E27FC236}">
                <a16:creationId xmlns:a16="http://schemas.microsoft.com/office/drawing/2014/main" id="{CDD9B391-6192-074B-FBCB-74E6164A935C}"/>
              </a:ext>
            </a:extLst>
          </p:cNvPr>
          <p:cNvSpPr txBox="1">
            <a:spLocks/>
          </p:cNvSpPr>
          <p:nvPr/>
        </p:nvSpPr>
        <p:spPr>
          <a:xfrm>
            <a:off x="206375" y="2571737"/>
            <a:ext cx="5943600" cy="321331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dirty="0">
              <a:solidFill>
                <a:schemeClr val="tx2">
                  <a:lumMod val="25000"/>
                </a:schemeClr>
              </a:solidFill>
            </a:endParaRPr>
          </a:p>
          <a:p>
            <a:pPr lvl="1"/>
            <a:r>
              <a:rPr lang="en-US" sz="2000" dirty="0">
                <a:solidFill>
                  <a:schemeClr val="tx2">
                    <a:lumMod val="25000"/>
                  </a:schemeClr>
                </a:solidFill>
              </a:rPr>
              <a:t>Diann Black-Layne (Antigua and Barbuda) </a:t>
            </a:r>
            <a:endParaRPr lang="en-US" sz="2000" dirty="0">
              <a:solidFill>
                <a:schemeClr val="tx2">
                  <a:lumMod val="25000"/>
                </a:schemeClr>
              </a:solidFill>
              <a:cs typeface="Arial"/>
            </a:endParaRPr>
          </a:p>
          <a:p>
            <a:pPr lvl="1"/>
            <a:r>
              <a:rPr lang="en-US" sz="2000" dirty="0">
                <a:solidFill>
                  <a:schemeClr val="tx2">
                    <a:lumMod val="25000"/>
                  </a:schemeClr>
                </a:solidFill>
              </a:rPr>
              <a:t>Apollonia Miola (European Union)</a:t>
            </a:r>
          </a:p>
        </p:txBody>
      </p:sp>
      <p:sp>
        <p:nvSpPr>
          <p:cNvPr id="7" name="Text Placeholder 9">
            <a:extLst>
              <a:ext uri="{FF2B5EF4-FFF2-40B4-BE49-F238E27FC236}">
                <a16:creationId xmlns:a16="http://schemas.microsoft.com/office/drawing/2014/main" id="{DE872BB1-F459-6590-F942-DB90AC911387}"/>
              </a:ext>
            </a:extLst>
          </p:cNvPr>
          <p:cNvSpPr txBox="1">
            <a:spLocks/>
          </p:cNvSpPr>
          <p:nvPr/>
        </p:nvSpPr>
        <p:spPr>
          <a:xfrm>
            <a:off x="6673850" y="2325620"/>
            <a:ext cx="4665663" cy="492233"/>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u="sng" dirty="0">
                <a:solidFill>
                  <a:schemeClr val="tx2">
                    <a:lumMod val="25000"/>
                  </a:schemeClr>
                </a:solidFill>
              </a:rPr>
              <a:t>SCF focal points for technology</a:t>
            </a:r>
            <a:endParaRPr lang="en-US" u="sng" dirty="0">
              <a:solidFill>
                <a:schemeClr val="tx2">
                  <a:lumMod val="25000"/>
                </a:schemeClr>
              </a:solidFill>
            </a:endParaRPr>
          </a:p>
        </p:txBody>
      </p:sp>
      <p:sp>
        <p:nvSpPr>
          <p:cNvPr id="8" name="Text Placeholder 9">
            <a:extLst>
              <a:ext uri="{FF2B5EF4-FFF2-40B4-BE49-F238E27FC236}">
                <a16:creationId xmlns:a16="http://schemas.microsoft.com/office/drawing/2014/main" id="{D20CC2C7-5430-F0A4-E30C-D00DBBDECB2E}"/>
              </a:ext>
            </a:extLst>
          </p:cNvPr>
          <p:cNvSpPr txBox="1">
            <a:spLocks/>
          </p:cNvSpPr>
          <p:nvPr/>
        </p:nvSpPr>
        <p:spPr>
          <a:xfrm>
            <a:off x="6435725" y="2650068"/>
            <a:ext cx="4732338" cy="321331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000" dirty="0">
              <a:solidFill>
                <a:schemeClr val="tx2">
                  <a:lumMod val="25000"/>
                </a:schemeClr>
              </a:solidFill>
            </a:endParaRPr>
          </a:p>
          <a:p>
            <a:pPr lvl="1"/>
            <a:r>
              <a:rPr lang="en-US" sz="2000" dirty="0">
                <a:solidFill>
                  <a:schemeClr val="tx2">
                    <a:lumMod val="25000"/>
                  </a:schemeClr>
                </a:solidFill>
              </a:rPr>
              <a:t>Diann Black-Layne </a:t>
            </a:r>
            <a:endParaRPr lang="en-US" sz="2000" dirty="0">
              <a:solidFill>
                <a:schemeClr val="tx2">
                  <a:lumMod val="25000"/>
                </a:schemeClr>
              </a:solidFill>
              <a:cs typeface="Arial"/>
            </a:endParaRPr>
          </a:p>
          <a:p>
            <a:pPr lvl="1"/>
            <a:r>
              <a:rPr lang="en-US" sz="2000" dirty="0">
                <a:solidFill>
                  <a:schemeClr val="tx2">
                    <a:lumMod val="25000"/>
                  </a:schemeClr>
                </a:solidFill>
              </a:rPr>
              <a:t>Clara Schultz (Sweden)</a:t>
            </a:r>
          </a:p>
        </p:txBody>
      </p:sp>
      <p:pic>
        <p:nvPicPr>
          <p:cNvPr id="9" name="Picture 8">
            <a:extLst>
              <a:ext uri="{FF2B5EF4-FFF2-40B4-BE49-F238E27FC236}">
                <a16:creationId xmlns:a16="http://schemas.microsoft.com/office/drawing/2014/main" id="{7A82A4A8-D89E-73CA-2E03-5CB9C4846BB7}"/>
              </a:ext>
            </a:extLst>
          </p:cNvPr>
          <p:cNvPicPr>
            <a:picLocks noChangeAspect="1"/>
          </p:cNvPicPr>
          <p:nvPr/>
        </p:nvPicPr>
        <p:blipFill rotWithShape="1">
          <a:blip r:embed="rId2"/>
          <a:srcRect l="49239" t="14445" r="27066" b="50972"/>
          <a:stretch/>
        </p:blipFill>
        <p:spPr>
          <a:xfrm>
            <a:off x="2939257" y="3953539"/>
            <a:ext cx="1679968" cy="16799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2612FE40-8FA0-A072-F296-5B19E896A929}"/>
              </a:ext>
            </a:extLst>
          </p:cNvPr>
          <p:cNvPicPr>
            <a:picLocks noChangeAspect="1"/>
          </p:cNvPicPr>
          <p:nvPr/>
        </p:nvPicPr>
        <p:blipFill rotWithShape="1">
          <a:blip r:embed="rId3"/>
          <a:srcRect l="9558" r="9558"/>
          <a:stretch/>
        </p:blipFill>
        <p:spPr>
          <a:xfrm>
            <a:off x="892575" y="4005925"/>
            <a:ext cx="1679969" cy="16799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1CC7A11D-405D-76E6-55F4-7C800E629340}"/>
              </a:ext>
            </a:extLst>
          </p:cNvPr>
          <p:cNvPicPr>
            <a:picLocks noChangeAspect="1"/>
          </p:cNvPicPr>
          <p:nvPr/>
        </p:nvPicPr>
        <p:blipFill rotWithShape="1">
          <a:blip r:embed="rId3"/>
          <a:srcRect l="9558" r="9558"/>
          <a:stretch/>
        </p:blipFill>
        <p:spPr>
          <a:xfrm>
            <a:off x="7040962" y="4005925"/>
            <a:ext cx="1679969" cy="16799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CEE61A1C-D48B-5339-7CCA-39917D0B48CD}"/>
              </a:ext>
            </a:extLst>
          </p:cNvPr>
          <p:cNvPicPr>
            <a:picLocks noChangeAspect="1"/>
          </p:cNvPicPr>
          <p:nvPr/>
        </p:nvPicPr>
        <p:blipFill>
          <a:blip r:embed="rId4"/>
          <a:stretch>
            <a:fillRect/>
          </a:stretch>
        </p:blipFill>
        <p:spPr>
          <a:xfrm>
            <a:off x="9006681" y="3927594"/>
            <a:ext cx="1679969" cy="17583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45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414397-62A1-2144-E21C-2AD965F90856}"/>
              </a:ext>
            </a:extLst>
          </p:cNvPr>
          <p:cNvSpPr/>
          <p:nvPr/>
        </p:nvSpPr>
        <p:spPr bwMode="auto">
          <a:xfrm>
            <a:off x="78059" y="5597912"/>
            <a:ext cx="11619570" cy="117087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500" b="0" i="0" u="none" strike="noStrike" cap="none" normalizeH="0" baseline="0">
              <a:ln>
                <a:noFill/>
              </a:ln>
              <a:solidFill>
                <a:schemeClr val="tx1"/>
              </a:solidFill>
              <a:effectLst/>
              <a:latin typeface="Arial" charset="0"/>
            </a:endParaRPr>
          </a:p>
        </p:txBody>
      </p:sp>
      <p:sp>
        <p:nvSpPr>
          <p:cNvPr id="4" name="Title 6">
            <a:extLst>
              <a:ext uri="{FF2B5EF4-FFF2-40B4-BE49-F238E27FC236}">
                <a16:creationId xmlns:a16="http://schemas.microsoft.com/office/drawing/2014/main" id="{A56D9F5D-B39A-A90B-310C-24EAB690415C}"/>
              </a:ext>
            </a:extLst>
          </p:cNvPr>
          <p:cNvSpPr>
            <a:spLocks noGrp="1"/>
          </p:cNvSpPr>
          <p:nvPr>
            <p:ph type="title"/>
          </p:nvPr>
        </p:nvSpPr>
        <p:spPr>
          <a:xfrm>
            <a:off x="846138" y="309563"/>
            <a:ext cx="10493375" cy="3143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sz="3000" b="1" dirty="0"/>
              <a:t>Outcomes of SCF 38 in a glance</a:t>
            </a:r>
          </a:p>
        </p:txBody>
      </p:sp>
      <p:sp>
        <p:nvSpPr>
          <p:cNvPr id="5" name="Text Placeholder 9">
            <a:extLst>
              <a:ext uri="{FF2B5EF4-FFF2-40B4-BE49-F238E27FC236}">
                <a16:creationId xmlns:a16="http://schemas.microsoft.com/office/drawing/2014/main" id="{41727862-03D3-E4AC-CB08-E8548DC0F278}"/>
              </a:ext>
            </a:extLst>
          </p:cNvPr>
          <p:cNvSpPr txBox="1">
            <a:spLocks/>
          </p:cNvSpPr>
          <p:nvPr/>
        </p:nvSpPr>
        <p:spPr>
          <a:xfrm>
            <a:off x="405501" y="1107076"/>
            <a:ext cx="11374647" cy="464384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tx2">
                    <a:lumMod val="25000"/>
                  </a:schemeClr>
                </a:solidFill>
              </a:rPr>
              <a:t>Key highlights of the 2025 SCF Forum on “Accelerating climate action and resilience through financing for sustainable food systems and agriculture”</a:t>
            </a:r>
          </a:p>
          <a:p>
            <a:pPr>
              <a:lnSpc>
                <a:spcPct val="150000"/>
              </a:lnSpc>
            </a:pPr>
            <a:r>
              <a:rPr lang="en-US" sz="3000" dirty="0">
                <a:solidFill>
                  <a:schemeClr val="tx2">
                    <a:lumMod val="25000"/>
                  </a:schemeClr>
                </a:solidFill>
              </a:rPr>
              <a:t>Forum of the Standing Committee on Finance</a:t>
            </a:r>
          </a:p>
          <a:p>
            <a:pPr lvl="1">
              <a:lnSpc>
                <a:spcPct val="150000"/>
              </a:lnSpc>
            </a:pPr>
            <a:r>
              <a:rPr lang="en-US" sz="3000" dirty="0">
                <a:solidFill>
                  <a:schemeClr val="tx2">
                    <a:lumMod val="25000"/>
                  </a:schemeClr>
                </a:solidFill>
              </a:rPr>
              <a:t>Possible scope of the 2026 SCF Forum on </a:t>
            </a:r>
            <a:br>
              <a:rPr lang="en-US" sz="3000" dirty="0">
                <a:solidFill>
                  <a:schemeClr val="tx2">
                    <a:lumMod val="25000"/>
                  </a:schemeClr>
                </a:solidFill>
              </a:rPr>
            </a:br>
            <a:r>
              <a:rPr lang="en-US" sz="3000" dirty="0"/>
              <a:t>“Financing Climate Action in Water Systems and Ocean” </a:t>
            </a:r>
          </a:p>
          <a:p>
            <a:pPr lvl="1">
              <a:lnSpc>
                <a:spcPct val="150000"/>
              </a:lnSpc>
            </a:pPr>
            <a:r>
              <a:rPr lang="en-US" sz="3000" dirty="0">
                <a:solidFill>
                  <a:schemeClr val="tx2">
                    <a:lumMod val="25000"/>
                  </a:schemeClr>
                </a:solidFill>
              </a:rPr>
              <a:t>Possible theme of the 2027 SCF Forum </a:t>
            </a:r>
          </a:p>
          <a:p>
            <a:pPr>
              <a:lnSpc>
                <a:spcPct val="150000"/>
              </a:lnSpc>
            </a:pPr>
            <a:r>
              <a:rPr lang="en-US" sz="3000" dirty="0">
                <a:solidFill>
                  <a:schemeClr val="tx2">
                    <a:lumMod val="25000"/>
                  </a:schemeClr>
                </a:solidFill>
              </a:rPr>
              <a:t>Draft guidance to the Operating Entities of the Financial Mechanism</a:t>
            </a:r>
            <a:endParaRPr lang="en-US" sz="3000" dirty="0">
              <a:solidFill>
                <a:schemeClr val="tx2">
                  <a:lumMod val="25000"/>
                </a:schemeClr>
              </a:solidFill>
              <a:cs typeface="Arial"/>
            </a:endParaRPr>
          </a:p>
        </p:txBody>
      </p:sp>
    </p:spTree>
    <p:extLst>
      <p:ext uri="{BB962C8B-B14F-4D97-AF65-F5344CB8AC3E}">
        <p14:creationId xmlns:p14="http://schemas.microsoft.com/office/powerpoint/2010/main" val="197415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B5D1F9-D468-EE0A-0275-52426BE47BB2}"/>
              </a:ext>
            </a:extLst>
          </p:cNvPr>
          <p:cNvSpPr/>
          <p:nvPr/>
        </p:nvSpPr>
        <p:spPr bwMode="auto">
          <a:xfrm>
            <a:off x="78059" y="5597912"/>
            <a:ext cx="11619570" cy="117087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500" b="0" i="0" u="none" strike="noStrike" cap="none" normalizeH="0" baseline="0">
              <a:ln>
                <a:noFill/>
              </a:ln>
              <a:solidFill>
                <a:schemeClr val="tx1"/>
              </a:solidFill>
              <a:effectLst/>
              <a:latin typeface="Arial" charset="0"/>
            </a:endParaRPr>
          </a:p>
        </p:txBody>
      </p:sp>
      <p:sp>
        <p:nvSpPr>
          <p:cNvPr id="4" name="Title 6">
            <a:extLst>
              <a:ext uri="{FF2B5EF4-FFF2-40B4-BE49-F238E27FC236}">
                <a16:creationId xmlns:a16="http://schemas.microsoft.com/office/drawing/2014/main" id="{EF8D534E-F8A5-7248-0154-A10E64D3EA62}"/>
              </a:ext>
            </a:extLst>
          </p:cNvPr>
          <p:cNvSpPr>
            <a:spLocks noGrp="1"/>
          </p:cNvSpPr>
          <p:nvPr>
            <p:ph type="title"/>
          </p:nvPr>
        </p:nvSpPr>
        <p:spPr>
          <a:xfrm>
            <a:off x="746986" y="0"/>
            <a:ext cx="11345862" cy="8802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sz="2100" b="1" dirty="0"/>
              <a:t>SCF Forum on accelerating climate action and resilience through financing for </a:t>
            </a:r>
            <a:br>
              <a:rPr lang="en-US" sz="2100" b="1" dirty="0"/>
            </a:br>
            <a:br>
              <a:rPr lang="en-US" sz="2100" b="1" dirty="0"/>
            </a:br>
            <a:r>
              <a:rPr lang="en-US" sz="2100" b="1" dirty="0"/>
              <a:t>sustainable food systems and agriculture</a:t>
            </a:r>
          </a:p>
        </p:txBody>
      </p:sp>
      <p:sp>
        <p:nvSpPr>
          <p:cNvPr id="8" name="Text Placeholder 9">
            <a:extLst>
              <a:ext uri="{FF2B5EF4-FFF2-40B4-BE49-F238E27FC236}">
                <a16:creationId xmlns:a16="http://schemas.microsoft.com/office/drawing/2014/main" id="{1405AEB2-F40B-682C-8F56-26E0DD114292}"/>
              </a:ext>
            </a:extLst>
          </p:cNvPr>
          <p:cNvSpPr txBox="1">
            <a:spLocks/>
          </p:cNvSpPr>
          <p:nvPr/>
        </p:nvSpPr>
        <p:spPr>
          <a:xfrm>
            <a:off x="248597" y="1008699"/>
            <a:ext cx="5949814" cy="4508500"/>
          </a:xfrm>
          <a:prstGeom prst="rect">
            <a:avLst/>
          </a:prstGeom>
        </p:spPr>
        <p:txBody>
          <a:bodyPr vert="horz" lIns="91440" tIns="45720" rIns="91440" bIns="45720" rtlCol="0">
            <a:noAutofit/>
          </a:bodyPr>
          <a:lst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a:lstStyle>
          <a:p>
            <a:pPr>
              <a:spcBef>
                <a:spcPts val="600"/>
              </a:spcBef>
              <a:spcAft>
                <a:spcPts val="600"/>
              </a:spcAft>
            </a:pPr>
            <a:r>
              <a:rPr lang="en-US" sz="2000" kern="0" dirty="0"/>
              <a:t>The Forum explored the nexus of climate finance, agriculture and food systems by bringing together diverse stakeholders to enhance access to finance, promote sustainable practices, and strengthen resilience for long-term food security</a:t>
            </a:r>
          </a:p>
          <a:p>
            <a:pPr>
              <a:spcBef>
                <a:spcPts val="600"/>
              </a:spcBef>
              <a:spcAft>
                <a:spcPts val="600"/>
              </a:spcAft>
            </a:pPr>
            <a:r>
              <a:rPr lang="en-US" sz="2000" kern="0" dirty="0"/>
              <a:t>Participants emphasized aligning climate finance with NDCs, NAPs, and agricultural policies, strengthening ministerial coordination, improving local access to finance, and valuing traditional knowledge, data, and inclusive approaches for resilient food systems</a:t>
            </a:r>
          </a:p>
          <a:p>
            <a:pPr>
              <a:spcBef>
                <a:spcPts val="600"/>
              </a:spcBef>
              <a:spcAft>
                <a:spcPts val="600"/>
              </a:spcAft>
            </a:pPr>
            <a:r>
              <a:rPr lang="en-US" sz="2000" kern="0" dirty="0"/>
              <a:t>Outcomes will be summarized by the SCF and reported to COP 30/CMA 7</a:t>
            </a:r>
          </a:p>
          <a:p>
            <a:pPr>
              <a:spcBef>
                <a:spcPts val="600"/>
              </a:spcBef>
              <a:spcAft>
                <a:spcPts val="600"/>
              </a:spcAft>
            </a:pPr>
            <a:r>
              <a:rPr lang="en-US" sz="2000" b="1" kern="0" dirty="0"/>
              <a:t>Co-facilitators: </a:t>
            </a:r>
            <a:r>
              <a:rPr lang="en-US" sz="2000" kern="0" dirty="0"/>
              <a:t>Oliver Gales (Australia) and Elena Cristina Pereira Colindres (Honduras)</a:t>
            </a:r>
          </a:p>
        </p:txBody>
      </p:sp>
      <p:sp>
        <p:nvSpPr>
          <p:cNvPr id="10" name="Text Placeholder 21">
            <a:extLst>
              <a:ext uri="{FF2B5EF4-FFF2-40B4-BE49-F238E27FC236}">
                <a16:creationId xmlns:a16="http://schemas.microsoft.com/office/drawing/2014/main" id="{70FF4CE9-28A4-5142-1AD4-81DA3A4EF9CB}"/>
              </a:ext>
            </a:extLst>
          </p:cNvPr>
          <p:cNvSpPr txBox="1">
            <a:spLocks/>
          </p:cNvSpPr>
          <p:nvPr/>
        </p:nvSpPr>
        <p:spPr>
          <a:xfrm>
            <a:off x="6650734" y="5292090"/>
            <a:ext cx="5157788" cy="6264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kern="1200" dirty="0">
                <a:latin typeface="+mn-lt"/>
                <a:ea typeface="+mn-ea"/>
                <a:cs typeface="+mn-cs"/>
              </a:rPr>
              <a:t>2025 SCF Forum, Rome, Italy</a:t>
            </a:r>
            <a:r>
              <a:rPr lang="en-US" sz="2000" b="1" i="1" kern="1200" dirty="0">
                <a:solidFill>
                  <a:schemeClr val="bg1"/>
                </a:solidFill>
                <a:latin typeface="+mn-lt"/>
                <a:ea typeface="+mn-ea"/>
                <a:cs typeface="+mn-cs"/>
              </a:rPr>
              <a:t>,</a:t>
            </a:r>
            <a:r>
              <a:rPr lang="en-US" sz="2000" b="1" i="1" kern="1200" dirty="0">
                <a:latin typeface="+mn-lt"/>
                <a:ea typeface="+mn-ea"/>
                <a:cs typeface="+mn-cs"/>
              </a:rPr>
              <a:t> </a:t>
            </a:r>
          </a:p>
          <a:p>
            <a:pPr marL="0" indent="0" algn="ctr">
              <a:buNone/>
            </a:pPr>
            <a:r>
              <a:rPr lang="en-US" sz="2000" b="1" i="1" kern="1200" dirty="0">
                <a:latin typeface="+mn-lt"/>
                <a:ea typeface="+mn-ea"/>
                <a:cs typeface="+mn-cs"/>
              </a:rPr>
              <a:t>               8-9 September 2025</a:t>
            </a:r>
            <a:r>
              <a:rPr lang="en-US" sz="2000" b="1" i="1" kern="1200" dirty="0">
                <a:solidFill>
                  <a:schemeClr val="bg1"/>
                </a:solidFill>
                <a:latin typeface="+mn-lt"/>
                <a:ea typeface="+mn-ea"/>
                <a:cs typeface="+mn-cs"/>
              </a:rPr>
              <a:t>Tanzania</a:t>
            </a:r>
          </a:p>
        </p:txBody>
      </p:sp>
      <p:pic>
        <p:nvPicPr>
          <p:cNvPr id="3" name="Picture 2">
            <a:extLst>
              <a:ext uri="{FF2B5EF4-FFF2-40B4-BE49-F238E27FC236}">
                <a16:creationId xmlns:a16="http://schemas.microsoft.com/office/drawing/2014/main" id="{FD60A4B3-5632-FCF6-8E70-E1E999E43547}"/>
              </a:ext>
            </a:extLst>
          </p:cNvPr>
          <p:cNvPicPr>
            <a:picLocks noChangeAspect="1"/>
          </p:cNvPicPr>
          <p:nvPr/>
        </p:nvPicPr>
        <p:blipFill>
          <a:blip r:embed="rId2"/>
          <a:stretch>
            <a:fillRect/>
          </a:stretch>
        </p:blipFill>
        <p:spPr>
          <a:xfrm>
            <a:off x="6198411" y="1096835"/>
            <a:ext cx="5654179" cy="4070076"/>
          </a:xfrm>
          <a:prstGeom prst="rect">
            <a:avLst/>
          </a:prstGeom>
        </p:spPr>
      </p:pic>
    </p:spTree>
    <p:extLst>
      <p:ext uri="{BB962C8B-B14F-4D97-AF65-F5344CB8AC3E}">
        <p14:creationId xmlns:p14="http://schemas.microsoft.com/office/powerpoint/2010/main" val="13259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79DF3E-48C0-31C6-E806-E3DBA20E7F4A}"/>
              </a:ext>
            </a:extLst>
          </p:cNvPr>
          <p:cNvSpPr/>
          <p:nvPr/>
        </p:nvSpPr>
        <p:spPr bwMode="auto">
          <a:xfrm>
            <a:off x="78059" y="5597912"/>
            <a:ext cx="11619570" cy="117087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500" b="0" i="0" u="none" strike="noStrike" cap="none" normalizeH="0" baseline="0">
              <a:ln>
                <a:noFill/>
              </a:ln>
              <a:solidFill>
                <a:schemeClr val="tx1"/>
              </a:solidFill>
              <a:effectLst/>
              <a:latin typeface="Arial" charset="0"/>
            </a:endParaRPr>
          </a:p>
        </p:txBody>
      </p:sp>
      <p:sp>
        <p:nvSpPr>
          <p:cNvPr id="4" name="Title 6">
            <a:extLst>
              <a:ext uri="{FF2B5EF4-FFF2-40B4-BE49-F238E27FC236}">
                <a16:creationId xmlns:a16="http://schemas.microsoft.com/office/drawing/2014/main" id="{DC4BB8A5-3B41-01E7-00D5-9F8F2DB4C7E6}"/>
              </a:ext>
            </a:extLst>
          </p:cNvPr>
          <p:cNvSpPr>
            <a:spLocks noGrp="1"/>
          </p:cNvSpPr>
          <p:nvPr>
            <p:ph type="title"/>
          </p:nvPr>
        </p:nvSpPr>
        <p:spPr>
          <a:xfrm>
            <a:off x="846138" y="309563"/>
            <a:ext cx="10493375" cy="3143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sz="2500" b="1" dirty="0"/>
              <a:t>Themes for the 2026 and 2027 SCF Forum</a:t>
            </a:r>
          </a:p>
        </p:txBody>
      </p:sp>
      <p:sp>
        <p:nvSpPr>
          <p:cNvPr id="5" name="Rectangle 3">
            <a:extLst>
              <a:ext uri="{FF2B5EF4-FFF2-40B4-BE49-F238E27FC236}">
                <a16:creationId xmlns:a16="http://schemas.microsoft.com/office/drawing/2014/main" id="{728BE889-B43A-94D0-4FAF-B8D1958DF583}"/>
              </a:ext>
            </a:extLst>
          </p:cNvPr>
          <p:cNvSpPr txBox="1">
            <a:spLocks noChangeArrowheads="1"/>
          </p:cNvSpPr>
          <p:nvPr/>
        </p:nvSpPr>
        <p:spPr bwMode="auto">
          <a:xfrm>
            <a:off x="761587" y="1232756"/>
            <a:ext cx="1057792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a:lstStyle>
          <a:p>
            <a:pPr marL="0" indent="0">
              <a:spcBef>
                <a:spcPts val="600"/>
              </a:spcBef>
              <a:spcAft>
                <a:spcPts val="600"/>
              </a:spcAft>
              <a:buFontTx/>
              <a:buNone/>
            </a:pPr>
            <a:r>
              <a:rPr lang="en-US" sz="2200" i="1" u="sng" kern="0" dirty="0"/>
              <a:t>2026 SCF Forum</a:t>
            </a:r>
          </a:p>
          <a:p>
            <a:pPr marL="0" indent="0">
              <a:lnSpc>
                <a:spcPct val="150000"/>
              </a:lnSpc>
              <a:spcBef>
                <a:spcPts val="600"/>
              </a:spcBef>
              <a:spcAft>
                <a:spcPts val="600"/>
              </a:spcAft>
              <a:buFontTx/>
              <a:buNone/>
            </a:pPr>
            <a:r>
              <a:rPr lang="en-US" sz="2200" kern="0" dirty="0"/>
              <a:t>Members discussed possible scope for the 2026 SCF Forum on “Financing Climate Action in Water Systems and Ocean” to be included in the SCF38 meeting report.</a:t>
            </a:r>
          </a:p>
          <a:p>
            <a:pPr marL="0" indent="0">
              <a:spcBef>
                <a:spcPts val="600"/>
              </a:spcBef>
              <a:spcAft>
                <a:spcPts val="600"/>
              </a:spcAft>
              <a:buFontTx/>
              <a:buNone/>
            </a:pPr>
            <a:endParaRPr lang="en-US" sz="2200" kern="0" dirty="0"/>
          </a:p>
          <a:p>
            <a:pPr marL="0" indent="0">
              <a:spcBef>
                <a:spcPts val="600"/>
              </a:spcBef>
              <a:spcAft>
                <a:spcPts val="600"/>
              </a:spcAft>
              <a:buFontTx/>
              <a:buNone/>
            </a:pPr>
            <a:r>
              <a:rPr lang="en-US" sz="2200" b="1" u="sng" kern="0" dirty="0"/>
              <a:t>SCF agreed</a:t>
            </a:r>
          </a:p>
          <a:p>
            <a:pPr marL="0" indent="0">
              <a:spcBef>
                <a:spcPts val="600"/>
              </a:spcBef>
              <a:spcAft>
                <a:spcPts val="600"/>
              </a:spcAft>
              <a:buFontTx/>
              <a:buNone/>
            </a:pPr>
            <a:r>
              <a:rPr lang="en-US" sz="2200" kern="0" dirty="0"/>
              <a:t>On the intersessional activities, including:</a:t>
            </a:r>
          </a:p>
          <a:p>
            <a:pPr marL="0" indent="0">
              <a:lnSpc>
                <a:spcPct val="150000"/>
              </a:lnSpc>
              <a:spcBef>
                <a:spcPts val="600"/>
              </a:spcBef>
              <a:spcAft>
                <a:spcPts val="600"/>
              </a:spcAft>
              <a:buFontTx/>
              <a:buNone/>
            </a:pPr>
            <a:r>
              <a:rPr lang="en-US" sz="2200" kern="0" dirty="0"/>
              <a:t>	(1) A call for inputs on information and case studies relating to the topic and 	possible sub-themes of the 2026 SCF Forum by 31 January 2026;</a:t>
            </a:r>
          </a:p>
          <a:p>
            <a:pPr marL="0" indent="0">
              <a:spcBef>
                <a:spcPts val="600"/>
              </a:spcBef>
              <a:spcAft>
                <a:spcPts val="600"/>
              </a:spcAft>
              <a:buFontTx/>
              <a:buNone/>
            </a:pPr>
            <a:r>
              <a:rPr lang="en-US" sz="2200" kern="0" dirty="0"/>
              <a:t>	(2) Outreach to relevant institutions by the co-facilitators; and </a:t>
            </a:r>
          </a:p>
          <a:p>
            <a:pPr marL="0" indent="0">
              <a:spcBef>
                <a:spcPts val="600"/>
              </a:spcBef>
              <a:spcAft>
                <a:spcPts val="600"/>
              </a:spcAft>
              <a:buFontTx/>
              <a:buNone/>
            </a:pPr>
            <a:r>
              <a:rPr lang="en-US" sz="2200" kern="0" dirty="0"/>
              <a:t>	(3) Engagement of SCF members in fundraising activities.</a:t>
            </a:r>
          </a:p>
          <a:p>
            <a:pPr marL="0" indent="0">
              <a:buFontTx/>
              <a:buNone/>
            </a:pPr>
            <a:endParaRPr lang="de-DE" sz="2000" kern="0" dirty="0"/>
          </a:p>
        </p:txBody>
      </p:sp>
    </p:spTree>
    <p:extLst>
      <p:ext uri="{BB962C8B-B14F-4D97-AF65-F5344CB8AC3E}">
        <p14:creationId xmlns:p14="http://schemas.microsoft.com/office/powerpoint/2010/main" val="164125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D69EFA-C017-FA02-2D95-EDDC034D7647}"/>
              </a:ext>
            </a:extLst>
          </p:cNvPr>
          <p:cNvSpPr/>
          <p:nvPr/>
        </p:nvSpPr>
        <p:spPr bwMode="auto">
          <a:xfrm>
            <a:off x="78059" y="5597912"/>
            <a:ext cx="11619570" cy="117087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5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601708B7-AE66-DEE1-6870-FE00604B7AE6}"/>
              </a:ext>
            </a:extLst>
          </p:cNvPr>
          <p:cNvSpPr txBox="1">
            <a:spLocks noChangeArrowheads="1"/>
          </p:cNvSpPr>
          <p:nvPr/>
        </p:nvSpPr>
        <p:spPr bwMode="auto">
          <a:xfrm>
            <a:off x="731687" y="1217405"/>
            <a:ext cx="10722275" cy="53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a:lstStyle>
          <a:p>
            <a:pPr marL="0" indent="0">
              <a:spcBef>
                <a:spcPts val="600"/>
              </a:spcBef>
              <a:spcAft>
                <a:spcPts val="600"/>
              </a:spcAft>
              <a:buFontTx/>
              <a:buNone/>
            </a:pPr>
            <a:r>
              <a:rPr lang="en-US" sz="2200" i="1" u="sng" kern="0" dirty="0"/>
              <a:t>2027 SCF Forum</a:t>
            </a:r>
            <a:endParaRPr lang="en-US" sz="2200" kern="0" dirty="0"/>
          </a:p>
          <a:p>
            <a:pPr>
              <a:lnSpc>
                <a:spcPct val="150000"/>
              </a:lnSpc>
              <a:spcBef>
                <a:spcPts val="600"/>
              </a:spcBef>
              <a:spcAft>
                <a:spcPts val="600"/>
              </a:spcAft>
            </a:pPr>
            <a:r>
              <a:rPr lang="en-US" sz="2200" kern="0" dirty="0"/>
              <a:t>SCF members discussed possible themes for the 2027 Forum to be included in the SCF38 meeting report.</a:t>
            </a:r>
          </a:p>
          <a:p>
            <a:pPr marL="0" indent="0">
              <a:spcBef>
                <a:spcPts val="600"/>
              </a:spcBef>
              <a:spcAft>
                <a:spcPts val="600"/>
              </a:spcAft>
              <a:buFontTx/>
              <a:buNone/>
            </a:pPr>
            <a:endParaRPr lang="en-US" sz="2200" kern="0" dirty="0"/>
          </a:p>
          <a:p>
            <a:pPr marL="0" indent="0">
              <a:spcBef>
                <a:spcPts val="600"/>
              </a:spcBef>
              <a:spcAft>
                <a:spcPts val="600"/>
              </a:spcAft>
              <a:buFontTx/>
              <a:buNone/>
            </a:pPr>
            <a:r>
              <a:rPr lang="en-US" sz="2200" b="1" u="sng" kern="0" dirty="0"/>
              <a:t>SCF agreed:</a:t>
            </a:r>
          </a:p>
          <a:p>
            <a:pPr>
              <a:lnSpc>
                <a:spcPct val="150000"/>
              </a:lnSpc>
              <a:spcBef>
                <a:spcPts val="600"/>
              </a:spcBef>
              <a:spcAft>
                <a:spcPts val="600"/>
              </a:spcAft>
            </a:pPr>
            <a:r>
              <a:rPr lang="en-US" sz="2200" kern="0" dirty="0"/>
              <a:t>To continue its consideration of the theme for the 2027 SCF Forum at SCF 39 on the basis of the discussions at the 38</a:t>
            </a:r>
            <a:r>
              <a:rPr lang="en-US" sz="2200" kern="0" baseline="30000" dirty="0"/>
              <a:t>th</a:t>
            </a:r>
            <a:r>
              <a:rPr lang="en-US" sz="2200" kern="0" dirty="0"/>
              <a:t> meeting and further intersessional work by co-facilitators.</a:t>
            </a:r>
          </a:p>
          <a:p>
            <a:pPr>
              <a:lnSpc>
                <a:spcPct val="150000"/>
              </a:lnSpc>
              <a:spcBef>
                <a:spcPts val="600"/>
              </a:spcBef>
              <a:spcAft>
                <a:spcPts val="600"/>
              </a:spcAft>
            </a:pPr>
            <a:r>
              <a:rPr lang="en-US" sz="2200" kern="0" dirty="0"/>
              <a:t>Request the co-facilitators to continue to work </a:t>
            </a:r>
            <a:r>
              <a:rPr lang="en-US" sz="2200" kern="0" dirty="0" err="1"/>
              <a:t>intersessionally</a:t>
            </a:r>
            <a:r>
              <a:rPr lang="en-US" sz="2200" kern="0" dirty="0"/>
              <a:t> to narrow-down the options for the 2027 Forum theme for consideration at SCF 39.</a:t>
            </a:r>
          </a:p>
          <a:p>
            <a:pPr marL="0" indent="0">
              <a:spcBef>
                <a:spcPts val="600"/>
              </a:spcBef>
              <a:spcAft>
                <a:spcPts val="600"/>
              </a:spcAft>
              <a:buFontTx/>
              <a:buNone/>
            </a:pPr>
            <a:endParaRPr lang="de-DE" sz="2000" kern="0" dirty="0"/>
          </a:p>
        </p:txBody>
      </p:sp>
      <p:sp>
        <p:nvSpPr>
          <p:cNvPr id="5" name="Title 6">
            <a:extLst>
              <a:ext uri="{FF2B5EF4-FFF2-40B4-BE49-F238E27FC236}">
                <a16:creationId xmlns:a16="http://schemas.microsoft.com/office/drawing/2014/main" id="{A30797DC-C03E-C89A-F480-F71787C32361}"/>
              </a:ext>
            </a:extLst>
          </p:cNvPr>
          <p:cNvSpPr>
            <a:spLocks noGrp="1"/>
          </p:cNvSpPr>
          <p:nvPr>
            <p:ph type="title"/>
          </p:nvPr>
        </p:nvSpPr>
        <p:spPr>
          <a:xfrm>
            <a:off x="846138" y="309563"/>
            <a:ext cx="10493375" cy="3143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US" sz="2500" b="1" dirty="0"/>
              <a:t>Themes for the 2026 and 2027 SCF Forum</a:t>
            </a:r>
          </a:p>
        </p:txBody>
      </p:sp>
    </p:spTree>
    <p:extLst>
      <p:ext uri="{BB962C8B-B14F-4D97-AF65-F5344CB8AC3E}">
        <p14:creationId xmlns:p14="http://schemas.microsoft.com/office/powerpoint/2010/main" val="343517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B219D3-160D-8B47-2174-A3310D06A856}"/>
              </a:ext>
            </a:extLst>
          </p:cNvPr>
          <p:cNvSpPr/>
          <p:nvPr/>
        </p:nvSpPr>
        <p:spPr bwMode="auto">
          <a:xfrm>
            <a:off x="78059" y="5597912"/>
            <a:ext cx="11619570" cy="117087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500" b="0" i="0" u="none" strike="noStrike" cap="none" normalizeH="0" baseline="0">
              <a:ln>
                <a:noFill/>
              </a:ln>
              <a:solidFill>
                <a:schemeClr val="tx1"/>
              </a:solidFill>
              <a:effectLst/>
              <a:latin typeface="Arial" charset="0"/>
            </a:endParaRPr>
          </a:p>
        </p:txBody>
      </p:sp>
      <p:sp>
        <p:nvSpPr>
          <p:cNvPr id="4" name="Title 6">
            <a:extLst>
              <a:ext uri="{FF2B5EF4-FFF2-40B4-BE49-F238E27FC236}">
                <a16:creationId xmlns:a16="http://schemas.microsoft.com/office/drawing/2014/main" id="{95A4B939-960A-849B-16F8-8903EFA94C6F}"/>
              </a:ext>
            </a:extLst>
          </p:cNvPr>
          <p:cNvSpPr>
            <a:spLocks noGrp="1"/>
          </p:cNvSpPr>
          <p:nvPr>
            <p:ph type="title"/>
          </p:nvPr>
        </p:nvSpPr>
        <p:spPr>
          <a:xfrm>
            <a:off x="846138" y="309563"/>
            <a:ext cx="11856310" cy="3294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br>
              <a:rPr lang="en-US" sz="2500" b="1" dirty="0"/>
            </a:br>
            <a:r>
              <a:rPr lang="en-US" sz="2500" b="1" dirty="0"/>
              <a:t>Draft guidance to the Operating Entities of the Financial Mechanism</a:t>
            </a:r>
          </a:p>
        </p:txBody>
      </p:sp>
      <p:sp>
        <p:nvSpPr>
          <p:cNvPr id="5" name="Text Placeholder 9">
            <a:extLst>
              <a:ext uri="{FF2B5EF4-FFF2-40B4-BE49-F238E27FC236}">
                <a16:creationId xmlns:a16="http://schemas.microsoft.com/office/drawing/2014/main" id="{ADAAF2A8-46E8-D2F7-9DFF-33AEF9FBBFCB}"/>
              </a:ext>
            </a:extLst>
          </p:cNvPr>
          <p:cNvSpPr txBox="1">
            <a:spLocks/>
          </p:cNvSpPr>
          <p:nvPr/>
        </p:nvSpPr>
        <p:spPr>
          <a:xfrm>
            <a:off x="724251" y="5139367"/>
            <a:ext cx="11124779" cy="1167789"/>
          </a:xfrm>
          <a:prstGeom prst="rect">
            <a:avLst/>
          </a:prstGeom>
        </p:spPr>
        <p:txBody>
          <a:bodyPr vert="horz" lIns="91440" tIns="45720" rIns="91440" bIns="45720" rtlCol="0">
            <a:noAutofit/>
          </a:bodyPr>
          <a:lst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a:lstStyle>
          <a:p>
            <a:pPr marL="0" indent="0">
              <a:buFontTx/>
              <a:buNone/>
            </a:pPr>
            <a:endParaRPr lang="en-US" sz="2000" kern="0" dirty="0"/>
          </a:p>
          <a:p>
            <a:pPr>
              <a:lnSpc>
                <a:spcPct val="150000"/>
              </a:lnSpc>
            </a:pPr>
            <a:r>
              <a:rPr lang="en-US" sz="2000" b="1" kern="0" dirty="0"/>
              <a:t>Co-facilitators: </a:t>
            </a:r>
            <a:r>
              <a:rPr lang="en-US" sz="2000" kern="0" dirty="0"/>
              <a:t>Tamim Al-</a:t>
            </a:r>
            <a:r>
              <a:rPr lang="en-US" sz="2000" kern="0" dirty="0" err="1"/>
              <a:t>Othimin</a:t>
            </a:r>
            <a:r>
              <a:rPr lang="en-US" sz="2000" kern="0" dirty="0"/>
              <a:t> (Saudi Arabia) (replacement for Ali Waqas (Pakistan) at SCF38) and Karima Oustadi (Austria)</a:t>
            </a:r>
          </a:p>
        </p:txBody>
      </p:sp>
      <p:sp>
        <p:nvSpPr>
          <p:cNvPr id="9" name="Rectangle 3">
            <a:extLst>
              <a:ext uri="{FF2B5EF4-FFF2-40B4-BE49-F238E27FC236}">
                <a16:creationId xmlns:a16="http://schemas.microsoft.com/office/drawing/2014/main" id="{B746261C-4194-A9DD-6200-E03BCF36DD3E}"/>
              </a:ext>
            </a:extLst>
          </p:cNvPr>
          <p:cNvSpPr txBox="1">
            <a:spLocks noChangeArrowheads="1"/>
          </p:cNvSpPr>
          <p:nvPr/>
        </p:nvSpPr>
        <p:spPr bwMode="auto">
          <a:xfrm>
            <a:off x="807037" y="3273208"/>
            <a:ext cx="10577926" cy="168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a:lstStyle>
          <a:p>
            <a:pPr marL="0" indent="0">
              <a:spcBef>
                <a:spcPts val="600"/>
              </a:spcBef>
              <a:spcAft>
                <a:spcPts val="600"/>
              </a:spcAft>
              <a:buFontTx/>
              <a:buNone/>
            </a:pPr>
            <a:r>
              <a:rPr lang="en-US" sz="2000" b="1" u="sng" kern="0" dirty="0"/>
              <a:t>SCF agreed to:</a:t>
            </a:r>
            <a:endParaRPr lang="en-US" sz="2000" kern="0" dirty="0"/>
          </a:p>
          <a:p>
            <a:pPr marL="0" indent="0">
              <a:lnSpc>
                <a:spcPct val="150000"/>
              </a:lnSpc>
              <a:spcBef>
                <a:spcPts val="600"/>
              </a:spcBef>
              <a:spcAft>
                <a:spcPts val="600"/>
              </a:spcAft>
              <a:buFontTx/>
              <a:buNone/>
            </a:pPr>
            <a:r>
              <a:rPr lang="en-US" sz="2200" kern="0" dirty="0"/>
              <a:t>Include the draft guidance to the operating entities and the explanatory note into the annual report of the SCF for Parties’ consideration at COP 30 / CMA 7. </a:t>
            </a:r>
            <a:endParaRPr lang="de-DE" sz="2000" kern="0" dirty="0"/>
          </a:p>
        </p:txBody>
      </p:sp>
      <p:sp>
        <p:nvSpPr>
          <p:cNvPr id="11" name="TextBox 10">
            <a:extLst>
              <a:ext uri="{FF2B5EF4-FFF2-40B4-BE49-F238E27FC236}">
                <a16:creationId xmlns:a16="http://schemas.microsoft.com/office/drawing/2014/main" id="{C4C8223F-37FD-E3E4-A9D5-6FD7FFC6D2FB}"/>
              </a:ext>
            </a:extLst>
          </p:cNvPr>
          <p:cNvSpPr txBox="1"/>
          <p:nvPr/>
        </p:nvSpPr>
        <p:spPr>
          <a:xfrm>
            <a:off x="651672" y="965412"/>
            <a:ext cx="10733291" cy="1881990"/>
          </a:xfrm>
          <a:prstGeom prst="rect">
            <a:avLst/>
          </a:prstGeom>
          <a:noFill/>
        </p:spPr>
        <p:txBody>
          <a:bodyPr wrap="square">
            <a:spAutoFit/>
          </a:bodyPr>
          <a:lstStyle/>
          <a:p>
            <a:pPr>
              <a:lnSpc>
                <a:spcPct val="150000"/>
              </a:lnSpc>
            </a:pPr>
            <a:r>
              <a:rPr lang="en-US" sz="2000" dirty="0"/>
              <a:t>The SCF’s approach is to cluster issues in order to streamline discussions, while maintaining key positions and nuances so that Parties’ priorities are fully reflected. This process is not a negotiation, but rather a means to enhance clarity, identify commonalities, and organize inputs in a structured manner. </a:t>
            </a:r>
          </a:p>
        </p:txBody>
      </p:sp>
    </p:spTree>
    <p:extLst>
      <p:ext uri="{BB962C8B-B14F-4D97-AF65-F5344CB8AC3E}">
        <p14:creationId xmlns:p14="http://schemas.microsoft.com/office/powerpoint/2010/main" val="280633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FE2502-9F13-D1D3-1DA4-811EF3EA566B}"/>
              </a:ext>
            </a:extLst>
          </p:cNvPr>
          <p:cNvSpPr/>
          <p:nvPr/>
        </p:nvSpPr>
        <p:spPr bwMode="auto">
          <a:xfrm>
            <a:off x="78059" y="5597912"/>
            <a:ext cx="11619570" cy="1170878"/>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500" b="0" i="0" u="none" strike="noStrike" cap="none" normalizeH="0" baseline="0">
              <a:ln>
                <a:noFill/>
              </a:ln>
              <a:solidFill>
                <a:schemeClr val="tx1"/>
              </a:solidFill>
              <a:effectLst/>
              <a:latin typeface="Arial" charset="0"/>
            </a:endParaRPr>
          </a:p>
        </p:txBody>
      </p:sp>
      <p:sp>
        <p:nvSpPr>
          <p:cNvPr id="4" name="Title 6">
            <a:extLst>
              <a:ext uri="{FF2B5EF4-FFF2-40B4-BE49-F238E27FC236}">
                <a16:creationId xmlns:a16="http://schemas.microsoft.com/office/drawing/2014/main" id="{E18BDB91-FCC7-2270-5C59-F78F5D3E39B1}"/>
              </a:ext>
            </a:extLst>
          </p:cNvPr>
          <p:cNvSpPr>
            <a:spLocks noGrp="1"/>
          </p:cNvSpPr>
          <p:nvPr>
            <p:ph type="title"/>
          </p:nvPr>
        </p:nvSpPr>
        <p:spPr>
          <a:xfrm>
            <a:off x="846138" y="309563"/>
            <a:ext cx="11856310" cy="3294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br>
              <a:rPr lang="en-US" sz="2500" b="1" dirty="0"/>
            </a:br>
            <a:r>
              <a:rPr lang="en-US" sz="2500" b="1" dirty="0"/>
              <a:t>Linkages</a:t>
            </a:r>
          </a:p>
        </p:txBody>
      </p:sp>
      <p:graphicFrame>
        <p:nvGraphicFramePr>
          <p:cNvPr id="16" name="Table 16">
            <a:extLst>
              <a:ext uri="{FF2B5EF4-FFF2-40B4-BE49-F238E27FC236}">
                <a16:creationId xmlns:a16="http://schemas.microsoft.com/office/drawing/2014/main" id="{93762B79-684B-A350-98DC-2499352397E3}"/>
              </a:ext>
            </a:extLst>
          </p:cNvPr>
          <p:cNvGraphicFramePr>
            <a:graphicFrameLocks noGrp="1"/>
          </p:cNvGraphicFramePr>
          <p:nvPr>
            <p:extLst>
              <p:ext uri="{D42A27DB-BD31-4B8C-83A1-F6EECF244321}">
                <p14:modId xmlns:p14="http://schemas.microsoft.com/office/powerpoint/2010/main" val="2205335676"/>
              </p:ext>
            </p:extLst>
          </p:nvPr>
        </p:nvGraphicFramePr>
        <p:xfrm>
          <a:off x="306313" y="907583"/>
          <a:ext cx="3663804" cy="3900869"/>
        </p:xfrm>
        <a:graphic>
          <a:graphicData uri="http://schemas.openxmlformats.org/drawingml/2006/table">
            <a:tbl>
              <a:tblPr firstRow="1" bandRow="1">
                <a:tableStyleId>{5C22544A-7EE6-4342-B048-85BDC9FD1C3A}</a:tableStyleId>
              </a:tblPr>
              <a:tblGrid>
                <a:gridCol w="3663804">
                  <a:extLst>
                    <a:ext uri="{9D8B030D-6E8A-4147-A177-3AD203B41FA5}">
                      <a16:colId xmlns:a16="http://schemas.microsoft.com/office/drawing/2014/main" val="3906397664"/>
                    </a:ext>
                  </a:extLst>
                </a:gridCol>
              </a:tblGrid>
              <a:tr h="554604">
                <a:tc>
                  <a:txBody>
                    <a:bodyPr/>
                    <a:lstStyle/>
                    <a:p>
                      <a:pPr algn="ctr"/>
                      <a:r>
                        <a:rPr lang="en-US" i="1" dirty="0"/>
                        <a:t>Technology in SCF deliberations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807632046"/>
                  </a:ext>
                </a:extLst>
              </a:tr>
              <a:tr h="3008535">
                <a:tc>
                  <a:txBody>
                    <a:bodyPr/>
                    <a:lstStyle/>
                    <a:p>
                      <a:pPr>
                        <a:lnSpc>
                          <a:spcPts val="2800"/>
                        </a:lnSpc>
                      </a:pPr>
                      <a:r>
                        <a:rPr lang="en-US" sz="2000" dirty="0"/>
                        <a:t>The SCF consistently recognizes technology as an integral component of climate finance. Discussions highlight how finance can enable the deployment, transfer, and scaling-up of climate technologies, particularly in developing countries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63318703"/>
                  </a:ext>
                </a:extLst>
              </a:tr>
            </a:tbl>
          </a:graphicData>
        </a:graphic>
      </p:graphicFrame>
      <p:graphicFrame>
        <p:nvGraphicFramePr>
          <p:cNvPr id="17" name="Table 16">
            <a:extLst>
              <a:ext uri="{FF2B5EF4-FFF2-40B4-BE49-F238E27FC236}">
                <a16:creationId xmlns:a16="http://schemas.microsoft.com/office/drawing/2014/main" id="{829BDDB0-6BE1-1328-DD32-8A5C4A7C538A}"/>
              </a:ext>
            </a:extLst>
          </p:cNvPr>
          <p:cNvGraphicFramePr>
            <a:graphicFrameLocks noGrp="1"/>
          </p:cNvGraphicFramePr>
          <p:nvPr>
            <p:extLst>
              <p:ext uri="{D42A27DB-BD31-4B8C-83A1-F6EECF244321}">
                <p14:modId xmlns:p14="http://schemas.microsoft.com/office/powerpoint/2010/main" val="3162985490"/>
              </p:ext>
            </p:extLst>
          </p:nvPr>
        </p:nvGraphicFramePr>
        <p:xfrm>
          <a:off x="4112989" y="907581"/>
          <a:ext cx="3663804" cy="3213007"/>
        </p:xfrm>
        <a:graphic>
          <a:graphicData uri="http://schemas.openxmlformats.org/drawingml/2006/table">
            <a:tbl>
              <a:tblPr firstRow="1" bandRow="1">
                <a:tableStyleId>{5C22544A-7EE6-4342-B048-85BDC9FD1C3A}</a:tableStyleId>
              </a:tblPr>
              <a:tblGrid>
                <a:gridCol w="3663804">
                  <a:extLst>
                    <a:ext uri="{9D8B030D-6E8A-4147-A177-3AD203B41FA5}">
                      <a16:colId xmlns:a16="http://schemas.microsoft.com/office/drawing/2014/main" val="3906397664"/>
                    </a:ext>
                  </a:extLst>
                </a:gridCol>
              </a:tblGrid>
              <a:tr h="500106">
                <a:tc>
                  <a:txBody>
                    <a:bodyPr/>
                    <a:lstStyle/>
                    <a:p>
                      <a:pPr algn="ctr"/>
                      <a:r>
                        <a:rPr lang="en-US" sz="1800" i="1" dirty="0"/>
                        <a:t>SCF Forum themes</a:t>
                      </a:r>
                      <a:endParaRPr lang="en-US"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807632046"/>
                  </a:ext>
                </a:extLst>
              </a:tr>
              <a:tr h="2712901">
                <a:tc>
                  <a:txBody>
                    <a:bodyPr/>
                    <a:lstStyle/>
                    <a:p>
                      <a:pPr>
                        <a:lnSpc>
                          <a:spcPts val="2800"/>
                        </a:lnSpc>
                      </a:pPr>
                      <a:r>
                        <a:rPr lang="en-US" sz="2000" dirty="0"/>
                        <a:t>Include technology dimensions (e.g. financing for sustainable food systems and agriculture, deployment of innovative solutions)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63318703"/>
                  </a:ext>
                </a:extLst>
              </a:tr>
            </a:tbl>
          </a:graphicData>
        </a:graphic>
      </p:graphicFrame>
      <p:graphicFrame>
        <p:nvGraphicFramePr>
          <p:cNvPr id="18" name="Table 17">
            <a:extLst>
              <a:ext uri="{FF2B5EF4-FFF2-40B4-BE49-F238E27FC236}">
                <a16:creationId xmlns:a16="http://schemas.microsoft.com/office/drawing/2014/main" id="{B1FDE4B1-B9B8-0914-9D4A-3D9056010E62}"/>
              </a:ext>
            </a:extLst>
          </p:cNvPr>
          <p:cNvGraphicFramePr>
            <a:graphicFrameLocks noGrp="1"/>
          </p:cNvGraphicFramePr>
          <p:nvPr>
            <p:extLst>
              <p:ext uri="{D42A27DB-BD31-4B8C-83A1-F6EECF244321}">
                <p14:modId xmlns:p14="http://schemas.microsoft.com/office/powerpoint/2010/main" val="3822464278"/>
              </p:ext>
            </p:extLst>
          </p:nvPr>
        </p:nvGraphicFramePr>
        <p:xfrm>
          <a:off x="7952716" y="907581"/>
          <a:ext cx="3971996" cy="4440143"/>
        </p:xfrm>
        <a:graphic>
          <a:graphicData uri="http://schemas.openxmlformats.org/drawingml/2006/table">
            <a:tbl>
              <a:tblPr firstRow="1" bandRow="1">
                <a:tableStyleId>{5C22544A-7EE6-4342-B048-85BDC9FD1C3A}</a:tableStyleId>
              </a:tblPr>
              <a:tblGrid>
                <a:gridCol w="3971996">
                  <a:extLst>
                    <a:ext uri="{9D8B030D-6E8A-4147-A177-3AD203B41FA5}">
                      <a16:colId xmlns:a16="http://schemas.microsoft.com/office/drawing/2014/main" val="3906397664"/>
                    </a:ext>
                  </a:extLst>
                </a:gridCol>
              </a:tblGrid>
              <a:tr h="468154">
                <a:tc>
                  <a:txBody>
                    <a:bodyPr/>
                    <a:lstStyle/>
                    <a:p>
                      <a:pPr algn="ctr"/>
                      <a:r>
                        <a:rPr lang="en-US" sz="1800" i="1" dirty="0"/>
                        <a:t>Draft guidance</a:t>
                      </a:r>
                      <a:endParaRPr lang="en-US"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807632046"/>
                  </a:ext>
                </a:extLst>
              </a:tr>
              <a:tr h="2539573">
                <a:tc>
                  <a:txBody>
                    <a:bodyPr/>
                    <a:lstStyle/>
                    <a:p>
                      <a:pPr>
                        <a:lnSpc>
                          <a:spcPts val="2800"/>
                        </a:lnSpc>
                      </a:pPr>
                      <a:r>
                        <a:rPr lang="en-US" sz="2000" i="0" dirty="0"/>
                        <a:t>The draft guidance </a:t>
                      </a:r>
                      <a:r>
                        <a:rPr lang="en-US" sz="2000" dirty="0"/>
                        <a:t>includes technology elements primarily provided by the TEC. Includes elements such as enhanced support for technology needs identified by countries, strengthening enabling environments for technology transfer and improving coordination with the Technology Mechanism.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63318703"/>
                  </a:ext>
                </a:extLst>
              </a:tr>
            </a:tbl>
          </a:graphicData>
        </a:graphic>
      </p:graphicFrame>
      <p:graphicFrame>
        <p:nvGraphicFramePr>
          <p:cNvPr id="19" name="Table 16">
            <a:extLst>
              <a:ext uri="{FF2B5EF4-FFF2-40B4-BE49-F238E27FC236}">
                <a16:creationId xmlns:a16="http://schemas.microsoft.com/office/drawing/2014/main" id="{6A5CA192-3871-9A2C-5268-1BC0BC30A602}"/>
              </a:ext>
            </a:extLst>
          </p:cNvPr>
          <p:cNvGraphicFramePr>
            <a:graphicFrameLocks noGrp="1"/>
          </p:cNvGraphicFramePr>
          <p:nvPr>
            <p:extLst>
              <p:ext uri="{D42A27DB-BD31-4B8C-83A1-F6EECF244321}">
                <p14:modId xmlns:p14="http://schemas.microsoft.com/office/powerpoint/2010/main" val="2492104965"/>
              </p:ext>
            </p:extLst>
          </p:nvPr>
        </p:nvGraphicFramePr>
        <p:xfrm>
          <a:off x="486137" y="5529561"/>
          <a:ext cx="11308465" cy="1738064"/>
        </p:xfrm>
        <a:graphic>
          <a:graphicData uri="http://schemas.openxmlformats.org/drawingml/2006/table">
            <a:tbl>
              <a:tblPr firstRow="1" bandRow="1">
                <a:tableStyleId>{5C22544A-7EE6-4342-B048-85BDC9FD1C3A}</a:tableStyleId>
              </a:tblPr>
              <a:tblGrid>
                <a:gridCol w="11308465">
                  <a:extLst>
                    <a:ext uri="{9D8B030D-6E8A-4147-A177-3AD203B41FA5}">
                      <a16:colId xmlns:a16="http://schemas.microsoft.com/office/drawing/2014/main" val="3906397664"/>
                    </a:ext>
                  </a:extLst>
                </a:gridCol>
              </a:tblGrid>
              <a:tr h="252975">
                <a:tc>
                  <a:txBody>
                    <a:bodyPr/>
                    <a:lstStyle/>
                    <a:p>
                      <a:pPr algn="ctr"/>
                      <a:r>
                        <a:rPr lang="en-US" i="1" dirty="0"/>
                        <a:t>Overall linkage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807632046"/>
                  </a:ext>
                </a:extLst>
              </a:tr>
              <a:tr h="1372304">
                <a:tc>
                  <a:txBody>
                    <a:bodyPr/>
                    <a:lstStyle/>
                    <a:p>
                      <a:pPr>
                        <a:lnSpc>
                          <a:spcPts val="2600"/>
                        </a:lnSpc>
                      </a:pPr>
                      <a:r>
                        <a:rPr lang="en-US" sz="2000" kern="1200" dirty="0">
                          <a:solidFill>
                            <a:schemeClr val="dk1"/>
                          </a:solidFill>
                          <a:effectLst/>
                          <a:latin typeface="+mn-lt"/>
                          <a:ea typeface="+mn-ea"/>
                          <a:cs typeface="+mn-cs"/>
                        </a:rPr>
                        <a:t>These efforts underscore the synergies between the SCF and the CTCN. By aligning finance and technology, both bodies can better support countries in achieving their NDCs and adaptation priorities.</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63318703"/>
                  </a:ext>
                </a:extLst>
              </a:tr>
            </a:tbl>
          </a:graphicData>
        </a:graphic>
      </p:graphicFrame>
    </p:spTree>
    <p:extLst>
      <p:ext uri="{BB962C8B-B14F-4D97-AF65-F5344CB8AC3E}">
        <p14:creationId xmlns:p14="http://schemas.microsoft.com/office/powerpoint/2010/main" val="149161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873A-797C-4395-B7BE-EB407F98DA13}"/>
              </a:ext>
            </a:extLst>
          </p:cNvPr>
          <p:cNvSpPr>
            <a:spLocks noGrp="1"/>
          </p:cNvSpPr>
          <p:nvPr>
            <p:ph type="ctrTitle"/>
          </p:nvPr>
        </p:nvSpPr>
        <p:spPr/>
        <p:txBody>
          <a:bodyPr/>
          <a:lstStyle/>
          <a:p>
            <a:r>
              <a:rPr lang="en-US" dirty="0"/>
              <a:t>Thank you for your attention</a:t>
            </a:r>
          </a:p>
        </p:txBody>
      </p:sp>
      <p:sp>
        <p:nvSpPr>
          <p:cNvPr id="3" name="Subtitle 2">
            <a:extLst>
              <a:ext uri="{FF2B5EF4-FFF2-40B4-BE49-F238E27FC236}">
                <a16:creationId xmlns:a16="http://schemas.microsoft.com/office/drawing/2014/main" id="{B73E9873-2FBB-45C9-87B1-33368CE15CF7}"/>
              </a:ext>
            </a:extLst>
          </p:cNvPr>
          <p:cNvSpPr>
            <a:spLocks noGrp="1"/>
          </p:cNvSpPr>
          <p:nvPr>
            <p:ph type="subTitle" idx="1"/>
          </p:nvPr>
        </p:nvSpPr>
        <p:spPr>
          <a:xfrm>
            <a:off x="6258481" y="4535946"/>
            <a:ext cx="2326343" cy="277784"/>
          </a:xfrm>
        </p:spPr>
        <p:txBody>
          <a:bodyPr/>
          <a:lstStyle/>
          <a:p>
            <a:r>
              <a:rPr lang="en-US" sz="1800" dirty="0"/>
              <a:t>Visit the SCF webpage for </a:t>
            </a:r>
            <a:r>
              <a:rPr lang="en-US" sz="1800"/>
              <a:t>more information.</a:t>
            </a:r>
            <a:endParaRPr lang="en-US" sz="1800" dirty="0"/>
          </a:p>
          <a:p>
            <a:endParaRPr lang="en-US" sz="1800" dirty="0"/>
          </a:p>
        </p:txBody>
      </p:sp>
      <p:pic>
        <p:nvPicPr>
          <p:cNvPr id="4" name="Picture 3">
            <a:extLst>
              <a:ext uri="{FF2B5EF4-FFF2-40B4-BE49-F238E27FC236}">
                <a16:creationId xmlns:a16="http://schemas.microsoft.com/office/drawing/2014/main" id="{3308B5A7-C71C-D814-DD24-72CC56DB10A7}"/>
              </a:ext>
            </a:extLst>
          </p:cNvPr>
          <p:cNvPicPr>
            <a:picLocks noChangeAspect="1"/>
          </p:cNvPicPr>
          <p:nvPr/>
        </p:nvPicPr>
        <p:blipFill>
          <a:blip r:embed="rId2"/>
          <a:stretch>
            <a:fillRect/>
          </a:stretch>
        </p:blipFill>
        <p:spPr>
          <a:xfrm>
            <a:off x="8817180" y="3644900"/>
            <a:ext cx="1631994" cy="1651945"/>
          </a:xfrm>
          <a:prstGeom prst="rect">
            <a:avLst/>
          </a:prstGeom>
        </p:spPr>
      </p:pic>
    </p:spTree>
    <p:extLst>
      <p:ext uri="{BB962C8B-B14F-4D97-AF65-F5344CB8AC3E}">
        <p14:creationId xmlns:p14="http://schemas.microsoft.com/office/powerpoint/2010/main" val="695223545"/>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 UNFCCC PowerPoint">
  <a:themeElements>
    <a:clrScheme name="Custom 1">
      <a:dk1>
        <a:srgbClr val="000000"/>
      </a:dk1>
      <a:lt1>
        <a:srgbClr val="FFFFFF"/>
      </a:lt1>
      <a:dk2>
        <a:srgbClr val="4B93DC"/>
      </a:dk2>
      <a:lt2>
        <a:srgbClr val="808080"/>
      </a:lt2>
      <a:accent1>
        <a:srgbClr val="E38471"/>
      </a:accent1>
      <a:accent2>
        <a:srgbClr val="67B78A"/>
      </a:accent2>
      <a:accent3>
        <a:srgbClr val="246EB9"/>
      </a:accent3>
      <a:accent4>
        <a:srgbClr val="AF7F40"/>
      </a:accent4>
      <a:accent5>
        <a:srgbClr val="FF9933"/>
      </a:accent5>
      <a:accent6>
        <a:srgbClr val="9999FF"/>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16B02B4CF8E4B8CC5B0CF255DEA20" ma:contentTypeVersion="16" ma:contentTypeDescription="Create a new document." ma:contentTypeScope="" ma:versionID="d2a21c21254c13e6524b916dab9292d2">
  <xsd:schema xmlns:xsd="http://www.w3.org/2001/XMLSchema" xmlns:xs="http://www.w3.org/2001/XMLSchema" xmlns:p="http://schemas.microsoft.com/office/2006/metadata/properties" xmlns:ns2="b10894dd-3818-4de3-9631-bf9e851d24f2" xmlns:ns3="bab4e740-857a-4caa-9171-2eb539425c67" targetNamespace="http://schemas.microsoft.com/office/2006/metadata/properties" ma:root="true" ma:fieldsID="d2b5c7c43d0fd4ccabbc353f9a101a7e" ns2:_="" ns3:_="">
    <xsd:import namespace="b10894dd-3818-4de3-9631-bf9e851d24f2"/>
    <xsd:import namespace="bab4e740-857a-4caa-9171-2eb539425c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894dd-3818-4de3-9631-bf9e851d2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b4e740-857a-4caa-9171-2eb539425c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2eb784-adac-4268-8cf9-aeaab2fab2fa}" ma:internalName="TaxCatchAll" ma:showField="CatchAllData" ma:web="bab4e740-857a-4caa-9171-2eb539425c6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d8c265a-5436-43a7-80c1-713d2827ffde" ContentTypeId="0x0101" PreviousValue="false" LastSyncTimeStamp="2020-07-07T13:32:30.27Z"/>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10894dd-3818-4de3-9631-bf9e851d24f2">
      <Terms xmlns="http://schemas.microsoft.com/office/infopath/2007/PartnerControls"/>
    </lcf76f155ced4ddcb4097134ff3c332f>
    <TaxCatchAll xmlns="bab4e740-857a-4caa-9171-2eb539425c67" xsi:nil="true"/>
  </documentManagement>
</p:properties>
</file>

<file path=customXml/itemProps1.xml><?xml version="1.0" encoding="utf-8"?>
<ds:datastoreItem xmlns:ds="http://schemas.openxmlformats.org/officeDocument/2006/customXml" ds:itemID="{822CF41A-2949-40C0-A4EA-C781CD331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894dd-3818-4de3-9631-bf9e851d24f2"/>
    <ds:schemaRef ds:uri="bab4e740-857a-4caa-9171-2eb539425c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510861-0252-406E-8137-28DAD760E124}">
  <ds:schemaRefs>
    <ds:schemaRef ds:uri="http://schemas.microsoft.com/sharepoint/v3/contenttype/forms"/>
  </ds:schemaRefs>
</ds:datastoreItem>
</file>

<file path=customXml/itemProps3.xml><?xml version="1.0" encoding="utf-8"?>
<ds:datastoreItem xmlns:ds="http://schemas.openxmlformats.org/officeDocument/2006/customXml" ds:itemID="{A7595B52-3348-48A0-B2A7-5EB5CDE9A8ED}">
  <ds:schemaRefs>
    <ds:schemaRef ds:uri="Microsoft.SharePoint.Taxonomy.ContentTypeSync"/>
  </ds:schemaRefs>
</ds:datastoreItem>
</file>

<file path=customXml/itemProps4.xml><?xml version="1.0" encoding="utf-8"?>
<ds:datastoreItem xmlns:ds="http://schemas.openxmlformats.org/officeDocument/2006/customXml" ds:itemID="{C9206D05-651C-47EE-B9A3-2156D572225F}">
  <ds:schemaRefs>
    <ds:schemaRef ds:uri="http://schemas.openxmlformats.org/package/2006/metadata/core-properties"/>
    <ds:schemaRef ds:uri="http://purl.org/dc/elements/1.1/"/>
    <ds:schemaRef ds:uri="http://purl.org/dc/dcmitype/"/>
    <ds:schemaRef ds:uri="bab4e740-857a-4caa-9171-2eb539425c67"/>
    <ds:schemaRef ds:uri="http://purl.org/dc/terms/"/>
    <ds:schemaRef ds:uri="http://schemas.microsoft.com/office/2006/documentManagement/types"/>
    <ds:schemaRef ds:uri="http://schemas.microsoft.com/office/infopath/2007/PartnerControls"/>
    <ds:schemaRef ds:uri="b10894dd-3818-4de3-9631-bf9e851d24f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757</Words>
  <Application>Microsoft Office PowerPoint</Application>
  <PresentationFormat>Widescreen</PresentationFormat>
  <Paragraphs>63</Paragraphs>
  <Slides>9</Slides>
  <Notes>1</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9</vt:i4>
      </vt:variant>
    </vt:vector>
  </HeadingPairs>
  <TitlesOfParts>
    <vt:vector size="15" baseType="lpstr">
      <vt:lpstr>Arial</vt:lpstr>
      <vt:lpstr> UNFCCC PowerPoint</vt:lpstr>
      <vt:lpstr>UNFCCC quote</vt:lpstr>
      <vt:lpstr>UNFCCC_Master 70pt title</vt:lpstr>
      <vt:lpstr>1_ UNFCCC PowerPoint</vt:lpstr>
      <vt:lpstr>1_UNFCCC_Master 70pt title</vt:lpstr>
      <vt:lpstr>Outcomes of the Thirty-eighth Meeting of the SCF</vt:lpstr>
      <vt:lpstr>Co-chairs and focal points in 2025</vt:lpstr>
      <vt:lpstr>Outcomes of SCF 38 in a glance</vt:lpstr>
      <vt:lpstr>SCF Forum on accelerating climate action and resilience through financing for   sustainable food systems and agriculture</vt:lpstr>
      <vt:lpstr>Themes for the 2026 and 2027 SCF Forum</vt:lpstr>
      <vt:lpstr>Themes for the 2026 and 2027 SCF Forum</vt:lpstr>
      <vt:lpstr> Draft guidance to the Operating Entities of the Financial Mechanism</vt:lpstr>
      <vt:lpstr> Linkages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2017-03-01T11:32:48Z</dcterms:created>
  <dcterms:modified xsi:type="dcterms:W3CDTF">2025-09-17T08:53:33Z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0x010100A2F16B02B4CF8E4B8CC5B0CF255DEA20</vt:lpwstr>
  </property>
  <property fmtid="{D5CDD505-2E9C-101B-9397-08002B2CF9AE}" pid="3" name="MediaServiceImageTags">
    <vt:lpwstr/>
  </property>
</Properties>
</file>