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1"/>
  </p:notesMasterIdLst>
  <p:sldIdLst>
    <p:sldId id="289" r:id="rId2"/>
    <p:sldId id="362" r:id="rId3"/>
    <p:sldId id="368" r:id="rId4"/>
    <p:sldId id="364" r:id="rId5"/>
    <p:sldId id="365" r:id="rId6"/>
    <p:sldId id="366" r:id="rId7"/>
    <p:sldId id="367" r:id="rId8"/>
    <p:sldId id="369" r:id="rId9"/>
    <p:sldId id="37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5BE0EF"/>
    <a:srgbClr val="002F54"/>
    <a:srgbClr val="000000"/>
    <a:srgbClr val="D2CFCF"/>
    <a:srgbClr val="AFABAB"/>
    <a:srgbClr val="00A6D6"/>
    <a:srgbClr val="238ACA"/>
    <a:srgbClr val="1F2833"/>
    <a:srgbClr val="62E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31"/>
    <p:restoredTop sz="94707"/>
  </p:normalViewPr>
  <p:slideViewPr>
    <p:cSldViewPr snapToGrid="0" snapToObjects="1">
      <p:cViewPr varScale="1">
        <p:scale>
          <a:sx n="128" d="100"/>
          <a:sy n="128" d="100"/>
        </p:scale>
        <p:origin x="832" y="176"/>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68" d="100"/>
          <a:sy n="68" d="100"/>
        </p:scale>
        <p:origin x="4024"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71C9CB-0727-9E4E-B0BA-0145F23D8226}" type="datetimeFigureOut">
              <a:rPr lang="en-US" smtClean="0"/>
              <a:t>4/4/24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51782F-6624-FA48-8809-7DDF95E0E809}" type="slidenum">
              <a:rPr lang="en-US" smtClean="0"/>
              <a:t>‹#›</a:t>
            </a:fld>
            <a:endParaRPr lang="en-US"/>
          </a:p>
        </p:txBody>
      </p:sp>
    </p:spTree>
    <p:extLst>
      <p:ext uri="{BB962C8B-B14F-4D97-AF65-F5344CB8AC3E}">
        <p14:creationId xmlns:p14="http://schemas.microsoft.com/office/powerpoint/2010/main" val="365219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cid:image005.png@01D9FB62.032BF70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1ECE6-4181-0943-A2D1-2CBE54C71A05}"/>
              </a:ext>
            </a:extLst>
          </p:cNvPr>
          <p:cNvSpPr>
            <a:spLocks noGrp="1"/>
          </p:cNvSpPr>
          <p:nvPr>
            <p:ph type="ctrTitle"/>
          </p:nvPr>
        </p:nvSpPr>
        <p:spPr>
          <a:xfrm>
            <a:off x="1524000" y="1122363"/>
            <a:ext cx="9144000" cy="2387600"/>
          </a:xfrm>
        </p:spPr>
        <p:txBody>
          <a:bodyPr anchor="b">
            <a:normAutofit/>
          </a:bodyPr>
          <a:lstStyle>
            <a:lvl1pPr algn="l">
              <a:defRPr sz="320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2FCBF12C-1C79-1448-90AE-4892363973BA}"/>
              </a:ext>
            </a:extLst>
          </p:cNvPr>
          <p:cNvSpPr>
            <a:spLocks noGrp="1"/>
          </p:cNvSpPr>
          <p:nvPr>
            <p:ph type="subTitle" idx="1"/>
          </p:nvPr>
        </p:nvSpPr>
        <p:spPr>
          <a:xfrm>
            <a:off x="1524000" y="3602038"/>
            <a:ext cx="9144000" cy="1655762"/>
          </a:xfrm>
        </p:spPr>
        <p:txBody>
          <a:bodyPr>
            <a:normAutofit/>
          </a:bodyPr>
          <a:lstStyle>
            <a:lvl1pPr marL="0" indent="0" algn="l">
              <a:buNone/>
              <a:defRPr sz="160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4237B06B-D9D8-124B-85E9-9D93581846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62E07F-34B5-2D4C-B256-66591FB934A4}"/>
              </a:ext>
            </a:extLst>
          </p:cNvPr>
          <p:cNvSpPr>
            <a:spLocks noGrp="1"/>
          </p:cNvSpPr>
          <p:nvPr>
            <p:ph type="sldNum" sz="quarter" idx="12"/>
          </p:nvPr>
        </p:nvSpPr>
        <p:spPr>
          <a:xfrm>
            <a:off x="1196926" y="6356349"/>
            <a:ext cx="2743200" cy="365125"/>
          </a:xfrm>
        </p:spPr>
        <p:txBody>
          <a:bodyPr/>
          <a:lstStyle>
            <a:lvl1pPr algn="l">
              <a:defRPr/>
            </a:lvl1pPr>
          </a:lstStyle>
          <a:p>
            <a:fld id="{0DE312FA-32DC-AD41-BA4D-E7912425B020}" type="slidenum">
              <a:rPr lang="en-US" smtClean="0"/>
              <a:pPr/>
              <a:t>‹#›</a:t>
            </a:fld>
            <a:endParaRPr lang="en-US"/>
          </a:p>
        </p:txBody>
      </p:sp>
      <p:sp>
        <p:nvSpPr>
          <p:cNvPr id="7" name="Rectangle 3">
            <a:extLst>
              <a:ext uri="{FF2B5EF4-FFF2-40B4-BE49-F238E27FC236}">
                <a16:creationId xmlns:a16="http://schemas.microsoft.com/office/drawing/2014/main" id="{5B77747D-69FB-FC46-ACD1-B3D11001A7E3}"/>
              </a:ext>
            </a:extLst>
          </p:cNvPr>
          <p:cNvSpPr>
            <a:spLocks noChangeArrowheads="1"/>
          </p:cNvSpPr>
          <p:nvPr userDrawn="1"/>
        </p:nvSpPr>
        <p:spPr bwMode="auto">
          <a:xfrm>
            <a:off x="838200" y="50831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a:extLst>
              <a:ext uri="{FF2B5EF4-FFF2-40B4-BE49-F238E27FC236}">
                <a16:creationId xmlns:a16="http://schemas.microsoft.com/office/drawing/2014/main" id="{214102C8-7E4D-AB4A-83D1-9E5689DC5AA9}"/>
              </a:ext>
            </a:extLst>
          </p:cNvPr>
          <p:cNvSpPr>
            <a:spLocks noChangeArrowheads="1"/>
          </p:cNvSpPr>
          <p:nvPr userDrawn="1"/>
        </p:nvSpPr>
        <p:spPr bwMode="auto">
          <a:xfrm>
            <a:off x="838200" y="62642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768654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A9DB0-A915-6F4C-9A1B-5136923E86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6053F2-3247-7D46-AE8B-26FFC8BD3E1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BA95A4-4EA9-9C4C-9126-BC7F9CF25EF9}"/>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E4EFC08E-ADB4-1B4E-B8DC-7D0BC5A085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640392-3AD9-DC4E-A988-B68E49BB6B99}"/>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430903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1EA4D3-15AC-0B44-9170-DDAF6FC6A3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9B70C8-6174-484F-8AFB-0E676188AAA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34B06B-B7C2-684B-B27B-5D5D222FDA9F}"/>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F2C5863B-58CB-B647-B52B-73964171F3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B41A00-7FB7-B642-BB01-73DEF5E69544}"/>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3759800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2145E-0FD0-6B4B-BE10-445557243D56}"/>
              </a:ext>
            </a:extLst>
          </p:cNvPr>
          <p:cNvSpPr>
            <a:spLocks noGrp="1"/>
          </p:cNvSpPr>
          <p:nvPr>
            <p:ph type="title"/>
          </p:nvPr>
        </p:nvSpPr>
        <p:spPr>
          <a:xfrm>
            <a:off x="2494722" y="365125"/>
            <a:ext cx="8859079" cy="1325563"/>
          </a:xfrm>
        </p:spPr>
        <p:txBody>
          <a:bodyPr>
            <a:normAutofit/>
          </a:bodyPr>
          <a:lstStyle>
            <a:lvl1pPr>
              <a:defRPr sz="2600" b="1">
                <a:solidFill>
                  <a:schemeClr val="tx1"/>
                </a:solidFill>
                <a:latin typeface="Arial" panose="020B0604020202020204" pitchFamily="34" charset="0"/>
                <a:ea typeface="Verdana" panose="020B060403050404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03CE6C7E-4C02-9A44-85CB-6BAF12720E19}"/>
              </a:ext>
            </a:extLst>
          </p:cNvPr>
          <p:cNvSpPr>
            <a:spLocks noGrp="1"/>
          </p:cNvSpPr>
          <p:nvPr>
            <p:ph idx="1"/>
          </p:nvPr>
        </p:nvSpPr>
        <p:spPr>
          <a:xfrm>
            <a:off x="2494720" y="1825625"/>
            <a:ext cx="8859079" cy="4351338"/>
          </a:xfrm>
        </p:spPr>
        <p:txBody>
          <a:bodyPr/>
          <a:lstStyle>
            <a:lvl1pPr>
              <a:defRPr sz="1800">
                <a:solidFill>
                  <a:schemeClr val="tx1"/>
                </a:solidFill>
                <a:latin typeface="Arial" panose="020B0604020202020204" pitchFamily="34" charset="0"/>
                <a:ea typeface="Verdana" panose="020B0604030504040204" pitchFamily="34" charset="0"/>
                <a:cs typeface="Arial" panose="020B0604020202020204" pitchFamily="34" charset="0"/>
              </a:defRPr>
            </a:lvl1pPr>
            <a:lvl2pPr>
              <a:defRPr sz="1600">
                <a:solidFill>
                  <a:schemeClr val="tx1"/>
                </a:solidFill>
                <a:latin typeface="Arial" panose="020B0604020202020204" pitchFamily="34" charset="0"/>
                <a:ea typeface="Verdana" panose="020B0604030504040204" pitchFamily="34" charset="0"/>
                <a:cs typeface="Arial" panose="020B0604020202020204" pitchFamily="34" charset="0"/>
              </a:defRPr>
            </a:lvl2pPr>
            <a:lvl3pPr>
              <a:defRPr sz="1400">
                <a:solidFill>
                  <a:schemeClr val="tx1"/>
                </a:solidFill>
                <a:latin typeface="Arial" panose="020B0604020202020204" pitchFamily="34" charset="0"/>
                <a:ea typeface="Verdana" panose="020B0604030504040204" pitchFamily="34" charset="0"/>
                <a:cs typeface="Arial" panose="020B0604020202020204" pitchFamily="34" charset="0"/>
              </a:defRPr>
            </a:lvl3pPr>
            <a:lvl4pPr>
              <a:defRPr sz="1200">
                <a:solidFill>
                  <a:schemeClr val="tx1"/>
                </a:solidFill>
                <a:latin typeface="Arial" panose="020B0604020202020204" pitchFamily="34" charset="0"/>
                <a:ea typeface="Verdana" panose="020B0604030504040204" pitchFamily="34" charset="0"/>
                <a:cs typeface="Arial" panose="020B0604020202020204" pitchFamily="34" charset="0"/>
              </a:defRPr>
            </a:lvl4pPr>
            <a:lvl5pPr>
              <a:defRPr sz="1100">
                <a:solidFill>
                  <a:schemeClr val="tx1"/>
                </a:solidFill>
                <a:latin typeface="Arial" panose="020B0604020202020204" pitchFamily="34" charset="0"/>
                <a:ea typeface="Verdana" panose="020B060403050404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lide Number Placeholder 5">
            <a:extLst>
              <a:ext uri="{FF2B5EF4-FFF2-40B4-BE49-F238E27FC236}">
                <a16:creationId xmlns:a16="http://schemas.microsoft.com/office/drawing/2014/main" id="{4CF5E391-38C7-D649-8650-2662CAFE6736}"/>
              </a:ext>
            </a:extLst>
          </p:cNvPr>
          <p:cNvSpPr txBox="1">
            <a:spLocks/>
          </p:cNvSpPr>
          <p:nvPr userDrawn="1"/>
        </p:nvSpPr>
        <p:spPr>
          <a:xfrm>
            <a:off x="2571059" y="6356349"/>
            <a:ext cx="1394654"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0DE312FA-32DC-AD41-BA4D-E7912425B020}" type="slidenum">
              <a:rPr lang="en-US" smtClean="0"/>
              <a:pPr algn="l"/>
              <a:t>‹#›</a:t>
            </a:fld>
            <a:endParaRPr lang="en-US" dirty="0"/>
          </a:p>
        </p:txBody>
      </p:sp>
      <p:sp>
        <p:nvSpPr>
          <p:cNvPr id="16" name="Left Bracket 15">
            <a:extLst>
              <a:ext uri="{FF2B5EF4-FFF2-40B4-BE49-F238E27FC236}">
                <a16:creationId xmlns:a16="http://schemas.microsoft.com/office/drawing/2014/main" id="{6E72EFC4-3201-F24C-8B81-761E66532FDF}"/>
              </a:ext>
            </a:extLst>
          </p:cNvPr>
          <p:cNvSpPr/>
          <p:nvPr userDrawn="1"/>
        </p:nvSpPr>
        <p:spPr>
          <a:xfrm rot="5400000">
            <a:off x="6116364" y="2777084"/>
            <a:ext cx="94148" cy="7337437"/>
          </a:xfrm>
          <a:prstGeom prst="leftBracket">
            <a:avLst>
              <a:gd name="adj" fmla="val 107879"/>
            </a:avLst>
          </a:prstGeom>
          <a:ln w="3175">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7" name="TextBox 16">
            <a:extLst>
              <a:ext uri="{FF2B5EF4-FFF2-40B4-BE49-F238E27FC236}">
                <a16:creationId xmlns:a16="http://schemas.microsoft.com/office/drawing/2014/main" id="{1A197E11-2377-B446-9DEF-1B3A00FCB77E}"/>
              </a:ext>
            </a:extLst>
          </p:cNvPr>
          <p:cNvSpPr txBox="1"/>
          <p:nvPr userDrawn="1"/>
        </p:nvSpPr>
        <p:spPr>
          <a:xfrm>
            <a:off x="10902462" y="6341641"/>
            <a:ext cx="689316" cy="179366"/>
          </a:xfrm>
          <a:prstGeom prst="rect">
            <a:avLst/>
          </a:prstGeom>
          <a:solidFill>
            <a:schemeClr val="bg1"/>
          </a:solidFill>
        </p:spPr>
        <p:txBody>
          <a:bodyPr wrap="square" rtlCol="0">
            <a:spAutoFit/>
          </a:bodyPr>
          <a:lstStyle/>
          <a:p>
            <a:endParaRPr lang="en-US" sz="1200" dirty="0"/>
          </a:p>
        </p:txBody>
      </p:sp>
      <p:sp>
        <p:nvSpPr>
          <p:cNvPr id="7" name="Rectangle 6">
            <a:extLst>
              <a:ext uri="{FF2B5EF4-FFF2-40B4-BE49-F238E27FC236}">
                <a16:creationId xmlns:a16="http://schemas.microsoft.com/office/drawing/2014/main" id="{FC34C491-11FC-4903-40A9-766E5CF17D29}"/>
              </a:ext>
            </a:extLst>
          </p:cNvPr>
          <p:cNvSpPr/>
          <p:nvPr userDrawn="1"/>
        </p:nvSpPr>
        <p:spPr>
          <a:xfrm>
            <a:off x="2" y="0"/>
            <a:ext cx="2246241" cy="6858000"/>
          </a:xfrm>
          <a:prstGeom prst="rect">
            <a:avLst/>
          </a:prstGeom>
          <a:solidFill>
            <a:srgbClr val="002F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sz="1400" dirty="0"/>
          </a:p>
        </p:txBody>
      </p:sp>
      <p:sp>
        <p:nvSpPr>
          <p:cNvPr id="6" name="Rectangle 5">
            <a:extLst>
              <a:ext uri="{FF2B5EF4-FFF2-40B4-BE49-F238E27FC236}">
                <a16:creationId xmlns:a16="http://schemas.microsoft.com/office/drawing/2014/main" id="{82BA95D9-834D-3A80-B795-84D602246362}"/>
              </a:ext>
            </a:extLst>
          </p:cNvPr>
          <p:cNvSpPr/>
          <p:nvPr userDrawn="1"/>
        </p:nvSpPr>
        <p:spPr>
          <a:xfrm>
            <a:off x="10059247" y="6311900"/>
            <a:ext cx="207873" cy="3588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sp>
        <p:nvSpPr>
          <p:cNvPr id="9" name="Rectangle 8">
            <a:extLst>
              <a:ext uri="{FF2B5EF4-FFF2-40B4-BE49-F238E27FC236}">
                <a16:creationId xmlns:a16="http://schemas.microsoft.com/office/drawing/2014/main" id="{C0CBA47C-4845-078B-BF1B-5BC8AA0E90EA}"/>
              </a:ext>
            </a:extLst>
          </p:cNvPr>
          <p:cNvSpPr/>
          <p:nvPr userDrawn="1"/>
        </p:nvSpPr>
        <p:spPr>
          <a:xfrm>
            <a:off x="9744590" y="6336930"/>
            <a:ext cx="101459" cy="179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pic>
        <p:nvPicPr>
          <p:cNvPr id="10" name="Picture 6">
            <a:extLst>
              <a:ext uri="{FF2B5EF4-FFF2-40B4-BE49-F238E27FC236}">
                <a16:creationId xmlns:a16="http://schemas.microsoft.com/office/drawing/2014/main" id="{86236223-FB69-1BED-2ADD-DFC57DF181CC}"/>
              </a:ext>
            </a:extLst>
          </p:cNvPr>
          <p:cNvPicPr>
            <a:picLocks noChangeAspect="1" noChangeArrowheads="1"/>
          </p:cNvPicPr>
          <p:nvPr userDrawn="1"/>
        </p:nvPicPr>
        <p:blipFill>
          <a:blip r:embed="rId2" r:link="rId3" cstate="screen">
            <a:extLst>
              <a:ext uri="{28A0092B-C50C-407E-A947-70E740481C1C}">
                <a14:useLocalDpi xmlns:a14="http://schemas.microsoft.com/office/drawing/2010/main"/>
              </a:ext>
            </a:extLst>
          </a:blip>
          <a:srcRect/>
          <a:stretch>
            <a:fillRect/>
          </a:stretch>
        </p:blipFill>
        <p:spPr bwMode="auto">
          <a:xfrm>
            <a:off x="9964221" y="6261839"/>
            <a:ext cx="1394654" cy="376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723852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1FC1-BF0A-2B40-BFA0-9B816EF58F4F}"/>
              </a:ext>
            </a:extLst>
          </p:cNvPr>
          <p:cNvSpPr>
            <a:spLocks noGrp="1"/>
          </p:cNvSpPr>
          <p:nvPr>
            <p:ph type="title" hasCustomPrompt="1"/>
          </p:nvPr>
        </p:nvSpPr>
        <p:spPr>
          <a:xfrm>
            <a:off x="831850" y="1709738"/>
            <a:ext cx="10515600" cy="2852737"/>
          </a:xfrm>
          <a:solidFill>
            <a:srgbClr val="002F54"/>
          </a:solidFill>
        </p:spPr>
        <p:txBody>
          <a:bodyPr anchor="b"/>
          <a:lstStyle>
            <a:lvl1pPr>
              <a:defRPr sz="6000">
                <a:solidFill>
                  <a:schemeClr val="bg1"/>
                </a:solidFill>
                <a:latin typeface="Arial" panose="020B0604020202020204" pitchFamily="34" charset="0"/>
                <a:cs typeface="Arial" panose="020B0604020202020204" pitchFamily="34" charset="0"/>
              </a:defRPr>
            </a:lvl1pPr>
          </a:lstStyle>
          <a:p>
            <a:r>
              <a:rPr lang="en-US" dirty="0"/>
              <a:t>Click to edit Master title style</a:t>
            </a:r>
            <a:br>
              <a:rPr lang="en-US" dirty="0"/>
            </a:br>
            <a:endParaRPr lang="en-US" dirty="0"/>
          </a:p>
        </p:txBody>
      </p:sp>
      <p:sp>
        <p:nvSpPr>
          <p:cNvPr id="7" name="Slide Number Placeholder 5">
            <a:extLst>
              <a:ext uri="{FF2B5EF4-FFF2-40B4-BE49-F238E27FC236}">
                <a16:creationId xmlns:a16="http://schemas.microsoft.com/office/drawing/2014/main" id="{3EE803E4-245C-979C-C3A9-F68725D7E4E4}"/>
              </a:ext>
            </a:extLst>
          </p:cNvPr>
          <p:cNvSpPr txBox="1">
            <a:spLocks/>
          </p:cNvSpPr>
          <p:nvPr userDrawn="1"/>
        </p:nvSpPr>
        <p:spPr>
          <a:xfrm>
            <a:off x="831849" y="6368910"/>
            <a:ext cx="1394654"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0DE312FA-32DC-AD41-BA4D-E7912425B020}" type="slidenum">
              <a:rPr lang="en-US" smtClean="0"/>
              <a:pPr algn="l"/>
              <a:t>‹#›</a:t>
            </a:fld>
            <a:endParaRPr lang="en-US" dirty="0"/>
          </a:p>
        </p:txBody>
      </p:sp>
      <p:sp>
        <p:nvSpPr>
          <p:cNvPr id="8" name="Left Bracket 7">
            <a:extLst>
              <a:ext uri="{FF2B5EF4-FFF2-40B4-BE49-F238E27FC236}">
                <a16:creationId xmlns:a16="http://schemas.microsoft.com/office/drawing/2014/main" id="{2CBF4A08-C515-D869-6C2F-512A470C683A}"/>
              </a:ext>
            </a:extLst>
          </p:cNvPr>
          <p:cNvSpPr/>
          <p:nvPr userDrawn="1"/>
        </p:nvSpPr>
        <p:spPr>
          <a:xfrm rot="5400000">
            <a:off x="4467930" y="2762648"/>
            <a:ext cx="122278" cy="7394439"/>
          </a:xfrm>
          <a:prstGeom prst="leftBracket">
            <a:avLst>
              <a:gd name="adj" fmla="val 107879"/>
            </a:avLst>
          </a:prstGeom>
          <a:ln w="3175">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A3249E87-B720-C384-1FB3-670B2A3888E3}"/>
              </a:ext>
            </a:extLst>
          </p:cNvPr>
          <p:cNvSpPr txBox="1"/>
          <p:nvPr userDrawn="1"/>
        </p:nvSpPr>
        <p:spPr>
          <a:xfrm>
            <a:off x="10902462" y="6341641"/>
            <a:ext cx="689316" cy="179366"/>
          </a:xfrm>
          <a:prstGeom prst="rect">
            <a:avLst/>
          </a:prstGeom>
          <a:solidFill>
            <a:schemeClr val="bg1"/>
          </a:solidFill>
        </p:spPr>
        <p:txBody>
          <a:bodyPr wrap="square" rtlCol="0">
            <a:spAutoFit/>
          </a:bodyPr>
          <a:lstStyle/>
          <a:p>
            <a:endParaRPr lang="en-US" sz="1200" dirty="0"/>
          </a:p>
        </p:txBody>
      </p:sp>
      <p:pic>
        <p:nvPicPr>
          <p:cNvPr id="10" name="Picture 9">
            <a:extLst>
              <a:ext uri="{FF2B5EF4-FFF2-40B4-BE49-F238E27FC236}">
                <a16:creationId xmlns:a16="http://schemas.microsoft.com/office/drawing/2014/main" id="{380CDCBA-768F-4FD9-0542-B7238D7B0EF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74511" y="6345343"/>
            <a:ext cx="1080000" cy="308766"/>
          </a:xfrm>
          <a:prstGeom prst="rect">
            <a:avLst/>
          </a:prstGeom>
        </p:spPr>
      </p:pic>
      <p:sp>
        <p:nvSpPr>
          <p:cNvPr id="11" name="Rectangle 10">
            <a:extLst>
              <a:ext uri="{FF2B5EF4-FFF2-40B4-BE49-F238E27FC236}">
                <a16:creationId xmlns:a16="http://schemas.microsoft.com/office/drawing/2014/main" id="{06B58644-F278-FA22-4C0B-3187A44E6010}"/>
              </a:ext>
            </a:extLst>
          </p:cNvPr>
          <p:cNvSpPr/>
          <p:nvPr userDrawn="1"/>
        </p:nvSpPr>
        <p:spPr>
          <a:xfrm>
            <a:off x="10059247" y="6311900"/>
            <a:ext cx="207873" cy="3588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pic>
        <p:nvPicPr>
          <p:cNvPr id="12" name="Picture 2" descr="SNV Netherlands Development Organisation - Wikipedia">
            <a:extLst>
              <a:ext uri="{FF2B5EF4-FFF2-40B4-BE49-F238E27FC236}">
                <a16:creationId xmlns:a16="http://schemas.microsoft.com/office/drawing/2014/main" id="{21781D9B-033D-411A-12A9-E7B0801D9394}"/>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9523003" y="6345344"/>
            <a:ext cx="600271" cy="30876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Embassy of the Kingdom of the Netherlands - Media Foundation For West Africa">
            <a:extLst>
              <a:ext uri="{FF2B5EF4-FFF2-40B4-BE49-F238E27FC236}">
                <a16:creationId xmlns:a16="http://schemas.microsoft.com/office/drawing/2014/main" id="{4347E708-54CD-9823-23F5-4AA3EE0C6020}"/>
              </a:ext>
            </a:extLst>
          </p:cNvPr>
          <p:cNvPicPr>
            <a:picLocks noChangeAspect="1" noChangeArrowheads="1"/>
          </p:cNvPicPr>
          <p:nvPr userDrawn="1"/>
        </p:nvPicPr>
        <p:blipFill rotWithShape="1">
          <a:blip r:embed="rId4" cstate="screen">
            <a:extLst>
              <a:ext uri="{28A0092B-C50C-407E-A947-70E740481C1C}">
                <a14:useLocalDpi xmlns:a14="http://schemas.microsoft.com/office/drawing/2010/main"/>
              </a:ext>
            </a:extLst>
          </a:blip>
          <a:srcRect/>
          <a:stretch/>
        </p:blipFill>
        <p:spPr bwMode="auto">
          <a:xfrm>
            <a:off x="8017913" y="6206780"/>
            <a:ext cx="1431423" cy="514694"/>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4F98CA18-C2CA-9313-E79F-C2AAC6FA7A5F}"/>
              </a:ext>
            </a:extLst>
          </p:cNvPr>
          <p:cNvSpPr/>
          <p:nvPr userDrawn="1"/>
        </p:nvSpPr>
        <p:spPr>
          <a:xfrm>
            <a:off x="8017913" y="6341641"/>
            <a:ext cx="101459" cy="179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spTree>
    <p:extLst>
      <p:ext uri="{BB962C8B-B14F-4D97-AF65-F5344CB8AC3E}">
        <p14:creationId xmlns:p14="http://schemas.microsoft.com/office/powerpoint/2010/main" val="3831705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BE32B-493D-9546-88F5-C56579AA25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C19A76-2FAA-3F40-8186-1160B4FA32D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CBC22C-BE4C-D34A-B0B2-BD5301DF3A1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03A8C4E-CC4A-0543-B598-3A70227AFF13}"/>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7AF13835-D9D0-7F4B-A154-205FA0E795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7B1570-E91A-7244-A21C-E034EFBC3B15}"/>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74371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A65D5-3F95-2B45-8E60-13DBD9D8E63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C63BBC-D453-2D44-9EE8-48B6DA9C4E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E3E1410-D5AB-5348-9A65-117086FAA97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4B8A6C-73C3-9342-964B-A53C3002E0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358ECE8-3A4D-5648-A8AB-11EE0D4658D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A88CF0-C47D-ED48-A248-AE607B48AA10}"/>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F0F84B59-2988-B845-91C9-9E54C556A0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2F9C060-38F0-9947-BFA0-E746DE4B0194}"/>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918744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D67ED-633F-634D-A9E2-3DBBBD82A5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DED385-DF1D-D046-ABC4-FC80AA9B7D2A}"/>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90A27238-970D-D44D-940D-13C86BDA5C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BAB32A-D263-124D-80BB-DDD46882129D}"/>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3246352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6D6AA4-44E1-6C42-B6EB-37C8CE07D7C9}"/>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92870ED6-683D-B64F-B4DB-BF31BC890B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87C3B0-93DE-964C-B0E0-B456794DF19B}"/>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2930942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DE31A-EAAB-954C-AF18-1C4DF7BCC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D08433-E80A-6F4B-9957-6F4474A1CA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1EE668-415C-F948-B59C-DC7DFA8F19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02B63CF-BE66-4D49-827D-BDBE6FCB3071}"/>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244E2F90-E15B-F940-85D7-6B35F4B62C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8386C3-8BE0-894E-81A9-5941B796D113}"/>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1697648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1FE85-770D-954B-A6C5-14F23FD036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9C3023-3EB4-504A-8D7D-777351189A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023F5A-8F63-6249-961E-F0B18D3E8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91E79F5-611B-E846-A4DB-2820C1D66D98}"/>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B0F6D070-4007-7945-ACAA-CF1257A29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9165BD-320D-484B-9382-090E8877C3A4}"/>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202125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5F01D5-5B3C-C740-B266-531C1CEB87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8FB5EE-A209-7D47-A428-B6ED255EB3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28210220-0BA7-1E49-8285-AC43C0A4FF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0B7E77-644E-6148-BC5F-6C197782D7C2}"/>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E312FA-32DC-AD41-BA4D-E7912425B020}" type="slidenum">
              <a:rPr lang="en-US" smtClean="0"/>
              <a:pPr/>
              <a:t>‹#›</a:t>
            </a:fld>
            <a:endParaRPr lang="en-US"/>
          </a:p>
        </p:txBody>
      </p:sp>
    </p:spTree>
    <p:extLst>
      <p:ext uri="{BB962C8B-B14F-4D97-AF65-F5344CB8AC3E}">
        <p14:creationId xmlns:p14="http://schemas.microsoft.com/office/powerpoint/2010/main" val="628949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E88A012-21CA-4D96-9AAB-CA3E17869B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14FF6F3-BF23-C178-5386-2DE6089F3AD5}"/>
              </a:ext>
            </a:extLst>
          </p:cNvPr>
          <p:cNvSpPr/>
          <p:nvPr/>
        </p:nvSpPr>
        <p:spPr>
          <a:xfrm>
            <a:off x="-3288" y="1670930"/>
            <a:ext cx="12188951" cy="3177518"/>
          </a:xfrm>
          <a:prstGeom prst="rect">
            <a:avLst/>
          </a:prstGeom>
          <a:solidFill>
            <a:srgbClr val="002F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K"/>
          </a:p>
        </p:txBody>
      </p:sp>
      <p:sp>
        <p:nvSpPr>
          <p:cNvPr id="9" name="Title 1">
            <a:extLst>
              <a:ext uri="{FF2B5EF4-FFF2-40B4-BE49-F238E27FC236}">
                <a16:creationId xmlns:a16="http://schemas.microsoft.com/office/drawing/2014/main" id="{077E1D21-C669-11DF-DA9D-95E4FF43FBFD}"/>
              </a:ext>
            </a:extLst>
          </p:cNvPr>
          <p:cNvSpPr>
            <a:spLocks noGrp="1"/>
          </p:cNvSpPr>
          <p:nvPr>
            <p:ph type="ctrTitle"/>
          </p:nvPr>
        </p:nvSpPr>
        <p:spPr>
          <a:xfrm>
            <a:off x="657225" y="1830424"/>
            <a:ext cx="9772650" cy="2816004"/>
          </a:xfrm>
          <a:noFill/>
        </p:spPr>
        <p:txBody>
          <a:bodyPr>
            <a:normAutofit fontScale="90000"/>
          </a:bodyPr>
          <a:lstStyle/>
          <a:p>
            <a:pPr>
              <a:spcBef>
                <a:spcPts val="600"/>
              </a:spcBef>
            </a:pPr>
            <a:r>
              <a:rPr lang="en-US" b="1" dirty="0">
                <a:solidFill>
                  <a:schemeClr val="bg1"/>
                </a:solidFill>
                <a:latin typeface="Arial" panose="020B0604020202020204" pitchFamily="34" charset="0"/>
                <a:cs typeface="Arial" panose="020B0604020202020204" pitchFamily="34" charset="0"/>
              </a:rPr>
              <a:t>Project Meeting – Raindrop</a:t>
            </a:r>
            <a:br>
              <a:rPr lang="en-US" sz="1700" dirty="0">
                <a:solidFill>
                  <a:schemeClr val="bg1"/>
                </a:solidFill>
                <a:latin typeface="Arial" panose="020B0604020202020204" pitchFamily="34" charset="0"/>
                <a:cs typeface="Arial" panose="020B0604020202020204" pitchFamily="34" charset="0"/>
              </a:rPr>
            </a:br>
            <a:br>
              <a:rPr lang="en-US" sz="1700" dirty="0">
                <a:solidFill>
                  <a:schemeClr val="bg1"/>
                </a:solidFill>
                <a:latin typeface="Arial" panose="020B0604020202020204" pitchFamily="34" charset="0"/>
                <a:cs typeface="Arial" panose="020B0604020202020204" pitchFamily="34" charset="0"/>
              </a:rPr>
            </a:br>
            <a:r>
              <a:rPr lang="en-US" sz="1800" dirty="0">
                <a:solidFill>
                  <a:schemeClr val="bg1"/>
                </a:solidFill>
                <a:latin typeface="Arial" panose="020B0604020202020204" pitchFamily="34" charset="0"/>
                <a:cs typeface="Arial" panose="020B0604020202020204" pitchFamily="34" charset="0"/>
              </a:rPr>
              <a:t>Provision of technical assistance for the development of the locally led technology transfer action plan and a blueprint for action for the uptake of rainwater harvesting system at the local level in Pakistan.</a:t>
            </a:r>
            <a:br>
              <a:rPr lang="en-US" sz="1700" dirty="0">
                <a:solidFill>
                  <a:schemeClr val="bg1"/>
                </a:solidFill>
                <a:latin typeface="Arial" panose="020B0604020202020204" pitchFamily="34" charset="0"/>
                <a:cs typeface="Arial" panose="020B0604020202020204" pitchFamily="34" charset="0"/>
              </a:rPr>
            </a:br>
            <a:br>
              <a:rPr lang="en-US" sz="1700" dirty="0">
                <a:solidFill>
                  <a:schemeClr val="bg1"/>
                </a:solidFill>
                <a:latin typeface="Arial" panose="020B0604020202020204" pitchFamily="34" charset="0"/>
                <a:cs typeface="Arial" panose="020B0604020202020204" pitchFamily="34" charset="0"/>
              </a:rPr>
            </a:br>
            <a:br>
              <a:rPr lang="en-US" sz="1700" dirty="0">
                <a:solidFill>
                  <a:schemeClr val="bg1"/>
                </a:solidFill>
                <a:latin typeface="Arial" panose="020B0604020202020204" pitchFamily="34" charset="0"/>
                <a:cs typeface="Arial" panose="020B0604020202020204" pitchFamily="34" charset="0"/>
              </a:rPr>
            </a:br>
            <a:r>
              <a:rPr lang="en-US" sz="1700" u="sng" dirty="0">
                <a:solidFill>
                  <a:schemeClr val="bg1"/>
                </a:solidFill>
                <a:latin typeface="Arial" panose="020B0604020202020204" pitchFamily="34" charset="0"/>
                <a:cs typeface="Arial" panose="020B0604020202020204" pitchFamily="34" charset="0"/>
              </a:rPr>
              <a:t>		</a:t>
            </a:r>
            <a:br>
              <a:rPr lang="en-US" sz="1700" dirty="0">
                <a:solidFill>
                  <a:schemeClr val="bg1"/>
                </a:solidFill>
                <a:latin typeface="Arial" panose="020B0604020202020204" pitchFamily="34" charset="0"/>
                <a:cs typeface="Arial" panose="020B0604020202020204" pitchFamily="34" charset="0"/>
              </a:rPr>
            </a:br>
            <a:br>
              <a:rPr lang="en-US" sz="1700" dirty="0">
                <a:solidFill>
                  <a:schemeClr val="bg1"/>
                </a:solidFill>
                <a:latin typeface="Arial" panose="020B0604020202020204" pitchFamily="34" charset="0"/>
                <a:cs typeface="Arial" panose="020B0604020202020204" pitchFamily="34" charset="0"/>
              </a:rPr>
            </a:br>
            <a:r>
              <a:rPr lang="en-US" sz="1300" b="1" dirty="0">
                <a:solidFill>
                  <a:schemeClr val="bg1"/>
                </a:solidFill>
                <a:latin typeface="Arial" panose="020B0604020202020204" pitchFamily="34" charset="0"/>
                <a:cs typeface="Arial" panose="020B0604020202020204" pitchFamily="34" charset="0"/>
              </a:rPr>
              <a:t>Week 6</a:t>
            </a:r>
            <a:br>
              <a:rPr lang="en-US" sz="1300" b="1" dirty="0">
                <a:solidFill>
                  <a:schemeClr val="bg1"/>
                </a:solidFill>
                <a:latin typeface="Arial" panose="020B0604020202020204" pitchFamily="34" charset="0"/>
                <a:cs typeface="Arial" panose="020B0604020202020204" pitchFamily="34" charset="0"/>
              </a:rPr>
            </a:br>
            <a:r>
              <a:rPr lang="en-US" sz="1300" b="1" dirty="0">
                <a:solidFill>
                  <a:schemeClr val="bg1"/>
                </a:solidFill>
                <a:latin typeface="Arial" panose="020B0604020202020204" pitchFamily="34" charset="0"/>
                <a:cs typeface="Arial" panose="020B0604020202020204" pitchFamily="34" charset="0"/>
              </a:rPr>
              <a:t>10</a:t>
            </a:r>
            <a:r>
              <a:rPr lang="en-US" sz="1300" dirty="0">
                <a:solidFill>
                  <a:schemeClr val="bg1"/>
                </a:solidFill>
                <a:latin typeface="Arial" panose="020B0604020202020204" pitchFamily="34" charset="0"/>
                <a:cs typeface="Arial" panose="020B0604020202020204" pitchFamily="34" charset="0"/>
              </a:rPr>
              <a:t> April 2024</a:t>
            </a:r>
            <a:br>
              <a:rPr lang="en-US" sz="1700" b="1" dirty="0">
                <a:solidFill>
                  <a:schemeClr val="bg1"/>
                </a:solidFill>
                <a:latin typeface="Arial" panose="020B0604020202020204" pitchFamily="34" charset="0"/>
                <a:cs typeface="Arial" panose="020B0604020202020204" pitchFamily="34" charset="0"/>
              </a:rPr>
            </a:br>
            <a:endParaRPr lang="en-US" sz="17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2095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DC0DD85-85B9-192E-DCE2-A31DA12A883D}"/>
              </a:ext>
            </a:extLst>
          </p:cNvPr>
          <p:cNvSpPr>
            <a:spLocks noGrp="1"/>
          </p:cNvSpPr>
          <p:nvPr>
            <p:ph type="title"/>
          </p:nvPr>
        </p:nvSpPr>
        <p:spPr/>
        <p:txBody>
          <a:bodyPr/>
          <a:lstStyle/>
          <a:p>
            <a:r>
              <a:rPr lang="en-GB" dirty="0"/>
              <a:t>Minutes (1/2)</a:t>
            </a:r>
            <a:endParaRPr lang="en-PK" dirty="0"/>
          </a:p>
        </p:txBody>
      </p:sp>
      <p:sp>
        <p:nvSpPr>
          <p:cNvPr id="17" name="Title 1">
            <a:extLst>
              <a:ext uri="{FF2B5EF4-FFF2-40B4-BE49-F238E27FC236}">
                <a16:creationId xmlns:a16="http://schemas.microsoft.com/office/drawing/2014/main" id="{2541DEAA-DF30-512B-9110-4A045D9E9374}"/>
              </a:ext>
            </a:extLst>
          </p:cNvPr>
          <p:cNvSpPr txBox="1">
            <a:spLocks/>
          </p:cNvSpPr>
          <p:nvPr/>
        </p:nvSpPr>
        <p:spPr>
          <a:xfrm>
            <a:off x="109332" y="872536"/>
            <a:ext cx="2057397" cy="449885"/>
          </a:xfrm>
          <a:prstGeom prst="rect">
            <a:avLst/>
          </a:prstGeom>
        </p:spPr>
        <p:txBody>
          <a:bodyPr vert="horz" lIns="90000" tIns="45720" rIns="91440" bIns="45720" rtlCol="0" anchor="t" anchorCtr="0">
            <a:no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sz="2200" dirty="0">
                <a:solidFill>
                  <a:schemeClr val="bg1"/>
                </a:solidFill>
                <a:latin typeface="Arial" panose="020B0604020202020204" pitchFamily="34" charset="0"/>
                <a:cs typeface="Arial" panose="020B0604020202020204" pitchFamily="34" charset="0"/>
              </a:rPr>
              <a:t>Minutes</a:t>
            </a:r>
          </a:p>
        </p:txBody>
      </p:sp>
      <p:sp>
        <p:nvSpPr>
          <p:cNvPr id="21" name="Title 1">
            <a:extLst>
              <a:ext uri="{FF2B5EF4-FFF2-40B4-BE49-F238E27FC236}">
                <a16:creationId xmlns:a16="http://schemas.microsoft.com/office/drawing/2014/main" id="{AFB7F296-D0CD-E2A0-10A5-ECF9069CEE89}"/>
              </a:ext>
            </a:extLst>
          </p:cNvPr>
          <p:cNvSpPr txBox="1">
            <a:spLocks/>
          </p:cNvSpPr>
          <p:nvPr/>
        </p:nvSpPr>
        <p:spPr>
          <a:xfrm>
            <a:off x="109333" y="1322421"/>
            <a:ext cx="2057397" cy="5237403"/>
          </a:xfrm>
          <a:prstGeom prst="rect">
            <a:avLst/>
          </a:prstGeom>
        </p:spPr>
        <p:txBody>
          <a:bodyPr vert="horz" lIns="90000" tIns="45720" rIns="91440" bIns="45720" rtlCol="0" anchor="t" anchorCtr="0">
            <a:norm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rgbClr val="5BE0EF"/>
                </a:solidFill>
                <a:latin typeface="Arial" panose="020B0604020202020204" pitchFamily="34" charset="0"/>
                <a:cs typeface="Arial" panose="020B0604020202020204" pitchFamily="34" charset="0"/>
              </a:rPr>
              <a:t>Minutes previous meeting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Action list</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issues and risks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planning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Any other business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ct val="150000"/>
              </a:lnSpc>
            </a:pPr>
            <a:endParaRPr lang="en-US" sz="1100" dirty="0">
              <a:solidFill>
                <a:schemeClr val="bg1"/>
              </a:solidFill>
              <a:latin typeface="Arial" panose="020B0604020202020204" pitchFamily="34" charset="0"/>
              <a:cs typeface="Arial" panose="020B0604020202020204" pitchFamily="34" charset="0"/>
            </a:endParaRPr>
          </a:p>
        </p:txBody>
      </p:sp>
      <p:sp>
        <p:nvSpPr>
          <p:cNvPr id="2" name="Content Placeholder 8">
            <a:extLst>
              <a:ext uri="{FF2B5EF4-FFF2-40B4-BE49-F238E27FC236}">
                <a16:creationId xmlns:a16="http://schemas.microsoft.com/office/drawing/2014/main" id="{CB76A95B-B30B-86C2-A14A-7EFB0019182A}"/>
              </a:ext>
            </a:extLst>
          </p:cNvPr>
          <p:cNvSpPr>
            <a:spLocks noGrp="1"/>
          </p:cNvSpPr>
          <p:nvPr>
            <p:ph idx="1"/>
          </p:nvPr>
        </p:nvSpPr>
        <p:spPr>
          <a:xfrm>
            <a:off x="2494722" y="1690686"/>
            <a:ext cx="8859078" cy="4802189"/>
          </a:xfrm>
        </p:spPr>
        <p:txBody>
          <a:bodyPr>
            <a:normAutofit/>
          </a:bodyPr>
          <a:lstStyle/>
          <a:p>
            <a:pPr marL="0" indent="0">
              <a:buNone/>
            </a:pPr>
            <a:r>
              <a:rPr lang="en-GB" sz="1100" b="1" dirty="0">
                <a:solidFill>
                  <a:schemeClr val="tx1"/>
                </a:solidFill>
              </a:rPr>
              <a:t>Opening</a:t>
            </a:r>
          </a:p>
          <a:p>
            <a:r>
              <a:rPr lang="en-GB" sz="1100" dirty="0">
                <a:solidFill>
                  <a:schemeClr val="tx1"/>
                </a:solidFill>
              </a:rPr>
              <a:t>Omar opened the meeting and welcomed participants. </a:t>
            </a:r>
          </a:p>
          <a:p>
            <a:pPr marL="0" indent="0">
              <a:buNone/>
            </a:pPr>
            <a:endParaRPr lang="en-GB" sz="1100" dirty="0">
              <a:solidFill>
                <a:schemeClr val="tx1"/>
              </a:solidFill>
            </a:endParaRPr>
          </a:p>
          <a:p>
            <a:pPr marL="0" indent="0">
              <a:buNone/>
            </a:pPr>
            <a:r>
              <a:rPr lang="en-GB" sz="1100" b="1" dirty="0">
                <a:solidFill>
                  <a:schemeClr val="tx1"/>
                </a:solidFill>
              </a:rPr>
              <a:t>Action List</a:t>
            </a:r>
          </a:p>
          <a:p>
            <a:r>
              <a:rPr lang="en-GB" sz="1100" b="1" dirty="0"/>
              <a:t>P2.1</a:t>
            </a:r>
            <a:r>
              <a:rPr lang="en-GB" sz="1100" dirty="0"/>
              <a:t>: NA and MA presented the different sites they included in their completed location selection matrices (</a:t>
            </a:r>
            <a:r>
              <a:rPr lang="en-GB" sz="1100" dirty="0">
                <a:solidFill>
                  <a:srgbClr val="0000FF"/>
                </a:solidFill>
              </a:rPr>
              <a:t>see Annex 1</a:t>
            </a:r>
            <a:r>
              <a:rPr lang="en-GB" sz="1100" dirty="0"/>
              <a:t>). Each site has a score for each determinant based on which we prioritise the different sites to develop a blueprint and technology transfer plan. NA mentioned he has already discussed this project with a contact at Aitchison College, being one of the possible sites in the location selection matrix. He expressed his interest in having the Aitchison College as the selected site for this project. Should we select this project site, we need to prepare an email that he will send to the board to obtain a formal approval. NA emphasized that by selecting the Aitchison College, we can have access to students who can be an important resource for this project.</a:t>
            </a:r>
          </a:p>
          <a:p>
            <a:r>
              <a:rPr lang="en-GB" sz="1100" dirty="0"/>
              <a:t>Continuing with the location matrix, NA mentioned that site L1 (P&amp;D Department) is a 5-story building making it challenging to implement an innovative rainwater harvesting technology/approach. Site L2 (Government College University) is challenging to reach seeing as it’s a rather congested area. NA explains that site L3 (Aitchison College) is highly suitable as this is a large area in the centre of Lahore and highly suitable to implement the rainwater harvesting technology. This area also has a lot of options to repurpose the harnessed rainwater such as injection in the ground. </a:t>
            </a:r>
          </a:p>
          <a:p>
            <a:r>
              <a:rPr lang="en-GB" sz="1100" dirty="0"/>
              <a:t>MA agrees with the commentary and recommendations provided by NA regarding his input on the location selection matrix. BS agreed as well and added that the Punjab local government academy is also a good option. RW also agrees with the commentary by NA but suggested we could also select an all-women college such as Lahore College for Women. That particular college lies in a rather congested area according to NA and might therefore not be the best option. NA did mention that Kinnaird College For Women might be a suitable option. In any case, all members agree that it would be good to involve women of these colleges in the project in order for them to learn about the project possibly as part of an internship. </a:t>
            </a:r>
          </a:p>
          <a:p>
            <a:r>
              <a:rPr lang="en-GB" sz="1100" dirty="0"/>
              <a:t>MA enlightened his input in the location selection matrix (</a:t>
            </a:r>
            <a:r>
              <a:rPr lang="en-GB" sz="1100" dirty="0">
                <a:solidFill>
                  <a:srgbClr val="0000FF"/>
                </a:solidFill>
              </a:rPr>
              <a:t>see Annex 1</a:t>
            </a:r>
            <a:r>
              <a:rPr lang="en-GB" sz="1100" dirty="0"/>
              <a:t>). Sites L2 (Hocky Stadium) and L3 (Gaddafi Cricket Stadium) could be good options. These sites have storage tanks underground and could use the stored water; however, it might be difficult to get permission from the stakeholders.</a:t>
            </a:r>
          </a:p>
          <a:p>
            <a:endParaRPr lang="en-PK" sz="1100" dirty="0">
              <a:solidFill>
                <a:schemeClr val="tx1"/>
              </a:solidFill>
            </a:endParaRPr>
          </a:p>
        </p:txBody>
      </p:sp>
    </p:spTree>
    <p:extLst>
      <p:ext uri="{BB962C8B-B14F-4D97-AF65-F5344CB8AC3E}">
        <p14:creationId xmlns:p14="http://schemas.microsoft.com/office/powerpoint/2010/main" val="2282488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5A438-D0FE-DBEE-1C26-B00C150FFA65}"/>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904A2AF4-FC5D-45E4-2308-405FC1BBE03B}"/>
              </a:ext>
            </a:extLst>
          </p:cNvPr>
          <p:cNvSpPr>
            <a:spLocks noGrp="1"/>
          </p:cNvSpPr>
          <p:nvPr>
            <p:ph type="title"/>
          </p:nvPr>
        </p:nvSpPr>
        <p:spPr/>
        <p:txBody>
          <a:bodyPr/>
          <a:lstStyle/>
          <a:p>
            <a:r>
              <a:rPr lang="en-GB" dirty="0"/>
              <a:t>Minutes (2/2)</a:t>
            </a:r>
            <a:endParaRPr lang="en-PK" dirty="0"/>
          </a:p>
        </p:txBody>
      </p:sp>
      <p:sp>
        <p:nvSpPr>
          <p:cNvPr id="17" name="Title 1">
            <a:extLst>
              <a:ext uri="{FF2B5EF4-FFF2-40B4-BE49-F238E27FC236}">
                <a16:creationId xmlns:a16="http://schemas.microsoft.com/office/drawing/2014/main" id="{8BAA40E9-33FC-5844-514B-05FA51111A52}"/>
              </a:ext>
            </a:extLst>
          </p:cNvPr>
          <p:cNvSpPr txBox="1">
            <a:spLocks/>
          </p:cNvSpPr>
          <p:nvPr/>
        </p:nvSpPr>
        <p:spPr>
          <a:xfrm>
            <a:off x="109332" y="872536"/>
            <a:ext cx="2057397" cy="449885"/>
          </a:xfrm>
          <a:prstGeom prst="rect">
            <a:avLst/>
          </a:prstGeom>
        </p:spPr>
        <p:txBody>
          <a:bodyPr vert="horz" lIns="90000" tIns="45720" rIns="91440" bIns="45720" rtlCol="0" anchor="t" anchorCtr="0">
            <a:no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sz="2200" dirty="0">
                <a:solidFill>
                  <a:schemeClr val="bg1"/>
                </a:solidFill>
                <a:latin typeface="Arial" panose="020B0604020202020204" pitchFamily="34" charset="0"/>
                <a:cs typeface="Arial" panose="020B0604020202020204" pitchFamily="34" charset="0"/>
              </a:rPr>
              <a:t>Minutes</a:t>
            </a:r>
          </a:p>
        </p:txBody>
      </p:sp>
      <p:sp>
        <p:nvSpPr>
          <p:cNvPr id="21" name="Title 1">
            <a:extLst>
              <a:ext uri="{FF2B5EF4-FFF2-40B4-BE49-F238E27FC236}">
                <a16:creationId xmlns:a16="http://schemas.microsoft.com/office/drawing/2014/main" id="{BE18F6D0-A637-3BDA-8D92-1089C70FEDD8}"/>
              </a:ext>
            </a:extLst>
          </p:cNvPr>
          <p:cNvSpPr txBox="1">
            <a:spLocks/>
          </p:cNvSpPr>
          <p:nvPr/>
        </p:nvSpPr>
        <p:spPr>
          <a:xfrm>
            <a:off x="109333" y="1322421"/>
            <a:ext cx="2057397" cy="5237403"/>
          </a:xfrm>
          <a:prstGeom prst="rect">
            <a:avLst/>
          </a:prstGeom>
        </p:spPr>
        <p:txBody>
          <a:bodyPr vert="horz" lIns="90000" tIns="45720" rIns="91440" bIns="45720" rtlCol="0" anchor="t" anchorCtr="0">
            <a:norm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rgbClr val="5BE0EF"/>
                </a:solidFill>
                <a:latin typeface="Arial" panose="020B0604020202020204" pitchFamily="34" charset="0"/>
                <a:cs typeface="Arial" panose="020B0604020202020204" pitchFamily="34" charset="0"/>
              </a:rPr>
              <a:t>Minutes previous meeting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Action list</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issues and risks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planning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Any other business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ct val="150000"/>
              </a:lnSpc>
            </a:pPr>
            <a:endParaRPr lang="en-US" sz="1100" dirty="0">
              <a:solidFill>
                <a:schemeClr val="bg1"/>
              </a:solidFill>
              <a:latin typeface="Arial" panose="020B0604020202020204" pitchFamily="34" charset="0"/>
              <a:cs typeface="Arial" panose="020B0604020202020204" pitchFamily="34" charset="0"/>
            </a:endParaRPr>
          </a:p>
        </p:txBody>
      </p:sp>
      <p:sp>
        <p:nvSpPr>
          <p:cNvPr id="2" name="Content Placeholder 8">
            <a:extLst>
              <a:ext uri="{FF2B5EF4-FFF2-40B4-BE49-F238E27FC236}">
                <a16:creationId xmlns:a16="http://schemas.microsoft.com/office/drawing/2014/main" id="{CEF1B555-D216-2B80-768F-55D3EA04066E}"/>
              </a:ext>
            </a:extLst>
          </p:cNvPr>
          <p:cNvSpPr>
            <a:spLocks noGrp="1"/>
          </p:cNvSpPr>
          <p:nvPr>
            <p:ph idx="1"/>
          </p:nvPr>
        </p:nvSpPr>
        <p:spPr>
          <a:xfrm>
            <a:off x="2494722" y="1690686"/>
            <a:ext cx="8859078" cy="4802189"/>
          </a:xfrm>
        </p:spPr>
        <p:txBody>
          <a:bodyPr>
            <a:normAutofit/>
          </a:bodyPr>
          <a:lstStyle/>
          <a:p>
            <a:r>
              <a:rPr lang="en-GB" sz="1100" b="1" dirty="0"/>
              <a:t>P2.1 (</a:t>
            </a:r>
            <a:r>
              <a:rPr lang="en-GB" sz="1100" b="1" dirty="0">
                <a:solidFill>
                  <a:srgbClr val="0000FF"/>
                </a:solidFill>
              </a:rPr>
              <a:t>continued</a:t>
            </a:r>
            <a:r>
              <a:rPr lang="en-GB" sz="1100" b="1" dirty="0"/>
              <a:t>)</a:t>
            </a:r>
            <a:r>
              <a:rPr lang="en-GB" sz="1100" dirty="0"/>
              <a:t>: MA added that L5 (University of the Punjab – New Campus) is also a good option just like L7 (Government College University). MA included various town areas (L8 – L11) as possible sites. He confirmed these are low-lying areas that have storage tanks to store stormwater. NA and other members agree that the town areas (L8 – L11) might be challenging as there are approvals needed by the governmental organisation WASA, who are not known to be the easiest organisations to work with. Project team members agree with the commentary provided by MA.</a:t>
            </a:r>
          </a:p>
          <a:p>
            <a:r>
              <a:rPr lang="en-GB" sz="1100" dirty="0"/>
              <a:t>OS explained that we can select more than one sites to target, we could have one primary site and a secondary site. It would be best to select two sites that have different conditions as this would benefits the concept note and the intention to scale-up future projects.</a:t>
            </a:r>
          </a:p>
          <a:p>
            <a:r>
              <a:rPr lang="en-GB" sz="1100" dirty="0"/>
              <a:t>In conclusion: members agree to have </a:t>
            </a:r>
            <a:r>
              <a:rPr lang="en-GB" sz="1100" b="1" dirty="0">
                <a:solidFill>
                  <a:srgbClr val="0000FF"/>
                </a:solidFill>
              </a:rPr>
              <a:t>(1) Aitchison College </a:t>
            </a:r>
            <a:r>
              <a:rPr lang="en-GB" sz="1100" dirty="0"/>
              <a:t>as the first site for the project and the </a:t>
            </a:r>
            <a:r>
              <a:rPr lang="en-GB" sz="1100" b="1" dirty="0">
                <a:solidFill>
                  <a:srgbClr val="0000FF"/>
                </a:solidFill>
              </a:rPr>
              <a:t>(2) Agricultural Department in </a:t>
            </a:r>
            <a:r>
              <a:rPr lang="en-GB" sz="1100" b="1" dirty="0" err="1">
                <a:solidFill>
                  <a:srgbClr val="0000FF"/>
                </a:solidFill>
              </a:rPr>
              <a:t>Renala</a:t>
            </a:r>
            <a:r>
              <a:rPr lang="en-GB" sz="1100" b="1" dirty="0">
                <a:solidFill>
                  <a:srgbClr val="0000FF"/>
                </a:solidFill>
              </a:rPr>
              <a:t> Khurd</a:t>
            </a:r>
            <a:r>
              <a:rPr lang="en-GB" sz="1100" dirty="0"/>
              <a:t> as the second location. The second site is highly visible and suitable to implement an innovative rainwater harvesting technology/approach. </a:t>
            </a:r>
          </a:p>
          <a:p>
            <a:r>
              <a:rPr lang="en-GB" sz="1100" b="1" dirty="0"/>
              <a:t>P3.1 – P3.3</a:t>
            </a:r>
            <a:r>
              <a:rPr lang="en-GB" sz="1100" dirty="0"/>
              <a:t>: OS explained we can start with these actions once the steering committee approves the selected locations.</a:t>
            </a:r>
          </a:p>
          <a:p>
            <a:pPr marL="0" indent="0">
              <a:buNone/>
            </a:pPr>
            <a:endParaRPr lang="en-GB" sz="1100" b="1" dirty="0">
              <a:solidFill>
                <a:schemeClr val="tx1"/>
              </a:solidFill>
            </a:endParaRPr>
          </a:p>
          <a:p>
            <a:pPr marL="0" indent="0">
              <a:buNone/>
            </a:pPr>
            <a:r>
              <a:rPr lang="en-GB" sz="1100" b="1" dirty="0">
                <a:solidFill>
                  <a:schemeClr val="tx1"/>
                </a:solidFill>
              </a:rPr>
              <a:t>Issues and Risks</a:t>
            </a:r>
          </a:p>
          <a:p>
            <a:r>
              <a:rPr lang="en-GB" sz="1100" dirty="0">
                <a:solidFill>
                  <a:schemeClr val="tx1"/>
                </a:solidFill>
              </a:rPr>
              <a:t>N/A</a:t>
            </a:r>
          </a:p>
          <a:p>
            <a:endParaRPr lang="en-GB" sz="1100" dirty="0">
              <a:solidFill>
                <a:schemeClr val="tx1"/>
              </a:solidFill>
            </a:endParaRPr>
          </a:p>
          <a:p>
            <a:pPr marL="0" indent="0">
              <a:buNone/>
            </a:pPr>
            <a:r>
              <a:rPr lang="en-GB" sz="1100" b="1" dirty="0">
                <a:solidFill>
                  <a:schemeClr val="tx1"/>
                </a:solidFill>
              </a:rPr>
              <a:t>AOB</a:t>
            </a:r>
          </a:p>
          <a:p>
            <a:r>
              <a:rPr lang="en-GB" sz="1100" dirty="0"/>
              <a:t>NA asked whether he should contact WaterAid; OS answered yes. [</a:t>
            </a:r>
            <a:r>
              <a:rPr lang="en-GB" sz="1100" dirty="0">
                <a:solidFill>
                  <a:srgbClr val="0000FF"/>
                </a:solidFill>
              </a:rPr>
              <a:t>Action</a:t>
            </a:r>
            <a:r>
              <a:rPr lang="en-GB" sz="1100" dirty="0"/>
              <a:t>] NA will contact WaterAid and inform them of the project.</a:t>
            </a:r>
          </a:p>
          <a:p>
            <a:r>
              <a:rPr lang="en-GB" sz="1100" dirty="0">
                <a:solidFill>
                  <a:schemeClr val="tx1"/>
                </a:solidFill>
              </a:rPr>
              <a:t>MA explained we should add a</a:t>
            </a:r>
            <a:r>
              <a:rPr lang="en-GB" sz="1100" dirty="0"/>
              <a:t>n action in the action list aimed at asking permission from local stakeholders at the selected project sites to implement the project; OS agrees. [</a:t>
            </a:r>
            <a:r>
              <a:rPr lang="en-GB" sz="1100" dirty="0">
                <a:solidFill>
                  <a:srgbClr val="0000FF"/>
                </a:solidFill>
              </a:rPr>
              <a:t>Action</a:t>
            </a:r>
            <a:r>
              <a:rPr lang="en-GB" sz="1100" dirty="0"/>
              <a:t>] OS will add action in the action list.</a:t>
            </a:r>
          </a:p>
          <a:p>
            <a:r>
              <a:rPr lang="en-GB" sz="1100" dirty="0">
                <a:solidFill>
                  <a:schemeClr val="tx1"/>
                </a:solidFill>
              </a:rPr>
              <a:t>NA recommended to contact his formal colleague from the Technical University of Delft who might contribute to the development of an innovative rainwater harvesting technology. [</a:t>
            </a:r>
            <a:r>
              <a:rPr lang="en-GB" sz="1100" dirty="0">
                <a:solidFill>
                  <a:srgbClr val="0000FF"/>
                </a:solidFill>
              </a:rPr>
              <a:t>Action</a:t>
            </a:r>
            <a:r>
              <a:rPr lang="en-GB" sz="1100" dirty="0">
                <a:solidFill>
                  <a:schemeClr val="tx1"/>
                </a:solidFill>
              </a:rPr>
              <a:t>] OS to contact the recommended contact from NA.</a:t>
            </a:r>
          </a:p>
        </p:txBody>
      </p:sp>
    </p:spTree>
    <p:extLst>
      <p:ext uri="{BB962C8B-B14F-4D97-AF65-F5344CB8AC3E}">
        <p14:creationId xmlns:p14="http://schemas.microsoft.com/office/powerpoint/2010/main" val="2998677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107B0-CE2B-A35D-A73A-BC7C20FFE760}"/>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D901D211-02D8-9F64-6248-D8454CE2E885}"/>
              </a:ext>
            </a:extLst>
          </p:cNvPr>
          <p:cNvSpPr>
            <a:spLocks noGrp="1"/>
          </p:cNvSpPr>
          <p:nvPr>
            <p:ph type="title"/>
          </p:nvPr>
        </p:nvSpPr>
        <p:spPr/>
        <p:txBody>
          <a:bodyPr/>
          <a:lstStyle/>
          <a:p>
            <a:r>
              <a:rPr lang="en-GB" dirty="0"/>
              <a:t>Action List</a:t>
            </a:r>
            <a:endParaRPr lang="en-PK" dirty="0"/>
          </a:p>
        </p:txBody>
      </p:sp>
      <p:sp>
        <p:nvSpPr>
          <p:cNvPr id="17" name="Title 1">
            <a:extLst>
              <a:ext uri="{FF2B5EF4-FFF2-40B4-BE49-F238E27FC236}">
                <a16:creationId xmlns:a16="http://schemas.microsoft.com/office/drawing/2014/main" id="{C8D3D351-7A39-C03F-9676-538B37CA4D41}"/>
              </a:ext>
            </a:extLst>
          </p:cNvPr>
          <p:cNvSpPr txBox="1">
            <a:spLocks/>
          </p:cNvSpPr>
          <p:nvPr/>
        </p:nvSpPr>
        <p:spPr>
          <a:xfrm>
            <a:off x="109332" y="872536"/>
            <a:ext cx="2057397" cy="449885"/>
          </a:xfrm>
          <a:prstGeom prst="rect">
            <a:avLst/>
          </a:prstGeom>
        </p:spPr>
        <p:txBody>
          <a:bodyPr vert="horz" lIns="90000" tIns="45720" rIns="91440" bIns="45720" rtlCol="0" anchor="t" anchorCtr="0">
            <a:no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sz="2200" dirty="0">
                <a:solidFill>
                  <a:schemeClr val="bg1"/>
                </a:solidFill>
                <a:latin typeface="Arial" panose="020B0604020202020204" pitchFamily="34" charset="0"/>
                <a:cs typeface="Arial" panose="020B0604020202020204" pitchFamily="34" charset="0"/>
              </a:rPr>
              <a:t>Action List</a:t>
            </a:r>
          </a:p>
        </p:txBody>
      </p:sp>
      <p:sp>
        <p:nvSpPr>
          <p:cNvPr id="21" name="Title 1">
            <a:extLst>
              <a:ext uri="{FF2B5EF4-FFF2-40B4-BE49-F238E27FC236}">
                <a16:creationId xmlns:a16="http://schemas.microsoft.com/office/drawing/2014/main" id="{BBE56103-44A0-9D15-1CC3-CC289BD74ED7}"/>
              </a:ext>
            </a:extLst>
          </p:cNvPr>
          <p:cNvSpPr txBox="1">
            <a:spLocks/>
          </p:cNvSpPr>
          <p:nvPr/>
        </p:nvSpPr>
        <p:spPr>
          <a:xfrm>
            <a:off x="109333" y="1322421"/>
            <a:ext cx="2057397" cy="5237403"/>
          </a:xfrm>
          <a:prstGeom prst="rect">
            <a:avLst/>
          </a:prstGeom>
        </p:spPr>
        <p:txBody>
          <a:bodyPr vert="horz" lIns="90000" tIns="45720" rIns="91440" bIns="45720" rtlCol="0" anchor="t" anchorCtr="0">
            <a:norm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Minutes previous meeting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rgbClr val="5BE0EF"/>
                </a:solidFill>
                <a:latin typeface="Arial" panose="020B0604020202020204" pitchFamily="34" charset="0"/>
                <a:cs typeface="Arial" panose="020B0604020202020204" pitchFamily="34" charset="0"/>
              </a:rPr>
              <a:t>Action list</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issues and risks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planning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Any other business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ct val="150000"/>
              </a:lnSpc>
            </a:pPr>
            <a:endParaRPr lang="en-US" sz="1100" dirty="0">
              <a:solidFill>
                <a:schemeClr val="bg1"/>
              </a:solidFill>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AAD7DD37-C1C3-71CD-9C0D-D32B71E0DD03}"/>
              </a:ext>
            </a:extLst>
          </p:cNvPr>
          <p:cNvGraphicFramePr>
            <a:graphicFrameLocks noGrp="1"/>
          </p:cNvGraphicFramePr>
          <p:nvPr>
            <p:extLst>
              <p:ext uri="{D42A27DB-BD31-4B8C-83A1-F6EECF244321}">
                <p14:modId xmlns:p14="http://schemas.microsoft.com/office/powerpoint/2010/main" val="3341983506"/>
              </p:ext>
            </p:extLst>
          </p:nvPr>
        </p:nvGraphicFramePr>
        <p:xfrm>
          <a:off x="2629993" y="1570284"/>
          <a:ext cx="9266732" cy="4480853"/>
        </p:xfrm>
        <a:graphic>
          <a:graphicData uri="http://schemas.openxmlformats.org/drawingml/2006/table">
            <a:tbl>
              <a:tblPr>
                <a:effectLst>
                  <a:outerShdw blurRad="50800" dist="38100" dir="8100000" algn="tr" rotWithShape="0">
                    <a:prstClr val="black">
                      <a:alpha val="40000"/>
                    </a:prstClr>
                  </a:outerShdw>
                </a:effectLst>
                <a:tableStyleId>{69012ECD-51FC-41F1-AA8D-1B2483CD663E}</a:tableStyleId>
              </a:tblPr>
              <a:tblGrid>
                <a:gridCol w="614443">
                  <a:extLst>
                    <a:ext uri="{9D8B030D-6E8A-4147-A177-3AD203B41FA5}">
                      <a16:colId xmlns:a16="http://schemas.microsoft.com/office/drawing/2014/main" val="28236313"/>
                    </a:ext>
                  </a:extLst>
                </a:gridCol>
                <a:gridCol w="3163211">
                  <a:extLst>
                    <a:ext uri="{9D8B030D-6E8A-4147-A177-3AD203B41FA5}">
                      <a16:colId xmlns:a16="http://schemas.microsoft.com/office/drawing/2014/main" val="851890474"/>
                    </a:ext>
                  </a:extLst>
                </a:gridCol>
                <a:gridCol w="577402">
                  <a:extLst>
                    <a:ext uri="{9D8B030D-6E8A-4147-A177-3AD203B41FA5}">
                      <a16:colId xmlns:a16="http://schemas.microsoft.com/office/drawing/2014/main" val="3508266796"/>
                    </a:ext>
                  </a:extLst>
                </a:gridCol>
                <a:gridCol w="648641">
                  <a:extLst>
                    <a:ext uri="{9D8B030D-6E8A-4147-A177-3AD203B41FA5}">
                      <a16:colId xmlns:a16="http://schemas.microsoft.com/office/drawing/2014/main" val="3737243031"/>
                    </a:ext>
                  </a:extLst>
                </a:gridCol>
                <a:gridCol w="1306313">
                  <a:extLst>
                    <a:ext uri="{9D8B030D-6E8A-4147-A177-3AD203B41FA5}">
                      <a16:colId xmlns:a16="http://schemas.microsoft.com/office/drawing/2014/main" val="4169738557"/>
                    </a:ext>
                  </a:extLst>
                </a:gridCol>
                <a:gridCol w="1000197">
                  <a:extLst>
                    <a:ext uri="{9D8B030D-6E8A-4147-A177-3AD203B41FA5}">
                      <a16:colId xmlns:a16="http://schemas.microsoft.com/office/drawing/2014/main" val="4214041212"/>
                    </a:ext>
                  </a:extLst>
                </a:gridCol>
                <a:gridCol w="1956525">
                  <a:extLst>
                    <a:ext uri="{9D8B030D-6E8A-4147-A177-3AD203B41FA5}">
                      <a16:colId xmlns:a16="http://schemas.microsoft.com/office/drawing/2014/main" val="1741415133"/>
                    </a:ext>
                  </a:extLst>
                </a:gridCol>
              </a:tblGrid>
              <a:tr h="325259">
                <a:tc>
                  <a:txBody>
                    <a:bodyPr/>
                    <a:lstStyle/>
                    <a:p>
                      <a:pPr marL="36000" algn="l" fontAlgn="ctr"/>
                      <a:r>
                        <a:rPr lang="en-US" sz="1100" b="1" u="none" strike="noStrike" dirty="0">
                          <a:solidFill>
                            <a:schemeClr val="bg1"/>
                          </a:solidFill>
                          <a:effectLst/>
                          <a:latin typeface="Arial" panose="020B0604020202020204" pitchFamily="34" charset="0"/>
                          <a:cs typeface="Arial" panose="020B0604020202020204" pitchFamily="34" charset="0"/>
                        </a:rPr>
                        <a:t>No.</a:t>
                      </a:r>
                      <a:endParaRPr lang="en-US" sz="1100" b="1" i="0" u="none" strike="noStrike" dirty="0">
                        <a:solidFill>
                          <a:schemeClr val="bg1"/>
                        </a:solidFill>
                        <a:effectLst/>
                        <a:latin typeface="Arial" panose="020B0604020202020204" pitchFamily="34" charset="0"/>
                        <a:cs typeface="Arial" panose="020B0604020202020204" pitchFamily="34" charset="0"/>
                      </a:endParaRPr>
                    </a:p>
                  </a:txBody>
                  <a:tcPr marL="36000" marR="36000" marT="36000" marB="36000" anchor="ctr">
                    <a:lnL w="12700" cap="flat" cmpd="sng" algn="ctr">
                      <a:solidFill>
                        <a:srgbClr val="1DA799"/>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1DA7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F54"/>
                    </a:solidFill>
                  </a:tcPr>
                </a:tc>
                <a:tc>
                  <a:txBody>
                    <a:bodyPr/>
                    <a:lstStyle/>
                    <a:p>
                      <a:pPr algn="l" fontAlgn="ctr"/>
                      <a:r>
                        <a:rPr lang="en-US" sz="1100" b="1" u="none" strike="noStrike" dirty="0">
                          <a:solidFill>
                            <a:schemeClr val="bg1"/>
                          </a:solidFill>
                          <a:effectLst/>
                          <a:latin typeface="Arial" panose="020B0604020202020204" pitchFamily="34" charset="0"/>
                          <a:cs typeface="Arial" panose="020B0604020202020204" pitchFamily="34" charset="0"/>
                        </a:rPr>
                        <a:t>Feature / Action</a:t>
                      </a:r>
                      <a:endParaRPr lang="en-US" sz="1100" b="1" i="0" u="none" strike="noStrike" dirty="0">
                        <a:solidFill>
                          <a:schemeClr val="bg1"/>
                        </a:solidFill>
                        <a:effectLst/>
                        <a:latin typeface="Arial" panose="020B0604020202020204" pitchFamily="34" charset="0"/>
                        <a:cs typeface="Arial" panose="020B0604020202020204" pitchFamily="34" charset="0"/>
                      </a:endParaRPr>
                    </a:p>
                  </a:txBody>
                  <a:tcPr marL="36000" marR="36000" marT="36000" marB="360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1DA7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F54"/>
                    </a:solidFill>
                  </a:tcPr>
                </a:tc>
                <a:tc>
                  <a:txBody>
                    <a:bodyPr/>
                    <a:lstStyle/>
                    <a:p>
                      <a:pPr algn="l" fontAlgn="ctr"/>
                      <a:r>
                        <a:rPr lang="en-US" sz="1100" b="1" u="none" strike="noStrike" dirty="0">
                          <a:solidFill>
                            <a:schemeClr val="bg1"/>
                          </a:solidFill>
                          <a:effectLst/>
                          <a:latin typeface="Arial" panose="020B0604020202020204" pitchFamily="34" charset="0"/>
                          <a:cs typeface="Arial" panose="020B0604020202020204" pitchFamily="34" charset="0"/>
                        </a:rPr>
                        <a:t>PTA</a:t>
                      </a:r>
                      <a:endParaRPr lang="en-US" sz="1100" b="1" i="0" u="none" strike="noStrike" dirty="0">
                        <a:solidFill>
                          <a:schemeClr val="bg1"/>
                        </a:solidFill>
                        <a:effectLst/>
                        <a:latin typeface="Arial" panose="020B0604020202020204" pitchFamily="34" charset="0"/>
                        <a:cs typeface="Arial" panose="020B0604020202020204" pitchFamily="34" charset="0"/>
                      </a:endParaRPr>
                    </a:p>
                  </a:txBody>
                  <a:tcPr marL="36000" marR="36000" marT="36000" marB="360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1DA7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F54"/>
                    </a:solidFill>
                  </a:tcPr>
                </a:tc>
                <a:tc>
                  <a:txBody>
                    <a:bodyPr/>
                    <a:lstStyle/>
                    <a:p>
                      <a:pPr algn="l" fontAlgn="ctr"/>
                      <a:r>
                        <a:rPr lang="en-US" sz="1100" b="1" u="none" strike="noStrike" dirty="0">
                          <a:solidFill>
                            <a:schemeClr val="bg1"/>
                          </a:solidFill>
                          <a:effectLst/>
                          <a:latin typeface="Arial" panose="020B0604020202020204" pitchFamily="34" charset="0"/>
                          <a:cs typeface="Arial" panose="020B0604020202020204" pitchFamily="34" charset="0"/>
                        </a:rPr>
                        <a:t>Prio</a:t>
                      </a:r>
                      <a:endParaRPr lang="en-US" sz="1100" b="1" i="0" u="none" strike="noStrike" dirty="0">
                        <a:solidFill>
                          <a:schemeClr val="bg1"/>
                        </a:solidFill>
                        <a:effectLst/>
                        <a:latin typeface="Arial" panose="020B0604020202020204" pitchFamily="34" charset="0"/>
                        <a:cs typeface="Arial" panose="020B0604020202020204" pitchFamily="34" charset="0"/>
                      </a:endParaRPr>
                    </a:p>
                  </a:txBody>
                  <a:tcPr marL="36000" marR="36000" marT="36000" marB="360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1DA7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F54"/>
                    </a:solidFill>
                  </a:tcPr>
                </a:tc>
                <a:tc>
                  <a:txBody>
                    <a:bodyPr/>
                    <a:lstStyle/>
                    <a:p>
                      <a:pPr algn="l" fontAlgn="ctr"/>
                      <a:r>
                        <a:rPr lang="en-US" sz="1100" b="1" u="none" strike="noStrike" dirty="0">
                          <a:solidFill>
                            <a:schemeClr val="bg1"/>
                          </a:solidFill>
                          <a:effectLst/>
                          <a:latin typeface="Arial" panose="020B0604020202020204" pitchFamily="34" charset="0"/>
                          <a:cs typeface="Arial" panose="020B0604020202020204" pitchFamily="34" charset="0"/>
                        </a:rPr>
                        <a:t>Due Date</a:t>
                      </a:r>
                      <a:endParaRPr lang="en-US" sz="1100" b="1" i="0" u="none" strike="noStrike" dirty="0">
                        <a:solidFill>
                          <a:schemeClr val="bg1"/>
                        </a:solidFill>
                        <a:effectLst/>
                        <a:latin typeface="Arial" panose="020B0604020202020204" pitchFamily="34" charset="0"/>
                        <a:cs typeface="Arial" panose="020B0604020202020204" pitchFamily="34" charset="0"/>
                      </a:endParaRPr>
                    </a:p>
                  </a:txBody>
                  <a:tcPr marL="36000" marR="36000" marT="36000" marB="360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1DA7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F54"/>
                    </a:solidFill>
                  </a:tcPr>
                </a:tc>
                <a:tc>
                  <a:txBody>
                    <a:bodyPr/>
                    <a:lstStyle/>
                    <a:p>
                      <a:pPr algn="l" fontAlgn="ctr"/>
                      <a:r>
                        <a:rPr lang="en-US" sz="1100" b="1" u="none" strike="noStrike" dirty="0">
                          <a:solidFill>
                            <a:schemeClr val="bg1"/>
                          </a:solidFill>
                          <a:effectLst/>
                          <a:latin typeface="Arial" panose="020B0604020202020204" pitchFamily="34" charset="0"/>
                          <a:cs typeface="Arial" panose="020B0604020202020204" pitchFamily="34" charset="0"/>
                        </a:rPr>
                        <a:t>Status</a:t>
                      </a:r>
                      <a:endParaRPr lang="en-US" sz="1100" b="1" i="0" u="none" strike="noStrike" dirty="0">
                        <a:solidFill>
                          <a:schemeClr val="bg1"/>
                        </a:solidFill>
                        <a:effectLst/>
                        <a:latin typeface="Arial" panose="020B0604020202020204" pitchFamily="34" charset="0"/>
                        <a:cs typeface="Arial" panose="020B0604020202020204" pitchFamily="34" charset="0"/>
                      </a:endParaRPr>
                    </a:p>
                  </a:txBody>
                  <a:tcPr marL="36000" marR="36000" marT="36000" marB="360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12700" cap="flat" cmpd="sng" algn="ctr">
                      <a:solidFill>
                        <a:srgbClr val="1DA7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F54"/>
                    </a:solidFill>
                  </a:tcPr>
                </a:tc>
                <a:tc>
                  <a:txBody>
                    <a:bodyPr/>
                    <a:lstStyle/>
                    <a:p>
                      <a:pPr algn="l" fontAlgn="ctr"/>
                      <a:r>
                        <a:rPr lang="en-US" sz="1100" b="1" u="none" strike="noStrike" dirty="0">
                          <a:solidFill>
                            <a:schemeClr val="bg1"/>
                          </a:solidFill>
                          <a:effectLst/>
                          <a:latin typeface="Arial" panose="020B0604020202020204" pitchFamily="34" charset="0"/>
                          <a:cs typeface="Arial" panose="020B0604020202020204" pitchFamily="34" charset="0"/>
                        </a:rPr>
                        <a:t>Comment</a:t>
                      </a:r>
                      <a:endParaRPr lang="en-US" sz="1100" b="1" i="0" u="none" strike="noStrike" dirty="0">
                        <a:solidFill>
                          <a:schemeClr val="bg1"/>
                        </a:solidFill>
                        <a:effectLst/>
                        <a:latin typeface="Arial" panose="020B0604020202020204" pitchFamily="34" charset="0"/>
                        <a:cs typeface="Arial" panose="020B0604020202020204" pitchFamily="34" charset="0"/>
                      </a:endParaRPr>
                    </a:p>
                  </a:txBody>
                  <a:tcPr marL="36000" marR="36000" marT="36000" marB="36000" anchor="ctr">
                    <a:lnL w="9525" cap="flat" cmpd="sng" algn="ctr">
                      <a:solidFill>
                        <a:schemeClr val="bg1"/>
                      </a:solidFill>
                      <a:prstDash val="solid"/>
                      <a:round/>
                      <a:headEnd type="none" w="med" len="med"/>
                      <a:tailEnd type="none" w="med" len="med"/>
                    </a:lnL>
                    <a:lnR w="12700" cap="flat" cmpd="sng" algn="ctr">
                      <a:solidFill>
                        <a:srgbClr val="1DA799"/>
                      </a:solidFill>
                      <a:prstDash val="solid"/>
                      <a:round/>
                      <a:headEnd type="none" w="med" len="med"/>
                      <a:tailEnd type="none" w="med" len="med"/>
                    </a:lnR>
                    <a:lnT w="12700" cap="flat" cmpd="sng" algn="ctr">
                      <a:solidFill>
                        <a:srgbClr val="1DA79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F54"/>
                    </a:solidFill>
                  </a:tcPr>
                </a:tc>
                <a:extLst>
                  <a:ext uri="{0D108BD9-81ED-4DB2-BD59-A6C34878D82A}">
                    <a16:rowId xmlns:a16="http://schemas.microsoft.com/office/drawing/2014/main" val="2388141419"/>
                  </a:ext>
                </a:extLst>
              </a:tr>
              <a:tr h="325259">
                <a:tc gridSpan="2">
                  <a:txBody>
                    <a:bodyPr/>
                    <a:lstStyle/>
                    <a:p>
                      <a:pPr marL="36000" algn="l" fontAlgn="b"/>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Sprint 2</a:t>
                      </a:r>
                    </a:p>
                  </a:txBody>
                  <a:tcPr marL="36000" marR="36000" marT="36000" marB="36000" anchor="ctr">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l" fontAlgn="ct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9147" marR="9147" marT="9147"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US" sz="1100" b="1"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t"/>
                      <a:endParaRPr lang="en-US" sz="1100" b="1"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b"/>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17 Apr. 2024</a:t>
                      </a: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b"/>
                      <a:endParaRPr lang="en-US" sz="1100" b="1"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b"/>
                      <a:endParaRPr lang="en-US" sz="1100" b="1"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nchor="ctr">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900088901"/>
                  </a:ext>
                </a:extLst>
              </a:tr>
              <a:tr h="325259">
                <a:tc>
                  <a:txBody>
                    <a:bodyPr/>
                    <a:lstStyle/>
                    <a:p>
                      <a:pPr marL="36000" algn="l" fontAlgn="b"/>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P2.1</a:t>
                      </a:r>
                    </a:p>
                  </a:txBody>
                  <a:tcPr marL="36000" marR="36000" marT="36000" marB="36000">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tx1"/>
                          </a:solidFill>
                          <a:effectLst/>
                          <a:latin typeface="Arial" panose="020B0604020202020204" pitchFamily="34" charset="0"/>
                          <a:cs typeface="Arial" panose="020B0604020202020204" pitchFamily="34" charset="0"/>
                        </a:rPr>
                        <a:t>Select location(s) to develop a locally led technology transfer action plan.</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a:solidFill>
                            <a:schemeClr val="tx1"/>
                          </a:solidFill>
                          <a:effectLst/>
                          <a:latin typeface="Arial" panose="020B0604020202020204" pitchFamily="34" charset="0"/>
                          <a:cs typeface="Arial" panose="020B0604020202020204" pitchFamily="34" charset="0"/>
                        </a:rPr>
                        <a:t>All</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100" b="0" i="0" u="none" strike="noStrike" dirty="0">
                          <a:solidFill>
                            <a:schemeClr val="tx1"/>
                          </a:solidFill>
                          <a:effectLst/>
                          <a:latin typeface="Arial" panose="020B0604020202020204" pitchFamily="34" charset="0"/>
                          <a:cs typeface="Arial" panose="020B0604020202020204" pitchFamily="34" charset="0"/>
                        </a:rPr>
                        <a:t>Critical</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kern="1200" dirty="0">
                          <a:solidFill>
                            <a:schemeClr val="tx1"/>
                          </a:solidFill>
                          <a:effectLst/>
                          <a:latin typeface="Arial" panose="020B0604020202020204" pitchFamily="34" charset="0"/>
                          <a:ea typeface="+mn-ea"/>
                          <a:cs typeface="Arial" panose="020B0604020202020204" pitchFamily="34" charset="0"/>
                        </a:rPr>
                        <a:t>27 Mar. 2024</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In Progress</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Two sites have been selected by the project delivery team</a:t>
                      </a:r>
                    </a:p>
                  </a:txBody>
                  <a:tcPr marL="36000" marR="36000" marT="36000" marB="36000">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1955587"/>
                  </a:ext>
                </a:extLst>
              </a:tr>
              <a:tr h="325259">
                <a:tc>
                  <a:txBody>
                    <a:bodyPr/>
                    <a:lstStyle/>
                    <a:p>
                      <a:pPr marL="36000" algn="l" fontAlgn="b"/>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P2.2</a:t>
                      </a:r>
                    </a:p>
                  </a:txBody>
                  <a:tcPr marL="36000" marR="36000" marT="36000" marB="36000">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tx1"/>
                          </a:solidFill>
                          <a:effectLst/>
                          <a:latin typeface="Arial" panose="020B0604020202020204" pitchFamily="34" charset="0"/>
                          <a:cs typeface="Arial" panose="020B0604020202020204" pitchFamily="34" charset="0"/>
                        </a:rPr>
                        <a:t>Identify stakeholders of the selected location(s).</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NA</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100" b="0" i="0" u="none" strike="noStrike" dirty="0">
                          <a:solidFill>
                            <a:schemeClr val="tx1"/>
                          </a:solidFill>
                          <a:effectLst/>
                          <a:latin typeface="Arial" panose="020B0604020202020204" pitchFamily="34" charset="0"/>
                          <a:cs typeface="Arial" panose="020B0604020202020204" pitchFamily="34" charset="0"/>
                        </a:rPr>
                        <a:t>High</a:t>
                      </a: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kern="1200" dirty="0">
                          <a:solidFill>
                            <a:schemeClr val="tx1"/>
                          </a:solidFill>
                          <a:effectLst/>
                          <a:latin typeface="Arial" panose="020B0604020202020204" pitchFamily="34" charset="0"/>
                          <a:ea typeface="+mn-ea"/>
                          <a:cs typeface="Arial" panose="020B0604020202020204" pitchFamily="34" charset="0"/>
                        </a:rPr>
                        <a:t>17 Apr. 2024</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In Progress</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96262494"/>
                  </a:ext>
                </a:extLst>
              </a:tr>
              <a:tr h="325259">
                <a:tc gridSpan="2">
                  <a:txBody>
                    <a:bodyPr/>
                    <a:lstStyle/>
                    <a:p>
                      <a:pPr marL="36000" algn="l" fontAlgn="b"/>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Sprint 3</a:t>
                      </a:r>
                    </a:p>
                  </a:txBody>
                  <a:tcPr marL="36000" marR="36000" marT="36000" marB="36000" anchor="ctr">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l" fontAlgn="ct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9147" marR="9147" marT="9147"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US" sz="1100" b="1"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t"/>
                      <a:endParaRPr lang="en-US" sz="1100" b="1" i="0" u="none" strike="noStrike">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b"/>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02 May 2024</a:t>
                      </a: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b"/>
                      <a:endParaRPr lang="en-US" sz="1100" b="1"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b"/>
                      <a:endParaRPr lang="en-US" sz="1100" b="1"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nchor="ctr">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261167703"/>
                  </a:ext>
                </a:extLst>
              </a:tr>
              <a:tr h="325259">
                <a:tc>
                  <a:txBody>
                    <a:bodyPr/>
                    <a:lstStyle/>
                    <a:p>
                      <a:pPr marL="36000" marR="0" lvl="0" indent="0" algn="l"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P3.1</a:t>
                      </a:r>
                    </a:p>
                  </a:txBody>
                  <a:tcPr marL="36000" marR="36000" marT="36000" marB="36000">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tx1"/>
                          </a:solidFill>
                          <a:effectLst/>
                          <a:latin typeface="Arial" panose="020B0604020202020204" pitchFamily="34" charset="0"/>
                          <a:cs typeface="Arial" panose="020B0604020202020204" pitchFamily="34" charset="0"/>
                        </a:rPr>
                        <a:t>Assess the climate change impacts on water resources at the selected location(s).</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NA</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100" b="0" i="0" u="none" strike="noStrike" dirty="0">
                          <a:solidFill>
                            <a:schemeClr val="tx1"/>
                          </a:solidFill>
                          <a:effectLst/>
                          <a:latin typeface="Arial" panose="020B0604020202020204" pitchFamily="34" charset="0"/>
                          <a:cs typeface="Arial" panose="020B0604020202020204" pitchFamily="34" charset="0"/>
                        </a:rPr>
                        <a:t>High</a:t>
                      </a: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kern="1200" dirty="0">
                          <a:solidFill>
                            <a:schemeClr val="tx1"/>
                          </a:solidFill>
                          <a:effectLst/>
                          <a:latin typeface="Arial" panose="020B0604020202020204" pitchFamily="34" charset="0"/>
                          <a:ea typeface="+mn-ea"/>
                          <a:cs typeface="Arial" panose="020B0604020202020204" pitchFamily="34" charset="0"/>
                        </a:rPr>
                        <a:t>24 Apr. 2024</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Not Started</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8023473"/>
                  </a:ext>
                </a:extLst>
              </a:tr>
              <a:tr h="325259">
                <a:tc>
                  <a:txBody>
                    <a:bodyPr/>
                    <a:lstStyle/>
                    <a:p>
                      <a:pPr marL="36000" marR="0" lvl="0" indent="0" algn="l"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P3.2</a:t>
                      </a:r>
                    </a:p>
                  </a:txBody>
                  <a:tcPr marL="36000" marR="36000" marT="36000" marB="36000">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tx1"/>
                          </a:solidFill>
                          <a:effectLst/>
                          <a:latin typeface="Arial" panose="020B0604020202020204" pitchFamily="34" charset="0"/>
                          <a:cs typeface="Arial" panose="020B0604020202020204" pitchFamily="34" charset="0"/>
                        </a:rPr>
                        <a:t>Assess rainwater harvesting technologies/approaches at the selected location(s).</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BS</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100" b="0" i="0" u="none" strike="noStrike" dirty="0">
                          <a:solidFill>
                            <a:schemeClr val="tx1"/>
                          </a:solidFill>
                          <a:effectLst/>
                          <a:latin typeface="Arial" panose="020B0604020202020204" pitchFamily="34" charset="0"/>
                          <a:cs typeface="Arial" panose="020B0604020202020204" pitchFamily="34" charset="0"/>
                        </a:rPr>
                        <a:t>High</a:t>
                      </a: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kern="1200" dirty="0">
                          <a:solidFill>
                            <a:schemeClr val="tx1"/>
                          </a:solidFill>
                          <a:effectLst/>
                          <a:latin typeface="Arial" panose="020B0604020202020204" pitchFamily="34" charset="0"/>
                          <a:ea typeface="+mn-ea"/>
                          <a:cs typeface="Arial" panose="020B0604020202020204" pitchFamily="34" charset="0"/>
                        </a:rPr>
                        <a:t>24 Apr. 2024</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Not Started</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6950914"/>
                  </a:ext>
                </a:extLst>
              </a:tr>
              <a:tr h="325259">
                <a:tc>
                  <a:txBody>
                    <a:bodyPr/>
                    <a:lstStyle/>
                    <a:p>
                      <a:pPr marL="36000" marR="0" lvl="0" indent="0" algn="l"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P3.3</a:t>
                      </a:r>
                    </a:p>
                  </a:txBody>
                  <a:tcPr marL="36000" marR="36000" marT="36000" marB="36000">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Conduct stakeholder meeting with the identified stakeholders at the selected location(s).</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AM</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100" b="0" i="0" u="none" strike="noStrike" dirty="0">
                          <a:solidFill>
                            <a:schemeClr val="tx1"/>
                          </a:solidFill>
                          <a:effectLst/>
                          <a:latin typeface="Arial" panose="020B0604020202020204" pitchFamily="34" charset="0"/>
                          <a:cs typeface="Arial" panose="020B0604020202020204" pitchFamily="34" charset="0"/>
                        </a:rPr>
                        <a:t>High</a:t>
                      </a: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kern="1200" dirty="0">
                          <a:solidFill>
                            <a:schemeClr val="tx1"/>
                          </a:solidFill>
                          <a:effectLst/>
                          <a:latin typeface="Arial" panose="020B0604020202020204" pitchFamily="34" charset="0"/>
                          <a:ea typeface="+mn-ea"/>
                          <a:cs typeface="Arial" panose="020B0604020202020204" pitchFamily="34" charset="0"/>
                        </a:rPr>
                        <a:t>02 May 2024</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Not Started</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8982650"/>
                  </a:ext>
                </a:extLst>
              </a:tr>
              <a:tr h="325259">
                <a:tc>
                  <a:txBody>
                    <a:bodyPr/>
                    <a:lstStyle/>
                    <a:p>
                      <a:pPr marL="36000" marR="0" lvl="0" indent="0" algn="l"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P3.4</a:t>
                      </a:r>
                    </a:p>
                  </a:txBody>
                  <a:tcPr marL="36000" marR="36000" marT="36000" marB="36000">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Request permission from relevant stakeholders at the selected project sites</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NA</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High</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kern="1200" dirty="0">
                          <a:solidFill>
                            <a:schemeClr val="tx1"/>
                          </a:solidFill>
                          <a:effectLst/>
                          <a:latin typeface="Arial" panose="020B0604020202020204" pitchFamily="34" charset="0"/>
                          <a:ea typeface="+mn-ea"/>
                          <a:cs typeface="Arial" panose="020B0604020202020204" pitchFamily="34" charset="0"/>
                        </a:rPr>
                        <a:t>02 May 2024</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chemeClr val="tx1">
                              <a:lumMod val="50000"/>
                            </a:schemeClr>
                          </a:solidFill>
                          <a:effectLst/>
                          <a:latin typeface="Arial" panose="020B0604020202020204" pitchFamily="34" charset="0"/>
                          <a:cs typeface="Arial" panose="020B0604020202020204" pitchFamily="34" charset="0"/>
                        </a:rPr>
                        <a:t>In Progress</a:t>
                      </a: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5494996"/>
                  </a:ext>
                </a:extLst>
              </a:tr>
              <a:tr h="325259">
                <a:tc gridSpan="2">
                  <a:txBody>
                    <a:bodyPr/>
                    <a:lstStyle/>
                    <a:p>
                      <a:pPr marL="36000" algn="l" defTabSz="914400" rtl="0" eaLnBrk="1" fontAlgn="b" latinLnBrk="0" hangingPunct="1"/>
                      <a:r>
                        <a:rPr lang="en-US" sz="1100" b="1" i="0" u="none" strike="noStrike" kern="1200" dirty="0">
                          <a:solidFill>
                            <a:schemeClr val="tx1">
                              <a:lumMod val="50000"/>
                            </a:schemeClr>
                          </a:solidFill>
                          <a:effectLst/>
                          <a:latin typeface="Arial" panose="020B0604020202020204" pitchFamily="34" charset="0"/>
                          <a:ea typeface="+mn-ea"/>
                          <a:cs typeface="Arial" panose="020B0604020202020204" pitchFamily="34" charset="0"/>
                        </a:rPr>
                        <a:t>Sprint 4</a:t>
                      </a:r>
                    </a:p>
                  </a:txBody>
                  <a:tcPr marL="36000" marR="36000" marT="36000" marB="36000" anchor="ctr">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l" fontAlgn="ct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9147" marR="9147" marT="9147"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6000" marR="0" lvl="0" indent="0" algn="l" defTabSz="914400" rtl="0" eaLnBrk="1" fontAlgn="b" latinLnBrk="0" hangingPunct="1">
                        <a:lnSpc>
                          <a:spcPct val="100000"/>
                        </a:lnSpc>
                        <a:spcBef>
                          <a:spcPts val="0"/>
                        </a:spcBef>
                        <a:spcAft>
                          <a:spcPts val="0"/>
                        </a:spcAft>
                        <a:buClrTx/>
                        <a:buSzTx/>
                        <a:buFontTx/>
                        <a:buNone/>
                        <a:tabLst/>
                        <a:defRPr/>
                      </a:pPr>
                      <a:endParaRPr lang="en-US" sz="1100" b="1" i="0" u="none" strike="noStrike" kern="1200" dirty="0">
                        <a:solidFill>
                          <a:schemeClr val="tx1">
                            <a:lumMod val="50000"/>
                          </a:schemeClr>
                        </a:solidFill>
                        <a:effectLst/>
                        <a:latin typeface="Arial" panose="020B0604020202020204" pitchFamily="34" charset="0"/>
                        <a:ea typeface="+mn-ea"/>
                        <a:cs typeface="Arial" panose="020B0604020202020204" pitchFamily="34" charset="0"/>
                      </a:endParaRP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36000" algn="l" defTabSz="914400" rtl="0" eaLnBrk="1" fontAlgn="b" latinLnBrk="0" hangingPunct="1"/>
                      <a:endParaRPr lang="en-US" sz="1100" b="1" i="0" u="none" strike="noStrike" kern="1200">
                        <a:solidFill>
                          <a:schemeClr val="tx1">
                            <a:lumMod val="50000"/>
                          </a:schemeClr>
                        </a:solidFill>
                        <a:effectLst/>
                        <a:latin typeface="Arial" panose="020B0604020202020204" pitchFamily="34" charset="0"/>
                        <a:ea typeface="+mn-ea"/>
                        <a:cs typeface="Arial" panose="020B0604020202020204" pitchFamily="34" charset="0"/>
                      </a:endParaRP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36000" algn="l" defTabSz="914400" rtl="0" eaLnBrk="1" fontAlgn="b" latinLnBrk="0" hangingPunct="1"/>
                      <a:r>
                        <a:rPr lang="en-US" sz="1100" b="1" i="0" u="none" strike="noStrike" kern="1200" dirty="0">
                          <a:solidFill>
                            <a:schemeClr val="tx1">
                              <a:lumMod val="50000"/>
                            </a:schemeClr>
                          </a:solidFill>
                          <a:effectLst/>
                          <a:latin typeface="Arial" panose="020B0604020202020204" pitchFamily="34" charset="0"/>
                          <a:ea typeface="+mn-ea"/>
                          <a:cs typeface="Arial" panose="020B0604020202020204" pitchFamily="34" charset="0"/>
                        </a:rPr>
                        <a:t>16 May 2024</a:t>
                      </a: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36000" algn="l" defTabSz="914400" rtl="0" eaLnBrk="1" fontAlgn="b" latinLnBrk="0" hangingPunct="1"/>
                      <a:endParaRPr lang="en-US" sz="1100" b="1" i="0" u="none" strike="noStrike" kern="1200" dirty="0">
                        <a:solidFill>
                          <a:schemeClr val="tx1">
                            <a:lumMod val="50000"/>
                          </a:schemeClr>
                        </a:solidFill>
                        <a:effectLst/>
                        <a:latin typeface="Arial" panose="020B0604020202020204" pitchFamily="34" charset="0"/>
                        <a:ea typeface="+mn-ea"/>
                        <a:cs typeface="Arial" panose="020B0604020202020204" pitchFamily="34" charset="0"/>
                      </a:endParaRPr>
                    </a:p>
                  </a:txBody>
                  <a:tcPr marL="36000" marR="3600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36000" algn="l" defTabSz="914400" rtl="0" eaLnBrk="1" fontAlgn="b" latinLnBrk="0" hangingPunct="1"/>
                      <a:endParaRPr lang="en-US" sz="1100" b="1" i="0" u="none" strike="noStrike" kern="1200" dirty="0">
                        <a:solidFill>
                          <a:schemeClr val="tx1">
                            <a:lumMod val="50000"/>
                          </a:schemeClr>
                        </a:solidFill>
                        <a:effectLst/>
                        <a:latin typeface="Arial" panose="020B0604020202020204" pitchFamily="34" charset="0"/>
                        <a:ea typeface="+mn-ea"/>
                        <a:cs typeface="Arial" panose="020B0604020202020204" pitchFamily="34" charset="0"/>
                      </a:endParaRPr>
                    </a:p>
                  </a:txBody>
                  <a:tcPr marL="36000" marR="36000" marT="36000" marB="36000" anchor="ctr">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862589858"/>
                  </a:ext>
                </a:extLst>
              </a:tr>
              <a:tr h="325259">
                <a:tc>
                  <a:txBody>
                    <a:bodyPr/>
                    <a:lstStyle/>
                    <a:p>
                      <a:pPr marL="36000" marR="0" lvl="0" indent="0" algn="l"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P4.1</a:t>
                      </a:r>
                    </a:p>
                  </a:txBody>
                  <a:tcPr marL="36000" marR="36000" marT="36000" marB="36000">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5400693"/>
                  </a:ext>
                </a:extLst>
              </a:tr>
              <a:tr h="325259">
                <a:tc>
                  <a:txBody>
                    <a:bodyPr/>
                    <a:lstStyle/>
                    <a:p>
                      <a:pPr marL="36000" marR="0" lvl="0" indent="0" algn="l" defTabSz="914400" rtl="0" eaLnBrk="1" fontAlgn="b" latinLnBrk="0" hangingPunct="1">
                        <a:lnSpc>
                          <a:spcPct val="100000"/>
                        </a:lnSpc>
                        <a:spcBef>
                          <a:spcPts val="0"/>
                        </a:spcBef>
                        <a:spcAft>
                          <a:spcPts val="0"/>
                        </a:spcAft>
                        <a:buClrTx/>
                        <a:buSzTx/>
                        <a:buFontTx/>
                        <a:buNone/>
                        <a:tabLst/>
                        <a:defRPr/>
                      </a:pPr>
                      <a:r>
                        <a:rPr lang="en-US" sz="1100" b="1" i="0" u="none" strike="noStrike" dirty="0">
                          <a:solidFill>
                            <a:schemeClr val="tx1">
                              <a:lumMod val="50000"/>
                            </a:schemeClr>
                          </a:solidFill>
                          <a:effectLst/>
                          <a:latin typeface="Arial" panose="020B0604020202020204" pitchFamily="34" charset="0"/>
                          <a:cs typeface="Arial" panose="020B0604020202020204" pitchFamily="34" charset="0"/>
                        </a:rPr>
                        <a:t>P4.2</a:t>
                      </a:r>
                    </a:p>
                  </a:txBody>
                  <a:tcPr marL="36000" marR="36000" marT="36000" marB="36000">
                    <a:lnL w="952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endParaRPr lang="en-US" sz="1100" b="0" i="0" u="none" strike="noStrike" dirty="0">
                        <a:solidFill>
                          <a:schemeClr val="tx1">
                            <a:lumMod val="50000"/>
                          </a:schemeClr>
                        </a:solidFill>
                        <a:effectLst/>
                        <a:latin typeface="Arial" panose="020B0604020202020204" pitchFamily="34" charset="0"/>
                        <a:cs typeface="Arial" panose="020B0604020202020204" pitchFamily="34" charset="0"/>
                      </a:endParaRPr>
                    </a:p>
                  </a:txBody>
                  <a:tcPr marL="36000" marR="36000" marT="36000" marB="36000">
                    <a:lnL>
                      <a:noFill/>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68140"/>
                  </a:ext>
                </a:extLst>
              </a:tr>
            </a:tbl>
          </a:graphicData>
        </a:graphic>
      </p:graphicFrame>
    </p:spTree>
    <p:extLst>
      <p:ext uri="{BB962C8B-B14F-4D97-AF65-F5344CB8AC3E}">
        <p14:creationId xmlns:p14="http://schemas.microsoft.com/office/powerpoint/2010/main" val="323440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B8F45-7B19-0B61-AC3B-9BBCA80FB893}"/>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14D62AA-BF07-3B45-A8CA-188E5B946334}"/>
              </a:ext>
            </a:extLst>
          </p:cNvPr>
          <p:cNvSpPr>
            <a:spLocks noGrp="1"/>
          </p:cNvSpPr>
          <p:nvPr>
            <p:ph type="title"/>
          </p:nvPr>
        </p:nvSpPr>
        <p:spPr/>
        <p:txBody>
          <a:bodyPr/>
          <a:lstStyle/>
          <a:p>
            <a:r>
              <a:rPr lang="en-GB" dirty="0"/>
              <a:t>Project Issues and Risks</a:t>
            </a:r>
            <a:endParaRPr lang="en-PK" dirty="0"/>
          </a:p>
        </p:txBody>
      </p:sp>
      <p:sp>
        <p:nvSpPr>
          <p:cNvPr id="17" name="Title 1">
            <a:extLst>
              <a:ext uri="{FF2B5EF4-FFF2-40B4-BE49-F238E27FC236}">
                <a16:creationId xmlns:a16="http://schemas.microsoft.com/office/drawing/2014/main" id="{EA300B28-DBE1-00EB-2CF4-DBA7B7DBCEC6}"/>
              </a:ext>
            </a:extLst>
          </p:cNvPr>
          <p:cNvSpPr txBox="1">
            <a:spLocks/>
          </p:cNvSpPr>
          <p:nvPr/>
        </p:nvSpPr>
        <p:spPr>
          <a:xfrm>
            <a:off x="109332" y="872536"/>
            <a:ext cx="2057397" cy="449885"/>
          </a:xfrm>
          <a:prstGeom prst="rect">
            <a:avLst/>
          </a:prstGeom>
        </p:spPr>
        <p:txBody>
          <a:bodyPr vert="horz" lIns="90000" tIns="45720" rIns="91440" bIns="45720" rtlCol="0" anchor="t" anchorCtr="0">
            <a:no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sz="2200" dirty="0">
                <a:solidFill>
                  <a:schemeClr val="bg1"/>
                </a:solidFill>
                <a:latin typeface="Arial" panose="020B0604020202020204" pitchFamily="34" charset="0"/>
                <a:cs typeface="Arial" panose="020B0604020202020204" pitchFamily="34" charset="0"/>
              </a:rPr>
              <a:t>Issues/Risks</a:t>
            </a:r>
          </a:p>
        </p:txBody>
      </p:sp>
      <p:sp>
        <p:nvSpPr>
          <p:cNvPr id="21" name="Title 1">
            <a:extLst>
              <a:ext uri="{FF2B5EF4-FFF2-40B4-BE49-F238E27FC236}">
                <a16:creationId xmlns:a16="http://schemas.microsoft.com/office/drawing/2014/main" id="{2D1D741D-AA7E-20E9-7FD5-AFB44D445B95}"/>
              </a:ext>
            </a:extLst>
          </p:cNvPr>
          <p:cNvSpPr txBox="1">
            <a:spLocks/>
          </p:cNvSpPr>
          <p:nvPr/>
        </p:nvSpPr>
        <p:spPr>
          <a:xfrm>
            <a:off x="109333" y="1322421"/>
            <a:ext cx="2057397" cy="5237403"/>
          </a:xfrm>
          <a:prstGeom prst="rect">
            <a:avLst/>
          </a:prstGeom>
        </p:spPr>
        <p:txBody>
          <a:bodyPr vert="horz" lIns="90000" tIns="45720" rIns="91440" bIns="45720" rtlCol="0" anchor="t" anchorCtr="0">
            <a:norm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Minutes previous meeting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Action list</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rgbClr val="5BE0EF"/>
                </a:solidFill>
                <a:latin typeface="Arial" panose="020B0604020202020204" pitchFamily="34" charset="0"/>
                <a:cs typeface="Arial" panose="020B0604020202020204" pitchFamily="34" charset="0"/>
              </a:rPr>
              <a:t>Project issues and risks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planning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Any other business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ct val="150000"/>
              </a:lnSpc>
            </a:pPr>
            <a:endParaRPr lang="en-US" sz="1100" dirty="0">
              <a:solidFill>
                <a:schemeClr val="bg1"/>
              </a:solidFill>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F1C0D2E7-5138-D58C-5937-749D79EC188A}"/>
              </a:ext>
            </a:extLst>
          </p:cNvPr>
          <p:cNvGraphicFramePr>
            <a:graphicFrameLocks noGrp="1"/>
          </p:cNvGraphicFramePr>
          <p:nvPr>
            <p:extLst>
              <p:ext uri="{D42A27DB-BD31-4B8C-83A1-F6EECF244321}">
                <p14:modId xmlns:p14="http://schemas.microsoft.com/office/powerpoint/2010/main" val="2477030370"/>
              </p:ext>
            </p:extLst>
          </p:nvPr>
        </p:nvGraphicFramePr>
        <p:xfrm>
          <a:off x="2592180" y="1775607"/>
          <a:ext cx="9018796" cy="3291414"/>
        </p:xfrm>
        <a:graphic>
          <a:graphicData uri="http://schemas.openxmlformats.org/drawingml/2006/table">
            <a:tbl>
              <a:tblPr firstRow="1" bandRow="1">
                <a:effectLst>
                  <a:outerShdw blurRad="50800" dist="38100" dir="8100000" algn="tr" rotWithShape="0">
                    <a:prstClr val="black">
                      <a:alpha val="40000"/>
                    </a:prstClr>
                  </a:outerShdw>
                </a:effectLst>
              </a:tblPr>
              <a:tblGrid>
                <a:gridCol w="554611">
                  <a:extLst>
                    <a:ext uri="{9D8B030D-6E8A-4147-A177-3AD203B41FA5}">
                      <a16:colId xmlns:a16="http://schemas.microsoft.com/office/drawing/2014/main" val="20000"/>
                    </a:ext>
                  </a:extLst>
                </a:gridCol>
                <a:gridCol w="1737294">
                  <a:extLst>
                    <a:ext uri="{9D8B030D-6E8A-4147-A177-3AD203B41FA5}">
                      <a16:colId xmlns:a16="http://schemas.microsoft.com/office/drawing/2014/main" val="20001"/>
                    </a:ext>
                  </a:extLst>
                </a:gridCol>
                <a:gridCol w="625066">
                  <a:extLst>
                    <a:ext uri="{9D8B030D-6E8A-4147-A177-3AD203B41FA5}">
                      <a16:colId xmlns:a16="http://schemas.microsoft.com/office/drawing/2014/main" val="508513269"/>
                    </a:ext>
                  </a:extLst>
                </a:gridCol>
                <a:gridCol w="2100913">
                  <a:extLst>
                    <a:ext uri="{9D8B030D-6E8A-4147-A177-3AD203B41FA5}">
                      <a16:colId xmlns:a16="http://schemas.microsoft.com/office/drawing/2014/main" val="884289843"/>
                    </a:ext>
                  </a:extLst>
                </a:gridCol>
                <a:gridCol w="2098398">
                  <a:extLst>
                    <a:ext uri="{9D8B030D-6E8A-4147-A177-3AD203B41FA5}">
                      <a16:colId xmlns:a16="http://schemas.microsoft.com/office/drawing/2014/main" val="20003"/>
                    </a:ext>
                  </a:extLst>
                </a:gridCol>
                <a:gridCol w="771507">
                  <a:extLst>
                    <a:ext uri="{9D8B030D-6E8A-4147-A177-3AD203B41FA5}">
                      <a16:colId xmlns:a16="http://schemas.microsoft.com/office/drawing/2014/main" val="20004"/>
                    </a:ext>
                  </a:extLst>
                </a:gridCol>
                <a:gridCol w="1131007">
                  <a:extLst>
                    <a:ext uri="{9D8B030D-6E8A-4147-A177-3AD203B41FA5}">
                      <a16:colId xmlns:a16="http://schemas.microsoft.com/office/drawing/2014/main" val="20005"/>
                    </a:ext>
                  </a:extLst>
                </a:gridCol>
              </a:tblGrid>
              <a:tr h="379159">
                <a:tc gridSpan="7">
                  <a:txBody>
                    <a:bodyPr/>
                    <a:lstStyle>
                      <a:lvl1pPr marL="0" algn="l" defTabSz="914400" rtl="0" eaLnBrk="1" latinLnBrk="0" hangingPunct="1">
                        <a:defRPr sz="1800" b="1" kern="1200">
                          <a:solidFill>
                            <a:schemeClr val="lt1"/>
                          </a:solidFill>
                          <a:latin typeface="ING Me"/>
                        </a:defRPr>
                      </a:lvl1pPr>
                      <a:lvl2pPr marL="457200" algn="l" defTabSz="914400" rtl="0" eaLnBrk="1" latinLnBrk="0" hangingPunct="1">
                        <a:defRPr sz="1800" b="1" kern="1200">
                          <a:solidFill>
                            <a:schemeClr val="lt1"/>
                          </a:solidFill>
                          <a:latin typeface="ING Me"/>
                        </a:defRPr>
                      </a:lvl2pPr>
                      <a:lvl3pPr marL="914400" algn="l" defTabSz="914400" rtl="0" eaLnBrk="1" latinLnBrk="0" hangingPunct="1">
                        <a:defRPr sz="1800" b="1" kern="1200">
                          <a:solidFill>
                            <a:schemeClr val="lt1"/>
                          </a:solidFill>
                          <a:latin typeface="ING Me"/>
                        </a:defRPr>
                      </a:lvl3pPr>
                      <a:lvl4pPr marL="1371600" algn="l" defTabSz="914400" rtl="0" eaLnBrk="1" latinLnBrk="0" hangingPunct="1">
                        <a:defRPr sz="1800" b="1" kern="1200">
                          <a:solidFill>
                            <a:schemeClr val="lt1"/>
                          </a:solidFill>
                          <a:latin typeface="ING Me"/>
                        </a:defRPr>
                      </a:lvl4pPr>
                      <a:lvl5pPr marL="1828800" algn="l" defTabSz="914400" rtl="0" eaLnBrk="1" latinLnBrk="0" hangingPunct="1">
                        <a:defRPr sz="1800" b="1" kern="1200">
                          <a:solidFill>
                            <a:schemeClr val="lt1"/>
                          </a:solidFill>
                          <a:latin typeface="ING Me"/>
                        </a:defRPr>
                      </a:lvl5pPr>
                      <a:lvl6pPr marL="2286000" algn="l" defTabSz="914400" rtl="0" eaLnBrk="1" latinLnBrk="0" hangingPunct="1">
                        <a:defRPr sz="1800" b="1" kern="1200">
                          <a:solidFill>
                            <a:schemeClr val="lt1"/>
                          </a:solidFill>
                          <a:latin typeface="ING Me"/>
                        </a:defRPr>
                      </a:lvl6pPr>
                      <a:lvl7pPr marL="2743200" algn="l" defTabSz="914400" rtl="0" eaLnBrk="1" latinLnBrk="0" hangingPunct="1">
                        <a:defRPr sz="1800" b="1" kern="1200">
                          <a:solidFill>
                            <a:schemeClr val="lt1"/>
                          </a:solidFill>
                          <a:latin typeface="ING Me"/>
                        </a:defRPr>
                      </a:lvl7pPr>
                      <a:lvl8pPr marL="3200400" algn="l" defTabSz="914400" rtl="0" eaLnBrk="1" latinLnBrk="0" hangingPunct="1">
                        <a:defRPr sz="1800" b="1" kern="1200">
                          <a:solidFill>
                            <a:schemeClr val="lt1"/>
                          </a:solidFill>
                          <a:latin typeface="ING Me"/>
                        </a:defRPr>
                      </a:lvl8pPr>
                      <a:lvl9pPr marL="3657600" algn="l" defTabSz="914400" rtl="0" eaLnBrk="1" latinLnBrk="0" hangingPunct="1">
                        <a:defRPr sz="1800" b="1" kern="1200">
                          <a:solidFill>
                            <a:schemeClr val="lt1"/>
                          </a:solidFill>
                          <a:latin typeface="ING Me"/>
                        </a:defRPr>
                      </a:lvl9pPr>
                    </a:lstStyle>
                    <a:p>
                      <a:pPr algn="l"/>
                      <a:r>
                        <a:rPr lang="en-GB" sz="1100" b="1" kern="1200" noProof="0" dirty="0">
                          <a:solidFill>
                            <a:schemeClr val="bg1"/>
                          </a:solidFill>
                          <a:latin typeface="Arial" panose="020B0604020202020204" pitchFamily="34" charset="0"/>
                          <a:ea typeface="Verdana" panose="020B0604030504040204" pitchFamily="34" charset="0"/>
                          <a:cs typeface="Arial" panose="020B0604020202020204" pitchFamily="34" charset="0"/>
                        </a:rPr>
                        <a:t>1.</a:t>
                      </a:r>
                      <a:r>
                        <a:rPr lang="en-GB" sz="1100" b="1" kern="1200" baseline="0" noProof="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GB" sz="1100" b="1" kern="1200" noProof="0" dirty="0">
                          <a:solidFill>
                            <a:schemeClr val="bg1"/>
                          </a:solidFill>
                          <a:latin typeface="Arial" panose="020B0604020202020204" pitchFamily="34" charset="0"/>
                          <a:ea typeface="Verdana" panose="020B0604030504040204" pitchFamily="34" charset="0"/>
                          <a:cs typeface="Arial" panose="020B0604020202020204" pitchFamily="34" charset="0"/>
                        </a:rPr>
                        <a:t>Key Issues and Risks about to materialize</a:t>
                      </a:r>
                    </a:p>
                  </a:txBody>
                  <a:tcPr anchor="ctr">
                    <a:lnL w="12700" cmpd="sng">
                      <a:solidFill>
                        <a:sysClr val="window" lastClr="FFFFFF"/>
                      </a:solidFill>
                    </a:lnL>
                    <a:lnR w="12700" cmpd="sng">
                      <a:solidFill>
                        <a:sysClr val="window" lastClr="FFFFFF"/>
                      </a:solidFill>
                    </a:lnR>
                    <a:lnT w="6350" cap="flat" cmpd="sng" algn="ctr">
                      <a:solidFill>
                        <a:srgbClr val="333333"/>
                      </a:solidFill>
                      <a:prstDash val="solid"/>
                      <a:round/>
                      <a:headEnd type="none" w="med" len="med"/>
                      <a:tailEnd type="none" w="med" len="med"/>
                    </a:lnT>
                    <a:lnB w="12700" cap="flat" cmpd="sng" algn="ctr">
                      <a:solidFill>
                        <a:srgbClr val="1F2833"/>
                      </a:solidFill>
                      <a:prstDash val="solid"/>
                      <a:round/>
                      <a:headEnd type="none" w="med" len="med"/>
                      <a:tailEnd type="none" w="med" len="med"/>
                    </a:lnB>
                    <a:lnTlToBr w="12700" cmpd="sng">
                      <a:noFill/>
                      <a:prstDash val="solid"/>
                    </a:lnTlToBr>
                    <a:lnBlToTr w="12700" cmpd="sng">
                      <a:noFill/>
                      <a:prstDash val="solid"/>
                    </a:lnBlToTr>
                    <a:solidFill>
                      <a:srgbClr val="002F54"/>
                    </a:solidFill>
                  </a:tcPr>
                </a:tc>
                <a:tc hMerge="1">
                  <a:txBody>
                    <a:bodyPr/>
                    <a:lstStyle/>
                    <a:p>
                      <a:endParaRPr lang="nl-NL" sz="1100" b="1" kern="1200" dirty="0">
                        <a:solidFill>
                          <a:schemeClr val="bg1"/>
                        </a:solidFill>
                        <a:latin typeface="+mj-lt"/>
                        <a:ea typeface="+mn-ea"/>
                        <a:cs typeface="Calibri" panose="020F0502020204030204" pitchFamily="34" charset="0"/>
                      </a:endParaRPr>
                    </a:p>
                  </a:txBody>
                  <a:tcPr>
                    <a:solidFill>
                      <a:srgbClr val="00B0F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nl-NL" sz="1100" b="1" kern="1200" dirty="0">
                        <a:solidFill>
                          <a:schemeClr val="bg1"/>
                        </a:solidFill>
                        <a:latin typeface="+mj-lt"/>
                        <a:ea typeface="+mn-ea"/>
                        <a:cs typeface="Calibri" panose="020F0502020204030204" pitchFamily="34" charset="0"/>
                      </a:endParaRPr>
                    </a:p>
                  </a:txBody>
                  <a:tcPr>
                    <a:solidFill>
                      <a:srgbClr val="00B0F0"/>
                    </a:solidFill>
                  </a:tcPr>
                </a:tc>
                <a:tc hMerge="1">
                  <a:txBody>
                    <a:bodyPr/>
                    <a:lstStyle/>
                    <a:p>
                      <a:endParaRPr lang="en-US"/>
                    </a:p>
                  </a:txBody>
                  <a:tcPr/>
                </a:tc>
                <a:extLst>
                  <a:ext uri="{0D108BD9-81ED-4DB2-BD59-A6C34878D82A}">
                    <a16:rowId xmlns:a16="http://schemas.microsoft.com/office/drawing/2014/main" val="10000"/>
                  </a:ext>
                </a:extLst>
              </a:tr>
              <a:tr h="379159">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100" b="1" i="0" kern="1200" noProof="0">
                          <a:solidFill>
                            <a:schemeClr val="tx1"/>
                          </a:solidFill>
                          <a:latin typeface="Arial" panose="020B0604020202020204" pitchFamily="34" charset="0"/>
                          <a:ea typeface="Verdana" panose="020B0604030504040204" pitchFamily="34" charset="0"/>
                          <a:cs typeface="Arial" panose="020B0604020202020204" pitchFamily="34" charset="0"/>
                        </a:rPr>
                        <a:t>#</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100" b="1" i="0" kern="1200" noProof="0">
                          <a:solidFill>
                            <a:schemeClr val="tx1"/>
                          </a:solidFill>
                          <a:latin typeface="Arial" panose="020B0604020202020204" pitchFamily="34" charset="0"/>
                          <a:ea typeface="Verdana" panose="020B0604030504040204" pitchFamily="34" charset="0"/>
                          <a:cs typeface="Arial" panose="020B0604020202020204" pitchFamily="34" charset="0"/>
                        </a:rPr>
                        <a:t>Issue Description</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ctr"/>
                      <a:r>
                        <a:rPr lang="en-GB" sz="1100" b="1" i="0" kern="1200" noProof="0">
                          <a:solidFill>
                            <a:schemeClr val="tx1"/>
                          </a:solidFill>
                          <a:latin typeface="Arial" panose="020B0604020202020204" pitchFamily="34" charset="0"/>
                          <a:ea typeface="Verdana" panose="020B0604030504040204" pitchFamily="34" charset="0"/>
                          <a:cs typeface="Arial" panose="020B0604020202020204" pitchFamily="34" charset="0"/>
                        </a:rPr>
                        <a:t>Prio.</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100" b="1" i="0" kern="1200" noProof="0">
                          <a:solidFill>
                            <a:schemeClr val="tx1"/>
                          </a:solidFill>
                          <a:latin typeface="Arial" panose="020B0604020202020204" pitchFamily="34" charset="0"/>
                          <a:ea typeface="Verdana" panose="020B0604030504040204" pitchFamily="34" charset="0"/>
                          <a:cs typeface="Arial" panose="020B0604020202020204" pitchFamily="34" charset="0"/>
                        </a:rPr>
                        <a:t>Impact</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100" b="1" i="0" kern="1200" noProof="0">
                          <a:solidFill>
                            <a:schemeClr val="tx1"/>
                          </a:solidFill>
                          <a:latin typeface="Arial" panose="020B0604020202020204" pitchFamily="34" charset="0"/>
                          <a:ea typeface="Verdana" panose="020B0604030504040204" pitchFamily="34" charset="0"/>
                          <a:cs typeface="Arial" panose="020B0604020202020204" pitchFamily="34" charset="0"/>
                        </a:rPr>
                        <a:t>Mitigation</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100" b="1" i="0" kern="1200" noProof="0">
                          <a:solidFill>
                            <a:schemeClr val="tx1"/>
                          </a:solidFill>
                          <a:latin typeface="Arial" panose="020B0604020202020204" pitchFamily="34" charset="0"/>
                          <a:ea typeface="Verdana" panose="020B0604030504040204" pitchFamily="34" charset="0"/>
                          <a:cs typeface="Arial" panose="020B0604020202020204" pitchFamily="34" charset="0"/>
                        </a:rPr>
                        <a:t>PTA</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100" b="1" i="0" kern="1200" noProof="0">
                          <a:solidFill>
                            <a:schemeClr val="tx1"/>
                          </a:solidFill>
                          <a:latin typeface="Arial" panose="020B0604020202020204" pitchFamily="34" charset="0"/>
                          <a:ea typeface="Verdana" panose="020B0604030504040204" pitchFamily="34" charset="0"/>
                          <a:cs typeface="Arial" panose="020B0604020202020204" pitchFamily="34" charset="0"/>
                        </a:rPr>
                        <a:t>Due date</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extLst>
                  <a:ext uri="{0D108BD9-81ED-4DB2-BD59-A6C34878D82A}">
                    <a16:rowId xmlns:a16="http://schemas.microsoft.com/office/drawing/2014/main" val="10001"/>
                  </a:ext>
                </a:extLst>
              </a:tr>
              <a:tr h="633274">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algn="l" defTabSz="914400" rtl="0" eaLnBrk="1" latinLnBrk="0" hangingPunct="1"/>
                      <a:r>
                        <a:rPr lang="en-GB" sz="11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I1</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1450" indent="-171450">
                        <a:buFont typeface="Helvetica" pitchFamily="2" charset="0"/>
                        <a:buChar char="⁃"/>
                      </a:pPr>
                      <a:endParaRPr lang="en-GB" sz="1100" kern="12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endParaRPr lang="en-GB" sz="1100" b="1" noProof="0">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buFont typeface="Helvetica" pitchFamily="2" charset="0"/>
                        <a:buChar char="⁃"/>
                      </a:pPr>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1450" indent="-171450">
                        <a:buFont typeface="Helvetica" pitchFamily="2" charset="0"/>
                        <a:buChar char="⁃"/>
                      </a:pPr>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734963754"/>
                  </a:ext>
                </a:extLst>
              </a:tr>
              <a:tr h="633274">
                <a:tc>
                  <a:txBody>
                    <a:bodyPr/>
                    <a:lstStyle/>
                    <a:p>
                      <a:pPr marL="0" algn="l" defTabSz="914400" rtl="0" eaLnBrk="1" latinLnBrk="0" hangingPunct="1"/>
                      <a:r>
                        <a:rPr lang="en-GB" sz="11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I2</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1450" indent="-171450">
                        <a:buFont typeface="Helvetica" pitchFamily="2" charset="0"/>
                        <a:buChar char="⁃"/>
                      </a:pPr>
                      <a:endParaRPr lang="en-GB" sz="1100" kern="12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endParaRPr lang="en-GB" sz="1100" b="1" noProof="0">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buFont typeface="Helvetica" pitchFamily="2" charset="0"/>
                        <a:buChar char="⁃"/>
                      </a:pPr>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1450" indent="-171450">
                        <a:buFont typeface="Helvetica" pitchFamily="2" charset="0"/>
                        <a:buChar char="⁃"/>
                      </a:pPr>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1100" noProof="0" dirty="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656181668"/>
                  </a:ext>
                </a:extLst>
              </a:tr>
              <a:tr h="633274">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algn="l" defTabSz="914400" rtl="0" eaLnBrk="1" latinLnBrk="0" hangingPunct="1"/>
                      <a:r>
                        <a:rPr lang="en-GB" sz="11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I3</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171450" indent="-171450">
                        <a:buFont typeface="Helvetica" pitchFamily="2" charset="0"/>
                        <a:buChar char="⁃"/>
                      </a:pPr>
                      <a:endParaRPr lang="en-GB" sz="1100" kern="12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ctr"/>
                      <a:endParaRPr lang="en-GB" sz="1100" b="1" noProof="0">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171450" indent="-171450">
                        <a:buFont typeface="Helvetica" pitchFamily="2" charset="0"/>
                        <a:buChar char="⁃"/>
                      </a:pPr>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171450" indent="-171450">
                        <a:buFont typeface="Helvetica" pitchFamily="2" charset="0"/>
                        <a:buChar char="⁃"/>
                      </a:pPr>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6350"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98893969"/>
                  </a:ext>
                </a:extLst>
              </a:tr>
              <a:tr h="633274">
                <a:tc>
                  <a:txBody>
                    <a:bodyPr/>
                    <a:lstStyle/>
                    <a:p>
                      <a:pPr marL="0" algn="l" defTabSz="914400" rtl="0" eaLnBrk="1" latinLnBrk="0" hangingPunct="1"/>
                      <a:r>
                        <a:rPr lang="en-GB" sz="11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I4</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1450" indent="-171450">
                        <a:buFont typeface="Helvetica" pitchFamily="2" charset="0"/>
                        <a:buChar char="⁃"/>
                      </a:pPr>
                      <a:endParaRPr lang="en-GB" sz="1100" kern="12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endParaRPr lang="en-GB" sz="1100" b="1" noProof="0">
                        <a:solidFill>
                          <a:srgbClr val="1F2833"/>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buFont typeface="Helvetica" pitchFamily="2" charset="0"/>
                        <a:buChar char="⁃"/>
                      </a:pPr>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171450" indent="-171450">
                        <a:buFont typeface="Helvetica" pitchFamily="2" charset="0"/>
                        <a:buChar char="⁃"/>
                      </a:pPr>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1100" noProof="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endParaRPr lang="en-GB" sz="1100" noProof="0" dirty="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687362275"/>
                  </a:ext>
                </a:extLst>
              </a:tr>
            </a:tbl>
          </a:graphicData>
        </a:graphic>
      </p:graphicFrame>
    </p:spTree>
    <p:extLst>
      <p:ext uri="{BB962C8B-B14F-4D97-AF65-F5344CB8AC3E}">
        <p14:creationId xmlns:p14="http://schemas.microsoft.com/office/powerpoint/2010/main" val="2832117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B226D-FFB2-84BB-A286-57267CE61D2E}"/>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6BB2F0E9-7449-7BF3-0DB7-1D777223369B}"/>
              </a:ext>
            </a:extLst>
          </p:cNvPr>
          <p:cNvSpPr>
            <a:spLocks noGrp="1"/>
          </p:cNvSpPr>
          <p:nvPr>
            <p:ph type="title"/>
          </p:nvPr>
        </p:nvSpPr>
        <p:spPr/>
        <p:txBody>
          <a:bodyPr/>
          <a:lstStyle/>
          <a:p>
            <a:r>
              <a:rPr lang="en-GB" dirty="0"/>
              <a:t>Project Planning</a:t>
            </a:r>
            <a:endParaRPr lang="en-PK" dirty="0"/>
          </a:p>
        </p:txBody>
      </p:sp>
      <p:sp>
        <p:nvSpPr>
          <p:cNvPr id="17" name="Title 1">
            <a:extLst>
              <a:ext uri="{FF2B5EF4-FFF2-40B4-BE49-F238E27FC236}">
                <a16:creationId xmlns:a16="http://schemas.microsoft.com/office/drawing/2014/main" id="{DD429948-3358-F262-540F-ED9D19249522}"/>
              </a:ext>
            </a:extLst>
          </p:cNvPr>
          <p:cNvSpPr txBox="1">
            <a:spLocks/>
          </p:cNvSpPr>
          <p:nvPr/>
        </p:nvSpPr>
        <p:spPr>
          <a:xfrm>
            <a:off x="109332" y="872536"/>
            <a:ext cx="2057397" cy="449885"/>
          </a:xfrm>
          <a:prstGeom prst="rect">
            <a:avLst/>
          </a:prstGeom>
        </p:spPr>
        <p:txBody>
          <a:bodyPr vert="horz" lIns="90000" tIns="45720" rIns="91440" bIns="45720" rtlCol="0" anchor="t" anchorCtr="0">
            <a:no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sz="2200" dirty="0">
                <a:solidFill>
                  <a:schemeClr val="bg1"/>
                </a:solidFill>
                <a:latin typeface="Arial" panose="020B0604020202020204" pitchFamily="34" charset="0"/>
                <a:cs typeface="Arial" panose="020B0604020202020204" pitchFamily="34" charset="0"/>
              </a:rPr>
              <a:t>Planning</a:t>
            </a:r>
          </a:p>
        </p:txBody>
      </p:sp>
      <p:sp>
        <p:nvSpPr>
          <p:cNvPr id="21" name="Title 1">
            <a:extLst>
              <a:ext uri="{FF2B5EF4-FFF2-40B4-BE49-F238E27FC236}">
                <a16:creationId xmlns:a16="http://schemas.microsoft.com/office/drawing/2014/main" id="{75FC7917-19DF-E3EE-B461-1A536143B010}"/>
              </a:ext>
            </a:extLst>
          </p:cNvPr>
          <p:cNvSpPr txBox="1">
            <a:spLocks/>
          </p:cNvSpPr>
          <p:nvPr/>
        </p:nvSpPr>
        <p:spPr>
          <a:xfrm>
            <a:off x="109333" y="1322421"/>
            <a:ext cx="2057397" cy="5237403"/>
          </a:xfrm>
          <a:prstGeom prst="rect">
            <a:avLst/>
          </a:prstGeom>
        </p:spPr>
        <p:txBody>
          <a:bodyPr vert="horz" lIns="90000" tIns="45720" rIns="91440" bIns="45720" rtlCol="0" anchor="t" anchorCtr="0">
            <a:norm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Minutes previous meeting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Action list</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issues and risks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rgbClr val="5BE0EF"/>
                </a:solidFill>
                <a:latin typeface="Arial" panose="020B0604020202020204" pitchFamily="34" charset="0"/>
                <a:cs typeface="Arial" panose="020B0604020202020204" pitchFamily="34" charset="0"/>
              </a:rPr>
              <a:t>Project planning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Any other business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ct val="150000"/>
              </a:lnSpc>
            </a:pPr>
            <a:endParaRPr lang="en-US" sz="1100" dirty="0">
              <a:solidFill>
                <a:schemeClr val="bg1"/>
              </a:solidFill>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6FA946C0-9DFD-8F25-B428-B9844A0DF381}"/>
              </a:ext>
            </a:extLst>
          </p:cNvPr>
          <p:cNvPicPr>
            <a:picLocks noChangeAspect="1"/>
          </p:cNvPicPr>
          <p:nvPr/>
        </p:nvPicPr>
        <p:blipFill>
          <a:blip r:embed="rId2"/>
          <a:stretch>
            <a:fillRect/>
          </a:stretch>
        </p:blipFill>
        <p:spPr>
          <a:xfrm>
            <a:off x="2494722" y="1873653"/>
            <a:ext cx="9479022" cy="3793721"/>
          </a:xfrm>
          <a:prstGeom prst="rect">
            <a:avLst/>
          </a:prstGeom>
        </p:spPr>
      </p:pic>
      <p:cxnSp>
        <p:nvCxnSpPr>
          <p:cNvPr id="3" name="Straight Arrow Connector 2">
            <a:extLst>
              <a:ext uri="{FF2B5EF4-FFF2-40B4-BE49-F238E27FC236}">
                <a16:creationId xmlns:a16="http://schemas.microsoft.com/office/drawing/2014/main" id="{580D3D90-237D-7858-A10D-99FC25F6FF68}"/>
              </a:ext>
            </a:extLst>
          </p:cNvPr>
          <p:cNvCxnSpPr>
            <a:cxnSpLocks/>
          </p:cNvCxnSpPr>
          <p:nvPr/>
        </p:nvCxnSpPr>
        <p:spPr>
          <a:xfrm>
            <a:off x="4968541" y="1903470"/>
            <a:ext cx="0" cy="3976686"/>
          </a:xfrm>
          <a:prstGeom prst="straightConnector1">
            <a:avLst/>
          </a:prstGeom>
          <a:ln w="12700">
            <a:solidFill>
              <a:schemeClr val="tx1"/>
            </a:solidFill>
            <a:prstDash val="lgDash"/>
            <a:tailEnd type="triangle"/>
          </a:ln>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71676FE7-8961-1C94-2E3B-B374D4046E0F}"/>
              </a:ext>
            </a:extLst>
          </p:cNvPr>
          <p:cNvSpPr txBox="1"/>
          <p:nvPr/>
        </p:nvSpPr>
        <p:spPr>
          <a:xfrm>
            <a:off x="4435884" y="5880156"/>
            <a:ext cx="1069969" cy="246221"/>
          </a:xfrm>
          <a:prstGeom prst="rect">
            <a:avLst/>
          </a:prstGeom>
          <a:noFill/>
          <a:ln>
            <a:noFill/>
          </a:ln>
        </p:spPr>
        <p:txBody>
          <a:bodyPr wrap="square" rtlCol="0">
            <a:spAutoFit/>
          </a:bodyPr>
          <a:lstStyle/>
          <a:p>
            <a:r>
              <a:rPr lang="en-PK" sz="1000" dirty="0">
                <a:latin typeface="Arial" panose="020B0604020202020204" pitchFamily="34" charset="0"/>
                <a:cs typeface="Arial" panose="020B0604020202020204" pitchFamily="34" charset="0"/>
              </a:rPr>
              <a:t>10 April 2024</a:t>
            </a:r>
          </a:p>
        </p:txBody>
      </p:sp>
    </p:spTree>
    <p:extLst>
      <p:ext uri="{BB962C8B-B14F-4D97-AF65-F5344CB8AC3E}">
        <p14:creationId xmlns:p14="http://schemas.microsoft.com/office/powerpoint/2010/main" val="306028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17D7B-A84B-EC73-73F2-A395CED92B5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41E269A-6736-80E4-0359-6E17F5B20F68}"/>
              </a:ext>
            </a:extLst>
          </p:cNvPr>
          <p:cNvSpPr>
            <a:spLocks noGrp="1"/>
          </p:cNvSpPr>
          <p:nvPr>
            <p:ph type="title"/>
          </p:nvPr>
        </p:nvSpPr>
        <p:spPr/>
        <p:txBody>
          <a:bodyPr/>
          <a:lstStyle/>
          <a:p>
            <a:r>
              <a:rPr lang="en-GB" dirty="0"/>
              <a:t>Any Other Business</a:t>
            </a:r>
            <a:endParaRPr lang="en-PK" dirty="0"/>
          </a:p>
        </p:txBody>
      </p:sp>
      <p:sp>
        <p:nvSpPr>
          <p:cNvPr id="17" name="Title 1">
            <a:extLst>
              <a:ext uri="{FF2B5EF4-FFF2-40B4-BE49-F238E27FC236}">
                <a16:creationId xmlns:a16="http://schemas.microsoft.com/office/drawing/2014/main" id="{3A915C18-0750-4697-4F22-7FCE5F497B49}"/>
              </a:ext>
            </a:extLst>
          </p:cNvPr>
          <p:cNvSpPr txBox="1">
            <a:spLocks/>
          </p:cNvSpPr>
          <p:nvPr/>
        </p:nvSpPr>
        <p:spPr>
          <a:xfrm>
            <a:off x="109332" y="872536"/>
            <a:ext cx="2057397" cy="449885"/>
          </a:xfrm>
          <a:prstGeom prst="rect">
            <a:avLst/>
          </a:prstGeom>
        </p:spPr>
        <p:txBody>
          <a:bodyPr vert="horz" lIns="90000" tIns="45720" rIns="91440" bIns="45720" rtlCol="0" anchor="t" anchorCtr="0">
            <a:no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sz="2200" dirty="0">
                <a:solidFill>
                  <a:schemeClr val="bg1"/>
                </a:solidFill>
                <a:latin typeface="Arial" panose="020B0604020202020204" pitchFamily="34" charset="0"/>
                <a:cs typeface="Arial" panose="020B0604020202020204" pitchFamily="34" charset="0"/>
              </a:rPr>
              <a:t>AOB</a:t>
            </a:r>
          </a:p>
        </p:txBody>
      </p:sp>
      <p:sp>
        <p:nvSpPr>
          <p:cNvPr id="21" name="Title 1">
            <a:extLst>
              <a:ext uri="{FF2B5EF4-FFF2-40B4-BE49-F238E27FC236}">
                <a16:creationId xmlns:a16="http://schemas.microsoft.com/office/drawing/2014/main" id="{35822F7B-0A26-13A8-BEC9-64536F72BCDC}"/>
              </a:ext>
            </a:extLst>
          </p:cNvPr>
          <p:cNvSpPr txBox="1">
            <a:spLocks/>
          </p:cNvSpPr>
          <p:nvPr/>
        </p:nvSpPr>
        <p:spPr>
          <a:xfrm>
            <a:off x="109333" y="1322421"/>
            <a:ext cx="2057397" cy="5237403"/>
          </a:xfrm>
          <a:prstGeom prst="rect">
            <a:avLst/>
          </a:prstGeom>
        </p:spPr>
        <p:txBody>
          <a:bodyPr vert="horz" lIns="90000" tIns="45720" rIns="91440" bIns="45720" rtlCol="0" anchor="t" anchorCtr="0">
            <a:norm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Minutes previous meeting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Action list</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issues and risks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Project planning</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rgbClr val="5BE0EF"/>
                </a:solidFill>
                <a:latin typeface="Arial" panose="020B0604020202020204" pitchFamily="34" charset="0"/>
                <a:cs typeface="Arial" panose="020B0604020202020204" pitchFamily="34" charset="0"/>
              </a:rPr>
              <a:t>Any other business</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ct val="150000"/>
              </a:lnSpc>
            </a:pPr>
            <a:endParaRPr lang="en-US" sz="1100" dirty="0">
              <a:solidFill>
                <a:schemeClr val="bg1"/>
              </a:solidFill>
              <a:latin typeface="Arial" panose="020B0604020202020204" pitchFamily="34" charset="0"/>
              <a:cs typeface="Arial" panose="020B0604020202020204" pitchFamily="34" charset="0"/>
            </a:endParaRPr>
          </a:p>
        </p:txBody>
      </p:sp>
      <p:sp>
        <p:nvSpPr>
          <p:cNvPr id="2" name="Content Placeholder 8">
            <a:extLst>
              <a:ext uri="{FF2B5EF4-FFF2-40B4-BE49-F238E27FC236}">
                <a16:creationId xmlns:a16="http://schemas.microsoft.com/office/drawing/2014/main" id="{7DDA4193-8DBC-D6A8-C060-2856A809216D}"/>
              </a:ext>
            </a:extLst>
          </p:cNvPr>
          <p:cNvSpPr>
            <a:spLocks noGrp="1"/>
          </p:cNvSpPr>
          <p:nvPr>
            <p:ph idx="1"/>
          </p:nvPr>
        </p:nvSpPr>
        <p:spPr>
          <a:xfrm>
            <a:off x="2494722" y="1690687"/>
            <a:ext cx="8859078" cy="4181475"/>
          </a:xfrm>
        </p:spPr>
        <p:txBody>
          <a:bodyPr>
            <a:normAutofit/>
          </a:bodyPr>
          <a:lstStyle/>
          <a:p>
            <a:r>
              <a:rPr lang="en-GB" sz="1100" dirty="0"/>
              <a:t>NA asked whether he should contact WaterAid; OS answered yes. [</a:t>
            </a:r>
            <a:r>
              <a:rPr lang="en-GB" sz="1100" dirty="0">
                <a:solidFill>
                  <a:srgbClr val="0000FF"/>
                </a:solidFill>
              </a:rPr>
              <a:t>Action</a:t>
            </a:r>
            <a:r>
              <a:rPr lang="en-GB" sz="1100" dirty="0"/>
              <a:t>] NA will contact WaterAid and inform them of the project.</a:t>
            </a:r>
          </a:p>
          <a:p>
            <a:r>
              <a:rPr lang="en-GB" sz="1100" dirty="0">
                <a:solidFill>
                  <a:schemeClr val="tx1"/>
                </a:solidFill>
              </a:rPr>
              <a:t>MA explained we should add a</a:t>
            </a:r>
            <a:r>
              <a:rPr lang="en-GB" sz="1100" dirty="0"/>
              <a:t>n action in the action list aimed at asking permission from local stakeholders at the selected project sites to implement the project; OS agrees. [</a:t>
            </a:r>
            <a:r>
              <a:rPr lang="en-GB" sz="1100" dirty="0">
                <a:solidFill>
                  <a:srgbClr val="0000FF"/>
                </a:solidFill>
              </a:rPr>
              <a:t>Action</a:t>
            </a:r>
            <a:r>
              <a:rPr lang="en-GB" sz="1100" dirty="0"/>
              <a:t>] OS will add action in the action list.</a:t>
            </a:r>
          </a:p>
          <a:p>
            <a:r>
              <a:rPr lang="en-GB" sz="1100" dirty="0">
                <a:solidFill>
                  <a:schemeClr val="tx1"/>
                </a:solidFill>
              </a:rPr>
              <a:t>NA recommended to contact his formal colleague from the Technical University of Delft who might contribute to the development of an innovative rainwater harvesting technology. [</a:t>
            </a:r>
            <a:r>
              <a:rPr lang="en-GB" sz="1100" dirty="0">
                <a:solidFill>
                  <a:srgbClr val="0000FF"/>
                </a:solidFill>
              </a:rPr>
              <a:t>Action</a:t>
            </a:r>
            <a:r>
              <a:rPr lang="en-GB" sz="1100" dirty="0">
                <a:solidFill>
                  <a:schemeClr val="tx1"/>
                </a:solidFill>
              </a:rPr>
              <a:t>] OS to contact the recommended contact from NA.</a:t>
            </a:r>
          </a:p>
        </p:txBody>
      </p:sp>
    </p:spTree>
    <p:extLst>
      <p:ext uri="{BB962C8B-B14F-4D97-AF65-F5344CB8AC3E}">
        <p14:creationId xmlns:p14="http://schemas.microsoft.com/office/powerpoint/2010/main" val="1521836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B8F45-7B19-0B61-AC3B-9BBCA80FB893}"/>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14D62AA-BF07-3B45-A8CA-188E5B946334}"/>
              </a:ext>
            </a:extLst>
          </p:cNvPr>
          <p:cNvSpPr>
            <a:spLocks noGrp="1"/>
          </p:cNvSpPr>
          <p:nvPr>
            <p:ph type="title"/>
          </p:nvPr>
        </p:nvSpPr>
        <p:spPr/>
        <p:txBody>
          <a:bodyPr/>
          <a:lstStyle/>
          <a:p>
            <a:r>
              <a:rPr lang="en-GB" dirty="0"/>
              <a:t>Annex 1: Location Decision Matrix (Naveed </a:t>
            </a:r>
            <a:r>
              <a:rPr lang="en-GB" dirty="0" err="1"/>
              <a:t>Alam</a:t>
            </a:r>
            <a:r>
              <a:rPr lang="en-GB" dirty="0"/>
              <a:t>)</a:t>
            </a:r>
            <a:endParaRPr lang="en-PK" dirty="0"/>
          </a:p>
        </p:txBody>
      </p:sp>
      <p:sp>
        <p:nvSpPr>
          <p:cNvPr id="17" name="Title 1">
            <a:extLst>
              <a:ext uri="{FF2B5EF4-FFF2-40B4-BE49-F238E27FC236}">
                <a16:creationId xmlns:a16="http://schemas.microsoft.com/office/drawing/2014/main" id="{EA300B28-DBE1-00EB-2CF4-DBA7B7DBCEC6}"/>
              </a:ext>
            </a:extLst>
          </p:cNvPr>
          <p:cNvSpPr txBox="1">
            <a:spLocks/>
          </p:cNvSpPr>
          <p:nvPr/>
        </p:nvSpPr>
        <p:spPr>
          <a:xfrm>
            <a:off x="109332" y="872536"/>
            <a:ext cx="2057397" cy="449885"/>
          </a:xfrm>
          <a:prstGeom prst="rect">
            <a:avLst/>
          </a:prstGeom>
        </p:spPr>
        <p:txBody>
          <a:bodyPr vert="horz" lIns="90000" tIns="45720" rIns="91440" bIns="45720" rtlCol="0" anchor="t" anchorCtr="0">
            <a:no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sz="2200" dirty="0">
                <a:solidFill>
                  <a:schemeClr val="bg1"/>
                </a:solidFill>
                <a:latin typeface="Arial" panose="020B0604020202020204" pitchFamily="34" charset="0"/>
                <a:cs typeface="Arial" panose="020B0604020202020204" pitchFamily="34" charset="0"/>
              </a:rPr>
              <a:t>Annex 1</a:t>
            </a:r>
          </a:p>
        </p:txBody>
      </p:sp>
      <p:sp>
        <p:nvSpPr>
          <p:cNvPr id="21" name="Title 1">
            <a:extLst>
              <a:ext uri="{FF2B5EF4-FFF2-40B4-BE49-F238E27FC236}">
                <a16:creationId xmlns:a16="http://schemas.microsoft.com/office/drawing/2014/main" id="{2D1D741D-AA7E-20E9-7FD5-AFB44D445B95}"/>
              </a:ext>
            </a:extLst>
          </p:cNvPr>
          <p:cNvSpPr txBox="1">
            <a:spLocks/>
          </p:cNvSpPr>
          <p:nvPr/>
        </p:nvSpPr>
        <p:spPr>
          <a:xfrm>
            <a:off x="109333" y="1322421"/>
            <a:ext cx="2057397" cy="5237403"/>
          </a:xfrm>
          <a:prstGeom prst="rect">
            <a:avLst/>
          </a:prstGeom>
        </p:spPr>
        <p:txBody>
          <a:bodyPr vert="horz" lIns="90000" tIns="45720" rIns="91440" bIns="45720" rtlCol="0" anchor="t" anchorCtr="0">
            <a:norm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Location Decision Matrix</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ct val="150000"/>
              </a:lnSpc>
            </a:pPr>
            <a:endParaRPr lang="en-US" sz="1100" dirty="0">
              <a:solidFill>
                <a:schemeClr val="bg1"/>
              </a:solidFill>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F1C0D2E7-5138-D58C-5937-749D79EC188A}"/>
              </a:ext>
            </a:extLst>
          </p:cNvPr>
          <p:cNvGraphicFramePr>
            <a:graphicFrameLocks noGrp="1"/>
          </p:cNvGraphicFramePr>
          <p:nvPr>
            <p:extLst>
              <p:ext uri="{D42A27DB-BD31-4B8C-83A1-F6EECF244321}">
                <p14:modId xmlns:p14="http://schemas.microsoft.com/office/powerpoint/2010/main" val="898409179"/>
              </p:ext>
            </p:extLst>
          </p:nvPr>
        </p:nvGraphicFramePr>
        <p:xfrm>
          <a:off x="2494722" y="1884937"/>
          <a:ext cx="9214677" cy="2848594"/>
        </p:xfrm>
        <a:graphic>
          <a:graphicData uri="http://schemas.openxmlformats.org/drawingml/2006/table">
            <a:tbl>
              <a:tblPr firstRow="1" bandRow="1">
                <a:effectLst>
                  <a:outerShdw blurRad="50800" dist="38100" dir="8100000" algn="tr" rotWithShape="0">
                    <a:prstClr val="black">
                      <a:alpha val="40000"/>
                    </a:prstClr>
                  </a:outerShdw>
                </a:effectLst>
              </a:tblPr>
              <a:tblGrid>
                <a:gridCol w="467146">
                  <a:extLst>
                    <a:ext uri="{9D8B030D-6E8A-4147-A177-3AD203B41FA5}">
                      <a16:colId xmlns:a16="http://schemas.microsoft.com/office/drawing/2014/main" val="20000"/>
                    </a:ext>
                  </a:extLst>
                </a:gridCol>
                <a:gridCol w="2566865">
                  <a:extLst>
                    <a:ext uri="{9D8B030D-6E8A-4147-A177-3AD203B41FA5}">
                      <a16:colId xmlns:a16="http://schemas.microsoft.com/office/drawing/2014/main" val="20001"/>
                    </a:ext>
                  </a:extLst>
                </a:gridCol>
                <a:gridCol w="1030111">
                  <a:extLst>
                    <a:ext uri="{9D8B030D-6E8A-4147-A177-3AD203B41FA5}">
                      <a16:colId xmlns:a16="http://schemas.microsoft.com/office/drawing/2014/main" val="508513269"/>
                    </a:ext>
                  </a:extLst>
                </a:gridCol>
                <a:gridCol w="1030111">
                  <a:extLst>
                    <a:ext uri="{9D8B030D-6E8A-4147-A177-3AD203B41FA5}">
                      <a16:colId xmlns:a16="http://schemas.microsoft.com/office/drawing/2014/main" val="3744775671"/>
                    </a:ext>
                  </a:extLst>
                </a:gridCol>
                <a:gridCol w="1030111">
                  <a:extLst>
                    <a:ext uri="{9D8B030D-6E8A-4147-A177-3AD203B41FA5}">
                      <a16:colId xmlns:a16="http://schemas.microsoft.com/office/drawing/2014/main" val="1678653266"/>
                    </a:ext>
                  </a:extLst>
                </a:gridCol>
                <a:gridCol w="1030111">
                  <a:extLst>
                    <a:ext uri="{9D8B030D-6E8A-4147-A177-3AD203B41FA5}">
                      <a16:colId xmlns:a16="http://schemas.microsoft.com/office/drawing/2014/main" val="884289843"/>
                    </a:ext>
                  </a:extLst>
                </a:gridCol>
                <a:gridCol w="1030111">
                  <a:extLst>
                    <a:ext uri="{9D8B030D-6E8A-4147-A177-3AD203B41FA5}">
                      <a16:colId xmlns:a16="http://schemas.microsoft.com/office/drawing/2014/main" val="20003"/>
                    </a:ext>
                  </a:extLst>
                </a:gridCol>
                <a:gridCol w="1030111">
                  <a:extLst>
                    <a:ext uri="{9D8B030D-6E8A-4147-A177-3AD203B41FA5}">
                      <a16:colId xmlns:a16="http://schemas.microsoft.com/office/drawing/2014/main" val="20004"/>
                    </a:ext>
                  </a:extLst>
                </a:gridCol>
              </a:tblGrid>
              <a:tr h="224580">
                <a:tc gridSpan="8">
                  <a:txBody>
                    <a:bodyPr/>
                    <a:lstStyle>
                      <a:lvl1pPr marL="0" algn="l" defTabSz="914400" rtl="0" eaLnBrk="1" latinLnBrk="0" hangingPunct="1">
                        <a:defRPr sz="1800" b="1" kern="1200">
                          <a:solidFill>
                            <a:schemeClr val="lt1"/>
                          </a:solidFill>
                          <a:latin typeface="ING Me"/>
                        </a:defRPr>
                      </a:lvl1pPr>
                      <a:lvl2pPr marL="457200" algn="l" defTabSz="914400" rtl="0" eaLnBrk="1" latinLnBrk="0" hangingPunct="1">
                        <a:defRPr sz="1800" b="1" kern="1200">
                          <a:solidFill>
                            <a:schemeClr val="lt1"/>
                          </a:solidFill>
                          <a:latin typeface="ING Me"/>
                        </a:defRPr>
                      </a:lvl2pPr>
                      <a:lvl3pPr marL="914400" algn="l" defTabSz="914400" rtl="0" eaLnBrk="1" latinLnBrk="0" hangingPunct="1">
                        <a:defRPr sz="1800" b="1" kern="1200">
                          <a:solidFill>
                            <a:schemeClr val="lt1"/>
                          </a:solidFill>
                          <a:latin typeface="ING Me"/>
                        </a:defRPr>
                      </a:lvl3pPr>
                      <a:lvl4pPr marL="1371600" algn="l" defTabSz="914400" rtl="0" eaLnBrk="1" latinLnBrk="0" hangingPunct="1">
                        <a:defRPr sz="1800" b="1" kern="1200">
                          <a:solidFill>
                            <a:schemeClr val="lt1"/>
                          </a:solidFill>
                          <a:latin typeface="ING Me"/>
                        </a:defRPr>
                      </a:lvl4pPr>
                      <a:lvl5pPr marL="1828800" algn="l" defTabSz="914400" rtl="0" eaLnBrk="1" latinLnBrk="0" hangingPunct="1">
                        <a:defRPr sz="1800" b="1" kern="1200">
                          <a:solidFill>
                            <a:schemeClr val="lt1"/>
                          </a:solidFill>
                          <a:latin typeface="ING Me"/>
                        </a:defRPr>
                      </a:lvl5pPr>
                      <a:lvl6pPr marL="2286000" algn="l" defTabSz="914400" rtl="0" eaLnBrk="1" latinLnBrk="0" hangingPunct="1">
                        <a:defRPr sz="1800" b="1" kern="1200">
                          <a:solidFill>
                            <a:schemeClr val="lt1"/>
                          </a:solidFill>
                          <a:latin typeface="ING Me"/>
                        </a:defRPr>
                      </a:lvl6pPr>
                      <a:lvl7pPr marL="2743200" algn="l" defTabSz="914400" rtl="0" eaLnBrk="1" latinLnBrk="0" hangingPunct="1">
                        <a:defRPr sz="1800" b="1" kern="1200">
                          <a:solidFill>
                            <a:schemeClr val="lt1"/>
                          </a:solidFill>
                          <a:latin typeface="ING Me"/>
                        </a:defRPr>
                      </a:lvl7pPr>
                      <a:lvl8pPr marL="3200400" algn="l" defTabSz="914400" rtl="0" eaLnBrk="1" latinLnBrk="0" hangingPunct="1">
                        <a:defRPr sz="1800" b="1" kern="1200">
                          <a:solidFill>
                            <a:schemeClr val="lt1"/>
                          </a:solidFill>
                          <a:latin typeface="ING Me"/>
                        </a:defRPr>
                      </a:lvl8pPr>
                      <a:lvl9pPr marL="3657600" algn="l" defTabSz="914400" rtl="0" eaLnBrk="1" latinLnBrk="0" hangingPunct="1">
                        <a:defRPr sz="1800" b="1" kern="1200">
                          <a:solidFill>
                            <a:schemeClr val="lt1"/>
                          </a:solidFill>
                          <a:latin typeface="ING Me"/>
                        </a:defRPr>
                      </a:lvl9pPr>
                    </a:lstStyle>
                    <a:p>
                      <a:pPr algn="l"/>
                      <a:r>
                        <a:rPr lang="en-GB" sz="1000" b="1" kern="1200" noProof="0" dirty="0">
                          <a:solidFill>
                            <a:schemeClr val="bg1"/>
                          </a:solidFill>
                          <a:latin typeface="Arial" panose="020B0604020202020204" pitchFamily="34" charset="0"/>
                          <a:ea typeface="Verdana" panose="020B0604030504040204" pitchFamily="34" charset="0"/>
                          <a:cs typeface="Arial" panose="020B0604020202020204" pitchFamily="34" charset="0"/>
                        </a:rPr>
                        <a:t>1.</a:t>
                      </a:r>
                      <a:r>
                        <a:rPr lang="en-GB" sz="1000" b="1" kern="1200" baseline="0" noProof="0" dirty="0">
                          <a:solidFill>
                            <a:schemeClr val="bg1"/>
                          </a:solidFill>
                          <a:latin typeface="Arial" panose="020B0604020202020204" pitchFamily="34" charset="0"/>
                          <a:ea typeface="Verdana" panose="020B0604030504040204" pitchFamily="34" charset="0"/>
                          <a:cs typeface="Arial" panose="020B0604020202020204" pitchFamily="34" charset="0"/>
                        </a:rPr>
                        <a:t> Target Areas Selection in Lahore</a:t>
                      </a:r>
                      <a:endParaRPr lang="en-GB" sz="1000" b="1" kern="1200" noProof="0" dirty="0">
                        <a:solidFill>
                          <a:schemeClr val="bg1"/>
                        </a:solidFill>
                        <a:latin typeface="Arial" panose="020B0604020202020204" pitchFamily="34" charset="0"/>
                        <a:ea typeface="Verdana" panose="020B0604030504040204" pitchFamily="34" charset="0"/>
                        <a:cs typeface="Arial" panose="020B0604020202020204" pitchFamily="34" charset="0"/>
                      </a:endParaRPr>
                    </a:p>
                  </a:txBody>
                  <a:tcPr anchor="ctr">
                    <a:lnL w="12700" cmpd="sng">
                      <a:solidFill>
                        <a:sysClr val="window" lastClr="FFFFFF"/>
                      </a:solidFill>
                    </a:lnL>
                    <a:lnR w="12700" cmpd="sng">
                      <a:solidFill>
                        <a:sysClr val="window" lastClr="FFFFFF"/>
                      </a:solidFill>
                    </a:lnR>
                    <a:lnT w="6350" cap="flat" cmpd="sng" algn="ctr">
                      <a:solidFill>
                        <a:srgbClr val="333333"/>
                      </a:solidFill>
                      <a:prstDash val="solid"/>
                      <a:round/>
                      <a:headEnd type="none" w="med" len="med"/>
                      <a:tailEnd type="none" w="med" len="med"/>
                    </a:lnT>
                    <a:lnB w="12700" cap="flat" cmpd="sng" algn="ctr">
                      <a:solidFill>
                        <a:srgbClr val="1F2833"/>
                      </a:solidFill>
                      <a:prstDash val="solid"/>
                      <a:round/>
                      <a:headEnd type="none" w="med" len="med"/>
                      <a:tailEnd type="none" w="med" len="med"/>
                    </a:lnB>
                    <a:lnTlToBr w="12700" cmpd="sng">
                      <a:noFill/>
                      <a:prstDash val="solid"/>
                    </a:lnTlToBr>
                    <a:lnBlToTr w="12700" cmpd="sng">
                      <a:noFill/>
                      <a:prstDash val="solid"/>
                    </a:lnBlToTr>
                    <a:solidFill>
                      <a:srgbClr val="002F54"/>
                    </a:solidFill>
                  </a:tcPr>
                </a:tc>
                <a:tc hMerge="1">
                  <a:txBody>
                    <a:bodyPr/>
                    <a:lstStyle/>
                    <a:p>
                      <a:endParaRPr lang="nl-NL" sz="1100" b="1" kern="1200" dirty="0">
                        <a:solidFill>
                          <a:schemeClr val="bg1"/>
                        </a:solidFill>
                        <a:latin typeface="+mj-lt"/>
                        <a:ea typeface="+mn-ea"/>
                        <a:cs typeface="Calibri" panose="020F0502020204030204" pitchFamily="34" charset="0"/>
                      </a:endParaRPr>
                    </a:p>
                  </a:txBody>
                  <a:tcPr>
                    <a:solidFill>
                      <a:srgbClr val="00B0F0"/>
                    </a:solidFill>
                  </a:tcPr>
                </a:tc>
                <a:tc hMerge="1">
                  <a:txBody>
                    <a:bodyPr/>
                    <a:lstStyle/>
                    <a:p>
                      <a:endParaRPr lang="en-US"/>
                    </a:p>
                  </a:txBody>
                  <a:tcPr/>
                </a:tc>
                <a:tc hMerge="1">
                  <a:txBody>
                    <a:bodyPr/>
                    <a:lstStyle/>
                    <a:p>
                      <a:endParaRPr lang="en-PK"/>
                    </a:p>
                  </a:txBody>
                  <a:tcPr/>
                </a:tc>
                <a:tc hMerge="1">
                  <a:txBody>
                    <a:bodyPr/>
                    <a:lstStyle/>
                    <a:p>
                      <a:endParaRPr lang="en-PK"/>
                    </a:p>
                  </a:txBody>
                  <a:tcPr/>
                </a:tc>
                <a:tc hMerge="1">
                  <a:txBody>
                    <a:bodyPr/>
                    <a:lstStyle/>
                    <a:p>
                      <a:endParaRPr lang="en-US"/>
                    </a:p>
                  </a:txBody>
                  <a:tcPr/>
                </a:tc>
                <a:tc hMerge="1">
                  <a:txBody>
                    <a:bodyPr/>
                    <a:lstStyle/>
                    <a:p>
                      <a:endParaRPr lang="en-US"/>
                    </a:p>
                  </a:txBody>
                  <a:tcPr/>
                </a:tc>
                <a:tc hMerge="1">
                  <a:txBody>
                    <a:bodyPr/>
                    <a:lstStyle/>
                    <a:p>
                      <a:endParaRPr lang="nl-NL" sz="1100" b="1" kern="1200" dirty="0">
                        <a:solidFill>
                          <a:schemeClr val="bg1"/>
                        </a:solidFill>
                        <a:latin typeface="+mj-lt"/>
                        <a:ea typeface="+mn-ea"/>
                        <a:cs typeface="Calibri" panose="020F0502020204030204" pitchFamily="34" charset="0"/>
                      </a:endParaRPr>
                    </a:p>
                  </a:txBody>
                  <a:tcPr>
                    <a:solidFill>
                      <a:srgbClr val="00B0F0"/>
                    </a:solidFill>
                  </a:tcPr>
                </a:tc>
                <a:extLst>
                  <a:ext uri="{0D108BD9-81ED-4DB2-BD59-A6C34878D82A}">
                    <a16:rowId xmlns:a16="http://schemas.microsoft.com/office/drawing/2014/main" val="10000"/>
                  </a:ext>
                </a:extLst>
              </a:tr>
              <a:tr h="364942">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Name Location</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ctr"/>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Site Suitability</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p>
                      <a:pPr algn="ctr"/>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Potential Impact</a:t>
                      </a:r>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rgbClr val="1F28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p>
                      <a:pPr algn="ctr"/>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Priority Government</a:t>
                      </a:r>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rgbClr val="1F28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Support Stakeholders</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Visibility</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Ease to Implement</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extLst>
                  <a:ext uri="{0D108BD9-81ED-4DB2-BD59-A6C34878D82A}">
                    <a16:rowId xmlns:a16="http://schemas.microsoft.com/office/drawing/2014/main" val="10001"/>
                  </a:ext>
                </a:extLst>
              </a:tr>
              <a:tr h="414963">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L1</a:t>
                      </a:r>
                    </a:p>
                  </a:txBody>
                  <a:tcPr>
                    <a:lnL w="19050" cap="flat" cmpd="sng" algn="ctr">
                      <a:solidFill>
                        <a:srgbClr val="FF0000"/>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l">
                        <a:buFont typeface="Helvetica" pitchFamily="2" charset="0"/>
                        <a:buNone/>
                      </a:pPr>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P&amp;D Department</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3</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5</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Arial" panose="020B0604020202020204" pitchFamily="34"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3</a:t>
                      </a:r>
                    </a:p>
                  </a:txBody>
                  <a:tcPr>
                    <a:lnL w="12700" cap="flat" cmpd="sng" algn="ctr">
                      <a:solidFill>
                        <a:sysClr val="window" lastClr="FFFFFF"/>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734963754"/>
                  </a:ext>
                </a:extLst>
              </a:tr>
              <a:tr h="414963">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L2</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Helvetica" pitchFamily="2" charset="0"/>
                        <a:buNone/>
                        <a:tabLst/>
                        <a:defRPr/>
                      </a:pPr>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Government College University</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3</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Arial" panose="020B0604020202020204" pitchFamily="34"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3</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656181668"/>
                  </a:ext>
                </a:extLst>
              </a:tr>
              <a:tr h="414963">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L3</a:t>
                      </a:r>
                    </a:p>
                  </a:txBody>
                  <a:tcPr>
                    <a:lnL w="19050" cap="flat" cmpd="sng" algn="ctr">
                      <a:solidFill>
                        <a:srgbClr val="FF0000"/>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indent="0" algn="l">
                        <a:buFont typeface="Helvetica" pitchFamily="2" charset="0"/>
                        <a:buNone/>
                      </a:pPr>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Aitchison College</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5</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5</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5</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indent="0" algn="ctr">
                        <a:buFont typeface="Arial" panose="020B0604020202020204" pitchFamily="34"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4</a:t>
                      </a:r>
                    </a:p>
                  </a:txBody>
                  <a:tcPr>
                    <a:lnL w="12700" cap="flat" cmpd="sng" algn="ctr">
                      <a:solidFill>
                        <a:sysClr val="window" lastClr="FFFFFF"/>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98893969"/>
                  </a:ext>
                </a:extLst>
              </a:tr>
              <a:tr h="414963">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L4</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l">
                        <a:buFont typeface="Helvetica" pitchFamily="2" charset="0"/>
                        <a:buNone/>
                      </a:pPr>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Airport</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3</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2</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3</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Arial" panose="020B0604020202020204" pitchFamily="34"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2</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187601260"/>
                  </a:ext>
                </a:extLst>
              </a:tr>
              <a:tr h="505325">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L5</a:t>
                      </a:r>
                    </a:p>
                  </a:txBody>
                  <a:tcPr>
                    <a:lnL w="19050" cap="flat" cmpd="sng" algn="ctr">
                      <a:solidFill>
                        <a:srgbClr val="FF0000"/>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l">
                        <a:buFont typeface="Helvetica" pitchFamily="2" charset="0"/>
                        <a:buNone/>
                      </a:pPr>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Any other suitable government department (Punjab Agriculture or Irrigation or their engineering academy)</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Arial" panose="020B0604020202020204" pitchFamily="34" charset="0"/>
                        <a:buNone/>
                      </a:pPr>
                      <a:r>
                        <a:rPr lang="en-GB" sz="1000" b="0" noProof="0" dirty="0">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4</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Helvetica" pitchFamily="2"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5</a:t>
                      </a:r>
                    </a:p>
                  </a:txBody>
                  <a:tcPr marL="121952" marR="121952" marT="45731" marB="45731">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indent="0" algn="ctr">
                        <a:buFont typeface="Arial" panose="020B0604020202020204" pitchFamily="34" charset="0"/>
                        <a:buNone/>
                      </a:pPr>
                      <a:r>
                        <a:rPr lang="en-GB" sz="1000" b="0" noProof="0" dirty="0">
                          <a:solidFill>
                            <a:schemeClr val="tx1"/>
                          </a:solidFill>
                          <a:latin typeface="Arial" panose="020B0604020202020204" pitchFamily="34" charset="0"/>
                          <a:ea typeface="Verdana" panose="020B0604030504040204" pitchFamily="34" charset="0"/>
                          <a:cs typeface="Arial" panose="020B0604020202020204" pitchFamily="34" charset="0"/>
                        </a:rPr>
                        <a:t>4</a:t>
                      </a:r>
                    </a:p>
                  </a:txBody>
                  <a:tcPr>
                    <a:lnL w="12700" cap="flat" cmpd="sng" algn="ctr">
                      <a:solidFill>
                        <a:sysClr val="window" lastClr="FFFFFF"/>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994046374"/>
                  </a:ext>
                </a:extLst>
              </a:tr>
            </a:tbl>
          </a:graphicData>
        </a:graphic>
      </p:graphicFrame>
    </p:spTree>
    <p:extLst>
      <p:ext uri="{BB962C8B-B14F-4D97-AF65-F5344CB8AC3E}">
        <p14:creationId xmlns:p14="http://schemas.microsoft.com/office/powerpoint/2010/main" val="1125255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B8F45-7B19-0B61-AC3B-9BBCA80FB893}"/>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14D62AA-BF07-3B45-A8CA-188E5B946334}"/>
              </a:ext>
            </a:extLst>
          </p:cNvPr>
          <p:cNvSpPr>
            <a:spLocks noGrp="1"/>
          </p:cNvSpPr>
          <p:nvPr>
            <p:ph type="title"/>
          </p:nvPr>
        </p:nvSpPr>
        <p:spPr/>
        <p:txBody>
          <a:bodyPr/>
          <a:lstStyle/>
          <a:p>
            <a:r>
              <a:rPr lang="en-GB" dirty="0"/>
              <a:t>Annex 1: Location Decision Matrix (Muhammad Abid)</a:t>
            </a:r>
            <a:endParaRPr lang="en-PK" dirty="0"/>
          </a:p>
        </p:txBody>
      </p:sp>
      <p:sp>
        <p:nvSpPr>
          <p:cNvPr id="17" name="Title 1">
            <a:extLst>
              <a:ext uri="{FF2B5EF4-FFF2-40B4-BE49-F238E27FC236}">
                <a16:creationId xmlns:a16="http://schemas.microsoft.com/office/drawing/2014/main" id="{EA300B28-DBE1-00EB-2CF4-DBA7B7DBCEC6}"/>
              </a:ext>
            </a:extLst>
          </p:cNvPr>
          <p:cNvSpPr txBox="1">
            <a:spLocks/>
          </p:cNvSpPr>
          <p:nvPr/>
        </p:nvSpPr>
        <p:spPr>
          <a:xfrm>
            <a:off x="109332" y="872536"/>
            <a:ext cx="2057397" cy="449885"/>
          </a:xfrm>
          <a:prstGeom prst="rect">
            <a:avLst/>
          </a:prstGeom>
        </p:spPr>
        <p:txBody>
          <a:bodyPr vert="horz" lIns="90000" tIns="45720" rIns="91440" bIns="45720" rtlCol="0" anchor="t" anchorCtr="0">
            <a:no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sz="2200" dirty="0">
                <a:solidFill>
                  <a:schemeClr val="bg1"/>
                </a:solidFill>
                <a:latin typeface="Arial" panose="020B0604020202020204" pitchFamily="34" charset="0"/>
                <a:cs typeface="Arial" panose="020B0604020202020204" pitchFamily="34" charset="0"/>
              </a:rPr>
              <a:t>Annex 1</a:t>
            </a:r>
          </a:p>
        </p:txBody>
      </p:sp>
      <p:sp>
        <p:nvSpPr>
          <p:cNvPr id="21" name="Title 1">
            <a:extLst>
              <a:ext uri="{FF2B5EF4-FFF2-40B4-BE49-F238E27FC236}">
                <a16:creationId xmlns:a16="http://schemas.microsoft.com/office/drawing/2014/main" id="{2D1D741D-AA7E-20E9-7FD5-AFB44D445B95}"/>
              </a:ext>
            </a:extLst>
          </p:cNvPr>
          <p:cNvSpPr txBox="1">
            <a:spLocks/>
          </p:cNvSpPr>
          <p:nvPr/>
        </p:nvSpPr>
        <p:spPr>
          <a:xfrm>
            <a:off x="109333" y="1322421"/>
            <a:ext cx="2057397" cy="5237403"/>
          </a:xfrm>
          <a:prstGeom prst="rect">
            <a:avLst/>
          </a:prstGeom>
        </p:spPr>
        <p:txBody>
          <a:bodyPr vert="horz" lIns="90000" tIns="45720" rIns="91440" bIns="45720" rtlCol="0" anchor="t" anchorCtr="0">
            <a:normAutofit/>
          </a:bodyPr>
          <a:lstStyle>
            <a:lvl1pPr algn="l" defTabSz="914400" rtl="0" eaLnBrk="1" latinLnBrk="0" hangingPunct="1">
              <a:lnSpc>
                <a:spcPct val="90000"/>
              </a:lnSpc>
              <a:spcBef>
                <a:spcPct val="0"/>
              </a:spcBef>
              <a:buNone/>
              <a:defRPr sz="2600" b="1" kern="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r>
              <a:rPr lang="en-US" sz="1100" dirty="0">
                <a:solidFill>
                  <a:schemeClr val="bg1"/>
                </a:solidFill>
                <a:latin typeface="Arial" panose="020B0604020202020204" pitchFamily="34" charset="0"/>
                <a:cs typeface="Arial" panose="020B0604020202020204" pitchFamily="34" charset="0"/>
              </a:rPr>
              <a:t>Location Decision Matrix</a:t>
            </a: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ts val="1920"/>
              </a:lnSpc>
            </a:pPr>
            <a:endParaRPr lang="en-US" sz="1100" dirty="0">
              <a:solidFill>
                <a:schemeClr val="bg1"/>
              </a:solidFill>
              <a:latin typeface="Arial" panose="020B0604020202020204" pitchFamily="34" charset="0"/>
              <a:cs typeface="Arial" panose="020B0604020202020204" pitchFamily="34" charset="0"/>
            </a:endParaRPr>
          </a:p>
          <a:p>
            <a:pPr>
              <a:lnSpc>
                <a:spcPct val="150000"/>
              </a:lnSpc>
            </a:pPr>
            <a:endParaRPr lang="en-US" sz="1100" dirty="0">
              <a:solidFill>
                <a:schemeClr val="bg1"/>
              </a:solidFill>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F1C0D2E7-5138-D58C-5937-749D79EC188A}"/>
              </a:ext>
            </a:extLst>
          </p:cNvPr>
          <p:cNvGraphicFramePr>
            <a:graphicFrameLocks noGrp="1"/>
          </p:cNvGraphicFramePr>
          <p:nvPr>
            <p:extLst>
              <p:ext uri="{D42A27DB-BD31-4B8C-83A1-F6EECF244321}">
                <p14:modId xmlns:p14="http://schemas.microsoft.com/office/powerpoint/2010/main" val="3582169600"/>
              </p:ext>
            </p:extLst>
          </p:nvPr>
        </p:nvGraphicFramePr>
        <p:xfrm>
          <a:off x="2494722" y="1884937"/>
          <a:ext cx="9214677" cy="4092848"/>
        </p:xfrm>
        <a:graphic>
          <a:graphicData uri="http://schemas.openxmlformats.org/drawingml/2006/table">
            <a:tbl>
              <a:tblPr firstRow="1" bandRow="1">
                <a:effectLst>
                  <a:outerShdw blurRad="50800" dist="38100" dir="8100000" algn="tr" rotWithShape="0">
                    <a:prstClr val="black">
                      <a:alpha val="40000"/>
                    </a:prstClr>
                  </a:outerShdw>
                </a:effectLst>
              </a:tblPr>
              <a:tblGrid>
                <a:gridCol w="467146">
                  <a:extLst>
                    <a:ext uri="{9D8B030D-6E8A-4147-A177-3AD203B41FA5}">
                      <a16:colId xmlns:a16="http://schemas.microsoft.com/office/drawing/2014/main" val="20000"/>
                    </a:ext>
                  </a:extLst>
                </a:gridCol>
                <a:gridCol w="2566865">
                  <a:extLst>
                    <a:ext uri="{9D8B030D-6E8A-4147-A177-3AD203B41FA5}">
                      <a16:colId xmlns:a16="http://schemas.microsoft.com/office/drawing/2014/main" val="20001"/>
                    </a:ext>
                  </a:extLst>
                </a:gridCol>
                <a:gridCol w="1030111">
                  <a:extLst>
                    <a:ext uri="{9D8B030D-6E8A-4147-A177-3AD203B41FA5}">
                      <a16:colId xmlns:a16="http://schemas.microsoft.com/office/drawing/2014/main" val="508513269"/>
                    </a:ext>
                  </a:extLst>
                </a:gridCol>
                <a:gridCol w="1030111">
                  <a:extLst>
                    <a:ext uri="{9D8B030D-6E8A-4147-A177-3AD203B41FA5}">
                      <a16:colId xmlns:a16="http://schemas.microsoft.com/office/drawing/2014/main" val="3744775671"/>
                    </a:ext>
                  </a:extLst>
                </a:gridCol>
                <a:gridCol w="1030111">
                  <a:extLst>
                    <a:ext uri="{9D8B030D-6E8A-4147-A177-3AD203B41FA5}">
                      <a16:colId xmlns:a16="http://schemas.microsoft.com/office/drawing/2014/main" val="1678653266"/>
                    </a:ext>
                  </a:extLst>
                </a:gridCol>
                <a:gridCol w="1030111">
                  <a:extLst>
                    <a:ext uri="{9D8B030D-6E8A-4147-A177-3AD203B41FA5}">
                      <a16:colId xmlns:a16="http://schemas.microsoft.com/office/drawing/2014/main" val="884289843"/>
                    </a:ext>
                  </a:extLst>
                </a:gridCol>
                <a:gridCol w="1030111">
                  <a:extLst>
                    <a:ext uri="{9D8B030D-6E8A-4147-A177-3AD203B41FA5}">
                      <a16:colId xmlns:a16="http://schemas.microsoft.com/office/drawing/2014/main" val="20003"/>
                    </a:ext>
                  </a:extLst>
                </a:gridCol>
                <a:gridCol w="1030111">
                  <a:extLst>
                    <a:ext uri="{9D8B030D-6E8A-4147-A177-3AD203B41FA5}">
                      <a16:colId xmlns:a16="http://schemas.microsoft.com/office/drawing/2014/main" val="20004"/>
                    </a:ext>
                  </a:extLst>
                </a:gridCol>
              </a:tblGrid>
              <a:tr h="209762">
                <a:tc gridSpan="8">
                  <a:txBody>
                    <a:bodyPr/>
                    <a:lstStyle>
                      <a:lvl1pPr marL="0" algn="l" defTabSz="914400" rtl="0" eaLnBrk="1" latinLnBrk="0" hangingPunct="1">
                        <a:defRPr sz="1800" b="1" kern="1200">
                          <a:solidFill>
                            <a:schemeClr val="lt1"/>
                          </a:solidFill>
                          <a:latin typeface="ING Me"/>
                        </a:defRPr>
                      </a:lvl1pPr>
                      <a:lvl2pPr marL="457200" algn="l" defTabSz="914400" rtl="0" eaLnBrk="1" latinLnBrk="0" hangingPunct="1">
                        <a:defRPr sz="1800" b="1" kern="1200">
                          <a:solidFill>
                            <a:schemeClr val="lt1"/>
                          </a:solidFill>
                          <a:latin typeface="ING Me"/>
                        </a:defRPr>
                      </a:lvl2pPr>
                      <a:lvl3pPr marL="914400" algn="l" defTabSz="914400" rtl="0" eaLnBrk="1" latinLnBrk="0" hangingPunct="1">
                        <a:defRPr sz="1800" b="1" kern="1200">
                          <a:solidFill>
                            <a:schemeClr val="lt1"/>
                          </a:solidFill>
                          <a:latin typeface="ING Me"/>
                        </a:defRPr>
                      </a:lvl3pPr>
                      <a:lvl4pPr marL="1371600" algn="l" defTabSz="914400" rtl="0" eaLnBrk="1" latinLnBrk="0" hangingPunct="1">
                        <a:defRPr sz="1800" b="1" kern="1200">
                          <a:solidFill>
                            <a:schemeClr val="lt1"/>
                          </a:solidFill>
                          <a:latin typeface="ING Me"/>
                        </a:defRPr>
                      </a:lvl4pPr>
                      <a:lvl5pPr marL="1828800" algn="l" defTabSz="914400" rtl="0" eaLnBrk="1" latinLnBrk="0" hangingPunct="1">
                        <a:defRPr sz="1800" b="1" kern="1200">
                          <a:solidFill>
                            <a:schemeClr val="lt1"/>
                          </a:solidFill>
                          <a:latin typeface="ING Me"/>
                        </a:defRPr>
                      </a:lvl5pPr>
                      <a:lvl6pPr marL="2286000" algn="l" defTabSz="914400" rtl="0" eaLnBrk="1" latinLnBrk="0" hangingPunct="1">
                        <a:defRPr sz="1800" b="1" kern="1200">
                          <a:solidFill>
                            <a:schemeClr val="lt1"/>
                          </a:solidFill>
                          <a:latin typeface="ING Me"/>
                        </a:defRPr>
                      </a:lvl6pPr>
                      <a:lvl7pPr marL="2743200" algn="l" defTabSz="914400" rtl="0" eaLnBrk="1" latinLnBrk="0" hangingPunct="1">
                        <a:defRPr sz="1800" b="1" kern="1200">
                          <a:solidFill>
                            <a:schemeClr val="lt1"/>
                          </a:solidFill>
                          <a:latin typeface="ING Me"/>
                        </a:defRPr>
                      </a:lvl7pPr>
                      <a:lvl8pPr marL="3200400" algn="l" defTabSz="914400" rtl="0" eaLnBrk="1" latinLnBrk="0" hangingPunct="1">
                        <a:defRPr sz="1800" b="1" kern="1200">
                          <a:solidFill>
                            <a:schemeClr val="lt1"/>
                          </a:solidFill>
                          <a:latin typeface="ING Me"/>
                        </a:defRPr>
                      </a:lvl8pPr>
                      <a:lvl9pPr marL="3657600" algn="l" defTabSz="914400" rtl="0" eaLnBrk="1" latinLnBrk="0" hangingPunct="1">
                        <a:defRPr sz="1800" b="1" kern="1200">
                          <a:solidFill>
                            <a:schemeClr val="lt1"/>
                          </a:solidFill>
                          <a:latin typeface="ING Me"/>
                        </a:defRPr>
                      </a:lvl9pPr>
                    </a:lstStyle>
                    <a:p>
                      <a:pPr algn="l"/>
                      <a:r>
                        <a:rPr lang="en-GB" sz="1000" b="1" kern="1200" noProof="0" dirty="0">
                          <a:solidFill>
                            <a:schemeClr val="bg1"/>
                          </a:solidFill>
                          <a:latin typeface="Arial" panose="020B0604020202020204" pitchFamily="34" charset="0"/>
                          <a:ea typeface="Verdana" panose="020B0604030504040204" pitchFamily="34" charset="0"/>
                          <a:cs typeface="Arial" panose="020B0604020202020204" pitchFamily="34" charset="0"/>
                        </a:rPr>
                        <a:t>1.</a:t>
                      </a:r>
                      <a:r>
                        <a:rPr lang="en-GB" sz="1000" b="1" kern="1200" baseline="0" noProof="0" dirty="0">
                          <a:solidFill>
                            <a:schemeClr val="bg1"/>
                          </a:solidFill>
                          <a:latin typeface="Arial" panose="020B0604020202020204" pitchFamily="34" charset="0"/>
                          <a:ea typeface="Verdana" panose="020B0604030504040204" pitchFamily="34" charset="0"/>
                          <a:cs typeface="Arial" panose="020B0604020202020204" pitchFamily="34" charset="0"/>
                        </a:rPr>
                        <a:t> Target Areas Selection in Lahore</a:t>
                      </a:r>
                      <a:endParaRPr lang="en-GB" sz="1000" b="1" kern="1200" noProof="0" dirty="0">
                        <a:solidFill>
                          <a:schemeClr val="bg1"/>
                        </a:solidFill>
                        <a:latin typeface="Arial" panose="020B0604020202020204" pitchFamily="34" charset="0"/>
                        <a:ea typeface="Verdana" panose="020B0604030504040204" pitchFamily="34" charset="0"/>
                        <a:cs typeface="Arial" panose="020B0604020202020204" pitchFamily="34" charset="0"/>
                      </a:endParaRPr>
                    </a:p>
                  </a:txBody>
                  <a:tcPr anchor="ctr">
                    <a:lnL w="12700" cmpd="sng">
                      <a:solidFill>
                        <a:sysClr val="window" lastClr="FFFFFF"/>
                      </a:solidFill>
                    </a:lnL>
                    <a:lnR w="12700" cmpd="sng">
                      <a:solidFill>
                        <a:sysClr val="window" lastClr="FFFFFF"/>
                      </a:solidFill>
                    </a:lnR>
                    <a:lnT w="6350" cap="flat" cmpd="sng" algn="ctr">
                      <a:solidFill>
                        <a:srgbClr val="333333"/>
                      </a:solidFill>
                      <a:prstDash val="solid"/>
                      <a:round/>
                      <a:headEnd type="none" w="med" len="med"/>
                      <a:tailEnd type="none" w="med" len="med"/>
                    </a:lnT>
                    <a:lnB w="12700" cap="flat" cmpd="sng" algn="ctr">
                      <a:solidFill>
                        <a:srgbClr val="1F2833"/>
                      </a:solidFill>
                      <a:prstDash val="solid"/>
                      <a:round/>
                      <a:headEnd type="none" w="med" len="med"/>
                      <a:tailEnd type="none" w="med" len="med"/>
                    </a:lnB>
                    <a:lnTlToBr w="12700" cmpd="sng">
                      <a:noFill/>
                      <a:prstDash val="solid"/>
                    </a:lnTlToBr>
                    <a:lnBlToTr w="12700" cmpd="sng">
                      <a:noFill/>
                      <a:prstDash val="solid"/>
                    </a:lnBlToTr>
                    <a:solidFill>
                      <a:srgbClr val="002F54"/>
                    </a:solidFill>
                  </a:tcPr>
                </a:tc>
                <a:tc hMerge="1">
                  <a:txBody>
                    <a:bodyPr/>
                    <a:lstStyle/>
                    <a:p>
                      <a:endParaRPr lang="nl-NL" sz="1100" b="1" kern="1200" dirty="0">
                        <a:solidFill>
                          <a:schemeClr val="bg1"/>
                        </a:solidFill>
                        <a:latin typeface="+mj-lt"/>
                        <a:ea typeface="+mn-ea"/>
                        <a:cs typeface="Calibri" panose="020F0502020204030204" pitchFamily="34" charset="0"/>
                      </a:endParaRPr>
                    </a:p>
                  </a:txBody>
                  <a:tcPr>
                    <a:solidFill>
                      <a:srgbClr val="00B0F0"/>
                    </a:solidFill>
                  </a:tcPr>
                </a:tc>
                <a:tc hMerge="1">
                  <a:txBody>
                    <a:bodyPr/>
                    <a:lstStyle/>
                    <a:p>
                      <a:endParaRPr lang="en-US"/>
                    </a:p>
                  </a:txBody>
                  <a:tcPr/>
                </a:tc>
                <a:tc hMerge="1">
                  <a:txBody>
                    <a:bodyPr/>
                    <a:lstStyle/>
                    <a:p>
                      <a:endParaRPr lang="en-PK"/>
                    </a:p>
                  </a:txBody>
                  <a:tcPr/>
                </a:tc>
                <a:tc hMerge="1">
                  <a:txBody>
                    <a:bodyPr/>
                    <a:lstStyle/>
                    <a:p>
                      <a:endParaRPr lang="en-PK"/>
                    </a:p>
                  </a:txBody>
                  <a:tcPr/>
                </a:tc>
                <a:tc hMerge="1">
                  <a:txBody>
                    <a:bodyPr/>
                    <a:lstStyle/>
                    <a:p>
                      <a:endParaRPr lang="en-US"/>
                    </a:p>
                  </a:txBody>
                  <a:tcPr/>
                </a:tc>
                <a:tc hMerge="1">
                  <a:txBody>
                    <a:bodyPr/>
                    <a:lstStyle/>
                    <a:p>
                      <a:endParaRPr lang="en-US"/>
                    </a:p>
                  </a:txBody>
                  <a:tcPr/>
                </a:tc>
                <a:tc hMerge="1">
                  <a:txBody>
                    <a:bodyPr/>
                    <a:lstStyle/>
                    <a:p>
                      <a:endParaRPr lang="nl-NL" sz="1100" b="1" kern="1200" dirty="0">
                        <a:solidFill>
                          <a:schemeClr val="bg1"/>
                        </a:solidFill>
                        <a:latin typeface="+mj-lt"/>
                        <a:ea typeface="+mn-ea"/>
                        <a:cs typeface="Calibri" panose="020F0502020204030204" pitchFamily="34" charset="0"/>
                      </a:endParaRPr>
                    </a:p>
                  </a:txBody>
                  <a:tcPr>
                    <a:solidFill>
                      <a:srgbClr val="00B0F0"/>
                    </a:solidFill>
                  </a:tcPr>
                </a:tc>
                <a:extLst>
                  <a:ext uri="{0D108BD9-81ED-4DB2-BD59-A6C34878D82A}">
                    <a16:rowId xmlns:a16="http://schemas.microsoft.com/office/drawing/2014/main" val="10000"/>
                  </a:ext>
                </a:extLst>
              </a:tr>
              <a:tr h="340863">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Name Location</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ctr"/>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Site Suitability</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p>
                      <a:pPr algn="ctr"/>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Potential Impact</a:t>
                      </a:r>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p>
                      <a:pPr algn="ctr"/>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Priority Government</a:t>
                      </a:r>
                    </a:p>
                  </a:txBody>
                  <a:tcPr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Support Stakeholders</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Visibility</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algn="l"/>
                      <a:r>
                        <a:rPr lang="en-GB" sz="1000" b="1" i="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Ease to Implement</a:t>
                      </a:r>
                    </a:p>
                  </a:txBody>
                  <a:tcPr anchor="ctr">
                    <a:lnL w="12700" cmpd="sng">
                      <a:solidFill>
                        <a:sysClr val="window" lastClr="FFFFFF"/>
                      </a:solidFill>
                    </a:lnL>
                    <a:lnR w="12700" cmpd="sng">
                      <a:solidFill>
                        <a:sysClr val="window" lastClr="FFFFFF"/>
                      </a:solidFill>
                    </a:lnR>
                    <a:lnT w="12700" cap="flat" cmpd="sng" algn="ctr">
                      <a:solidFill>
                        <a:srgbClr val="1F28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rgbClr val="767676">
                        <a:lumMod val="20000"/>
                        <a:lumOff val="80000"/>
                      </a:srgbClr>
                    </a:solidFill>
                  </a:tcPr>
                </a:tc>
                <a:extLst>
                  <a:ext uri="{0D108BD9-81ED-4DB2-BD59-A6C34878D82A}">
                    <a16:rowId xmlns:a16="http://schemas.microsoft.com/office/drawing/2014/main" val="10001"/>
                  </a:ext>
                </a:extLst>
              </a:tr>
              <a:tr h="313888">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L1</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dirty="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P&amp;D Department</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2</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734963754"/>
                  </a:ext>
                </a:extLst>
              </a:tr>
              <a:tr h="313888">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L2</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dirty="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Gaddafi Cricket Stadium</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2</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6350"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656181668"/>
                  </a:ext>
                </a:extLst>
              </a:tr>
              <a:tr h="313888">
                <a:tc>
                  <a:txBody>
                    <a:bodyPr/>
                    <a:lstStyle>
                      <a:lvl1pPr marL="0" algn="l" defTabSz="914400" rtl="0" eaLnBrk="1" latinLnBrk="0" hangingPunct="1">
                        <a:defRPr sz="1800" kern="1200">
                          <a:solidFill>
                            <a:schemeClr val="dk1"/>
                          </a:solidFill>
                          <a:latin typeface="ING Me"/>
                        </a:defRPr>
                      </a:lvl1pPr>
                      <a:lvl2pPr marL="457200" algn="l" defTabSz="914400" rtl="0" eaLnBrk="1" latinLnBrk="0" hangingPunct="1">
                        <a:defRPr sz="1800" kern="1200">
                          <a:solidFill>
                            <a:schemeClr val="dk1"/>
                          </a:solidFill>
                          <a:latin typeface="ING Me"/>
                        </a:defRPr>
                      </a:lvl2pPr>
                      <a:lvl3pPr marL="914400" algn="l" defTabSz="914400" rtl="0" eaLnBrk="1" latinLnBrk="0" hangingPunct="1">
                        <a:defRPr sz="1800" kern="1200">
                          <a:solidFill>
                            <a:schemeClr val="dk1"/>
                          </a:solidFill>
                          <a:latin typeface="ING Me"/>
                        </a:defRPr>
                      </a:lvl3pPr>
                      <a:lvl4pPr marL="1371600" algn="l" defTabSz="914400" rtl="0" eaLnBrk="1" latinLnBrk="0" hangingPunct="1">
                        <a:defRPr sz="1800" kern="1200">
                          <a:solidFill>
                            <a:schemeClr val="dk1"/>
                          </a:solidFill>
                          <a:latin typeface="ING Me"/>
                        </a:defRPr>
                      </a:lvl4pPr>
                      <a:lvl5pPr marL="1828800" algn="l" defTabSz="914400" rtl="0" eaLnBrk="1" latinLnBrk="0" hangingPunct="1">
                        <a:defRPr sz="1800" kern="1200">
                          <a:solidFill>
                            <a:schemeClr val="dk1"/>
                          </a:solidFill>
                          <a:latin typeface="ING Me"/>
                        </a:defRPr>
                      </a:lvl5pPr>
                      <a:lvl6pPr marL="2286000" algn="l" defTabSz="914400" rtl="0" eaLnBrk="1" latinLnBrk="0" hangingPunct="1">
                        <a:defRPr sz="1800" kern="1200">
                          <a:solidFill>
                            <a:schemeClr val="dk1"/>
                          </a:solidFill>
                          <a:latin typeface="ING Me"/>
                        </a:defRPr>
                      </a:lvl6pPr>
                      <a:lvl7pPr marL="2743200" algn="l" defTabSz="914400" rtl="0" eaLnBrk="1" latinLnBrk="0" hangingPunct="1">
                        <a:defRPr sz="1800" kern="1200">
                          <a:solidFill>
                            <a:schemeClr val="dk1"/>
                          </a:solidFill>
                          <a:latin typeface="ING Me"/>
                        </a:defRPr>
                      </a:lvl7pPr>
                      <a:lvl8pPr marL="3200400" algn="l" defTabSz="914400" rtl="0" eaLnBrk="1" latinLnBrk="0" hangingPunct="1">
                        <a:defRPr sz="1800" kern="1200">
                          <a:solidFill>
                            <a:schemeClr val="dk1"/>
                          </a:solidFill>
                          <a:latin typeface="ING Me"/>
                        </a:defRPr>
                      </a:lvl8pPr>
                      <a:lvl9pPr marL="3657600" algn="l" defTabSz="914400" rtl="0" eaLnBrk="1" latinLnBrk="0" hangingPunct="1">
                        <a:defRPr sz="1800" kern="1200">
                          <a:solidFill>
                            <a:schemeClr val="dk1"/>
                          </a:solidFill>
                          <a:latin typeface="ING Me"/>
                        </a:defRPr>
                      </a:lvl9p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L3</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Hockey Stadium</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2</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98893969"/>
                  </a:ext>
                </a:extLst>
              </a:tr>
              <a:tr h="313888">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L4</a:t>
                      </a:r>
                    </a:p>
                  </a:txBody>
                  <a:tcPr>
                    <a:lnL w="19050" cap="flat" cmpd="sng" algn="ctr">
                      <a:solidFill>
                        <a:srgbClr val="FF0000"/>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Airport</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2</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187601260"/>
                  </a:ext>
                </a:extLst>
              </a:tr>
              <a:tr h="313888">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L5</a:t>
                      </a:r>
                    </a:p>
                  </a:txBody>
                  <a:tcPr>
                    <a:lnL w="19050" cap="flat" cmpd="sng" algn="ctr">
                      <a:solidFill>
                        <a:srgbClr val="FF0000"/>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dirty="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University of the Punjab (New Campus)</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994046374"/>
                  </a:ext>
                </a:extLst>
              </a:tr>
              <a:tr h="313888">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L6</a:t>
                      </a:r>
                    </a:p>
                  </a:txBody>
                  <a:tcPr>
                    <a:lnL w="19050" cap="flat" cmpd="sng" algn="ctr">
                      <a:solidFill>
                        <a:srgbClr val="FF0000"/>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Atchison College </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dirty="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687362275"/>
                  </a:ext>
                </a:extLst>
              </a:tr>
              <a:tr h="313888">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L7</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dirty="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Government College University</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dirty="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2</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2</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488538896"/>
                  </a:ext>
                </a:extLst>
              </a:tr>
              <a:tr h="313888">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L8</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Wagha Town</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531183907"/>
                  </a:ext>
                </a:extLst>
              </a:tr>
              <a:tr h="313888">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L9</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Shalimar Town</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9525" cap="flat" cmpd="sng" algn="ctr">
                      <a:solidFill>
                        <a:srgbClr val="333333"/>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130434469"/>
                  </a:ext>
                </a:extLst>
              </a:tr>
              <a:tr h="313888">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L10</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Ravi Town</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3</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rgbClr val="333333"/>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665757338"/>
                  </a:ext>
                </a:extLst>
              </a:tr>
              <a:tr h="313888">
                <a:tc>
                  <a:txBody>
                    <a:bodyPr/>
                    <a:lstStyle/>
                    <a:p>
                      <a:pPr marL="0" algn="l" defTabSz="914400" rtl="0" eaLnBrk="1" latinLnBrk="0" hangingPunct="1"/>
                      <a:r>
                        <a:rPr lang="en-GB" sz="1000" kern="1200" noProof="0" dirty="0">
                          <a:solidFill>
                            <a:schemeClr val="tx1"/>
                          </a:solidFill>
                          <a:latin typeface="Arial" panose="020B0604020202020204" pitchFamily="34" charset="0"/>
                          <a:ea typeface="Verdana" panose="020B0604030504040204" pitchFamily="34" charset="0"/>
                          <a:cs typeface="Arial" panose="020B0604020202020204" pitchFamily="34" charset="0"/>
                        </a:rPr>
                        <a:t>L11</a:t>
                      </a:r>
                    </a:p>
                  </a:txBody>
                  <a:tcPr>
                    <a:lnL w="19050" cap="flat" cmpd="sng" algn="ctr">
                      <a:solidFill>
                        <a:srgbClr val="FF0000"/>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Iqbal Town</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pPr>
                      <a:r>
                        <a:rPr lang="en-US" sz="1000">
                          <a:solidFill>
                            <a:srgbClr val="262626"/>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marL="121920" marR="12192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a:lnSpc>
                          <a:spcPct val="107000"/>
                        </a:lnSpc>
                      </a:pPr>
                      <a:r>
                        <a:rPr lang="en-US" sz="1000" dirty="0">
                          <a:solidFill>
                            <a:srgbClr val="000000"/>
                          </a:solidFill>
                          <a:effectLst/>
                          <a:highlight>
                            <a:srgbClr val="FFFFFF"/>
                          </a:highlight>
                          <a:latin typeface="Arial" panose="020B0604020202020204" pitchFamily="34" charset="0"/>
                          <a:ea typeface="Times New Roman" panose="02020603050405020304" pitchFamily="18" charset="0"/>
                          <a:cs typeface="Arial" panose="020B0604020202020204" pitchFamily="34" charset="0"/>
                        </a:rPr>
                        <a:t>4</a:t>
                      </a:r>
                      <a:endParaRPr lang="en-PK" sz="1200" dirty="0">
                        <a:effectLst/>
                        <a:highlight>
                          <a:srgbClr val="FFFFFF"/>
                        </a:highligh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ysClr val="window" lastClr="FFFFFF"/>
                      </a:solidFill>
                      <a:prstDash val="solid"/>
                      <a:round/>
                      <a:headEnd type="none" w="med" len="med"/>
                      <a:tailEnd type="none" w="med" len="med"/>
                    </a:lnL>
                    <a:lnR w="19050" cap="flat" cmpd="sng" algn="ctr">
                      <a:solidFill>
                        <a:srgbClr val="FF0000"/>
                      </a:solidFill>
                      <a:prstDash val="solid"/>
                      <a:round/>
                      <a:headEnd type="none" w="med" len="med"/>
                      <a:tailEnd type="none" w="med" len="med"/>
                    </a:lnR>
                    <a:lnT w="19050" cap="flat" cmpd="sng" algn="ctr">
                      <a:solidFill>
                        <a:srgbClr val="FF0000"/>
                      </a:solidFill>
                      <a:prstDash val="solid"/>
                      <a:round/>
                      <a:headEnd type="none" w="med" len="med"/>
                      <a:tailEnd type="none" w="med" len="med"/>
                    </a:lnT>
                    <a:lnB w="1905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060075285"/>
                  </a:ext>
                </a:extLst>
              </a:tr>
            </a:tbl>
          </a:graphicData>
        </a:graphic>
      </p:graphicFrame>
    </p:spTree>
    <p:extLst>
      <p:ext uri="{BB962C8B-B14F-4D97-AF65-F5344CB8AC3E}">
        <p14:creationId xmlns:p14="http://schemas.microsoft.com/office/powerpoint/2010/main" val="3299555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214128</TotalTime>
  <Words>1506</Words>
  <Application>Microsoft Macintosh PowerPoint</Application>
  <PresentationFormat>Widescreen</PresentationFormat>
  <Paragraphs>339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Helvetica</vt:lpstr>
      <vt:lpstr>Verdana</vt:lpstr>
      <vt:lpstr>Office Theme</vt:lpstr>
      <vt:lpstr>Project Meeting – Raindrop  Provision of technical assistance for the development of the locally led technology transfer action plan and a blueprint for action for the uptake of rainwater harvesting system at the local level in Pakistan.       Week 6 10 April 2024 </vt:lpstr>
      <vt:lpstr>Minutes (1/2)</vt:lpstr>
      <vt:lpstr>Minutes (2/2)</vt:lpstr>
      <vt:lpstr>Action List</vt:lpstr>
      <vt:lpstr>Project Issues and Risks</vt:lpstr>
      <vt:lpstr>Project Planning</vt:lpstr>
      <vt:lpstr>Any Other Business</vt:lpstr>
      <vt:lpstr>Annex 1: Location Decision Matrix (Naveed Alam)</vt:lpstr>
      <vt:lpstr>Annex 1: Location Decision Matrix (Muhammad Abid)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SLAMDAM Sales Strategy</dc:title>
  <dc:creator>saleh omar</dc:creator>
  <cp:lastModifiedBy>Nadege Trocellier</cp:lastModifiedBy>
  <cp:revision>565</cp:revision>
  <cp:lastPrinted>2022-05-08T08:27:40Z</cp:lastPrinted>
  <dcterms:created xsi:type="dcterms:W3CDTF">2018-04-24T08:14:36Z</dcterms:created>
  <dcterms:modified xsi:type="dcterms:W3CDTF">2024-04-04T08:01:11Z</dcterms:modified>
</cp:coreProperties>
</file>