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15"/>
  </p:notesMasterIdLst>
  <p:sldIdLst>
    <p:sldId id="359" r:id="rId2"/>
    <p:sldId id="297" r:id="rId3"/>
    <p:sldId id="285" r:id="rId4"/>
    <p:sldId id="357" r:id="rId5"/>
    <p:sldId id="281" r:id="rId6"/>
    <p:sldId id="328" r:id="rId7"/>
    <p:sldId id="329" r:id="rId8"/>
    <p:sldId id="308" r:id="rId9"/>
    <p:sldId id="330" r:id="rId10"/>
    <p:sldId id="331" r:id="rId11"/>
    <p:sldId id="333" r:id="rId12"/>
    <p:sldId id="354" r:id="rId13"/>
    <p:sldId id="35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2833"/>
    <a:srgbClr val="008F00"/>
    <a:srgbClr val="008080"/>
    <a:srgbClr val="45A29E"/>
    <a:srgbClr val="178E82"/>
    <a:srgbClr val="238ACA"/>
    <a:srgbClr val="13685F"/>
    <a:srgbClr val="D9D601"/>
    <a:srgbClr val="23C5B4"/>
    <a:srgbClr val="C4B79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477"/>
    <p:restoredTop sz="94707"/>
  </p:normalViewPr>
  <p:slideViewPr>
    <p:cSldViewPr snapToGrid="0" snapToObjects="1">
      <p:cViewPr varScale="1">
        <p:scale>
          <a:sx n="128" d="100"/>
          <a:sy n="128" d="100"/>
        </p:scale>
        <p:origin x="808" y="176"/>
      </p:cViewPr>
      <p:guideLst>
        <p:guide orient="horz" pos="2160"/>
        <p:guide pos="3840"/>
      </p:guideLst>
    </p:cSldViewPr>
  </p:slideViewPr>
  <p:notesTextViewPr>
    <p:cViewPr>
      <p:scale>
        <a:sx n="1" d="1"/>
        <a:sy n="1" d="1"/>
      </p:scale>
      <p:origin x="0" y="0"/>
    </p:cViewPr>
  </p:notesText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71C9CB-0727-9E4E-B0BA-0145F23D8226}" type="datetimeFigureOut">
              <a:rPr lang="en-US" smtClean="0"/>
              <a:t>2/29/24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151782F-6624-FA48-8809-7DDF95E0E809}" type="slidenum">
              <a:rPr lang="en-US" smtClean="0"/>
              <a:t>‹#›</a:t>
            </a:fld>
            <a:endParaRPr lang="en-US"/>
          </a:p>
        </p:txBody>
      </p:sp>
    </p:spTree>
    <p:extLst>
      <p:ext uri="{BB962C8B-B14F-4D97-AF65-F5344CB8AC3E}">
        <p14:creationId xmlns:p14="http://schemas.microsoft.com/office/powerpoint/2010/main" val="36521951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tiff"/><Relationship Id="rId1" Type="http://schemas.openxmlformats.org/officeDocument/2006/relationships/slideMaster" Target="../slideMasters/slideMaster1.xml"/><Relationship Id="rId4" Type="http://schemas.openxmlformats.org/officeDocument/2006/relationships/image" Target="cid:image005.png@01D9FB62.032BF700" TargetMode="Externa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ECE6-4181-0943-A2D1-2CBE54C71A05}"/>
              </a:ext>
            </a:extLst>
          </p:cNvPr>
          <p:cNvSpPr>
            <a:spLocks noGrp="1"/>
          </p:cNvSpPr>
          <p:nvPr>
            <p:ph type="ctrTitle"/>
          </p:nvPr>
        </p:nvSpPr>
        <p:spPr>
          <a:xfrm>
            <a:off x="1524000" y="1122363"/>
            <a:ext cx="9144000" cy="2387600"/>
          </a:xfrm>
        </p:spPr>
        <p:txBody>
          <a:bodyPr anchor="b">
            <a:normAutofit/>
          </a:bodyPr>
          <a:lstStyle>
            <a:lvl1pPr algn="l">
              <a:defRPr sz="32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Subtitle 2">
            <a:extLst>
              <a:ext uri="{FF2B5EF4-FFF2-40B4-BE49-F238E27FC236}">
                <a16:creationId xmlns:a16="http://schemas.microsoft.com/office/drawing/2014/main" id="{2FCBF12C-1C79-1448-90AE-4892363973BA}"/>
              </a:ext>
            </a:extLst>
          </p:cNvPr>
          <p:cNvSpPr>
            <a:spLocks noGrp="1"/>
          </p:cNvSpPr>
          <p:nvPr>
            <p:ph type="subTitle" idx="1"/>
          </p:nvPr>
        </p:nvSpPr>
        <p:spPr>
          <a:xfrm>
            <a:off x="1524000" y="3602038"/>
            <a:ext cx="9144000" cy="1655762"/>
          </a:xfrm>
        </p:spPr>
        <p:txBody>
          <a:bodyPr>
            <a:normAutofit/>
          </a:bodyPr>
          <a:lstStyle>
            <a:lvl1pPr marL="0" indent="0" algn="l">
              <a:buNone/>
              <a:defRPr sz="1600">
                <a:solidFill>
                  <a:schemeClr val="tx1">
                    <a:lumMod val="75000"/>
                    <a:lumOff val="25000"/>
                  </a:schemeClr>
                </a:solidFill>
                <a:latin typeface="Verdana" panose="020B0604030504040204" pitchFamily="34" charset="0"/>
                <a:ea typeface="Verdana" panose="020B0604030504040204" pitchFamily="34" charset="0"/>
                <a:cs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Footer Placeholder 4">
            <a:extLst>
              <a:ext uri="{FF2B5EF4-FFF2-40B4-BE49-F238E27FC236}">
                <a16:creationId xmlns:a16="http://schemas.microsoft.com/office/drawing/2014/main" id="{4237B06B-D9D8-124B-85E9-9D93581846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62E07F-34B5-2D4C-B256-66591FB934A4}"/>
              </a:ext>
            </a:extLst>
          </p:cNvPr>
          <p:cNvSpPr>
            <a:spLocks noGrp="1"/>
          </p:cNvSpPr>
          <p:nvPr>
            <p:ph type="sldNum" sz="quarter" idx="12"/>
          </p:nvPr>
        </p:nvSpPr>
        <p:spPr>
          <a:xfrm>
            <a:off x="1196926" y="6356349"/>
            <a:ext cx="2743200" cy="365125"/>
          </a:xfrm>
        </p:spPr>
        <p:txBody>
          <a:bodyPr/>
          <a:lstStyle>
            <a:lvl1pPr algn="l">
              <a:defRPr/>
            </a:lvl1pPr>
          </a:lstStyle>
          <a:p>
            <a:fld id="{0DE312FA-32DC-AD41-BA4D-E7912425B020}" type="slidenum">
              <a:rPr lang="en-US" smtClean="0"/>
              <a:pPr/>
              <a:t>‹#›</a:t>
            </a:fld>
            <a:endParaRPr lang="en-US"/>
          </a:p>
        </p:txBody>
      </p:sp>
      <p:sp>
        <p:nvSpPr>
          <p:cNvPr id="7" name="Rectangle 3">
            <a:extLst>
              <a:ext uri="{FF2B5EF4-FFF2-40B4-BE49-F238E27FC236}">
                <a16:creationId xmlns:a16="http://schemas.microsoft.com/office/drawing/2014/main" id="{5B77747D-69FB-FC46-ACD1-B3D11001A7E3}"/>
              </a:ext>
            </a:extLst>
          </p:cNvPr>
          <p:cNvSpPr>
            <a:spLocks noChangeArrowheads="1"/>
          </p:cNvSpPr>
          <p:nvPr userDrawn="1"/>
        </p:nvSpPr>
        <p:spPr bwMode="auto">
          <a:xfrm>
            <a:off x="838200" y="5083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Rectangle 4">
            <a:extLst>
              <a:ext uri="{FF2B5EF4-FFF2-40B4-BE49-F238E27FC236}">
                <a16:creationId xmlns:a16="http://schemas.microsoft.com/office/drawing/2014/main" id="{214102C8-7E4D-AB4A-83D1-9E5689DC5AA9}"/>
              </a:ext>
            </a:extLst>
          </p:cNvPr>
          <p:cNvSpPr>
            <a:spLocks noChangeArrowheads="1"/>
          </p:cNvSpPr>
          <p:nvPr userDrawn="1"/>
        </p:nvSpPr>
        <p:spPr bwMode="auto">
          <a:xfrm>
            <a:off x="838200" y="62642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768654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9A9DB0-A915-6F4C-9A1B-5136923E86C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6053F2-3247-7D46-AE8B-26FFC8BD3E1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EBA95A4-4EA9-9C4C-9126-BC7F9CF25EF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E4EFC08E-ADB4-1B4E-B8DC-7D0BC5A085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40392-3AD9-DC4E-A988-B68E49BB6B99}"/>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4309039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1EA4D3-15AC-0B44-9170-DDAF6FC6A38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9B70C8-6174-484F-8AFB-0E676188AAA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34B06B-B7C2-684B-B27B-5D5D222FDA9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2C5863B-58CB-B647-B52B-73964171F3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B41A00-7FB7-B642-BB01-73DEF5E6954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3759800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2145E-0FD0-6B4B-BE10-445557243D56}"/>
              </a:ext>
            </a:extLst>
          </p:cNvPr>
          <p:cNvSpPr>
            <a:spLocks noGrp="1"/>
          </p:cNvSpPr>
          <p:nvPr>
            <p:ph type="title"/>
          </p:nvPr>
        </p:nvSpPr>
        <p:spPr/>
        <p:txBody>
          <a:bodyPr>
            <a:normAutofit/>
          </a:bodyPr>
          <a:lstStyle>
            <a:lvl1pPr>
              <a:defRPr sz="2600" b="1">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03CE6C7E-4C02-9A44-85CB-6BAF12720E19}"/>
              </a:ext>
            </a:extLst>
          </p:cNvPr>
          <p:cNvSpPr>
            <a:spLocks noGrp="1"/>
          </p:cNvSpPr>
          <p:nvPr>
            <p:ph idx="1"/>
          </p:nvPr>
        </p:nvSpPr>
        <p:spPr/>
        <p:txBody>
          <a:bodyPr/>
          <a:lstStyle>
            <a:lvl1pPr>
              <a:defRPr sz="18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1pPr>
            <a:lvl2pPr>
              <a:defRPr sz="16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2pPr>
            <a:lvl3pPr>
              <a:defRPr sz="14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3pPr>
            <a:lvl4pPr>
              <a:defRPr sz="12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4pPr>
            <a:lvl5pPr>
              <a:defRPr sz="1100">
                <a:solidFill>
                  <a:schemeClr val="tx1">
                    <a:lumMod val="65000"/>
                    <a:lumOff val="35000"/>
                  </a:schemeClr>
                </a:solidFill>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Slide Number Placeholder 5">
            <a:extLst>
              <a:ext uri="{FF2B5EF4-FFF2-40B4-BE49-F238E27FC236}">
                <a16:creationId xmlns:a16="http://schemas.microsoft.com/office/drawing/2014/main" id="{4CF5E391-38C7-D649-8650-2662CAFE6736}"/>
              </a:ext>
            </a:extLst>
          </p:cNvPr>
          <p:cNvSpPr txBox="1">
            <a:spLocks/>
          </p:cNvSpPr>
          <p:nvPr userDrawn="1"/>
        </p:nvSpPr>
        <p:spPr>
          <a:xfrm>
            <a:off x="853435" y="6356349"/>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fld id="{0DE312FA-32DC-AD41-BA4D-E7912425B020}" type="slidenum">
              <a:rPr lang="en-US" smtClean="0"/>
              <a:pPr algn="l"/>
              <a:t>‹#›</a:t>
            </a:fld>
            <a:endParaRPr lang="en-US"/>
          </a:p>
        </p:txBody>
      </p:sp>
      <p:sp>
        <p:nvSpPr>
          <p:cNvPr id="16" name="Left Bracket 15">
            <a:extLst>
              <a:ext uri="{FF2B5EF4-FFF2-40B4-BE49-F238E27FC236}">
                <a16:creationId xmlns:a16="http://schemas.microsoft.com/office/drawing/2014/main" id="{6E72EFC4-3201-F24C-8B81-761E66532FDF}"/>
              </a:ext>
            </a:extLst>
          </p:cNvPr>
          <p:cNvSpPr/>
          <p:nvPr userDrawn="1"/>
        </p:nvSpPr>
        <p:spPr>
          <a:xfrm rot="5400000">
            <a:off x="4910096" y="2149641"/>
            <a:ext cx="136524" cy="8549944"/>
          </a:xfrm>
          <a:prstGeom prst="leftBracket">
            <a:avLst>
              <a:gd name="adj" fmla="val 107879"/>
            </a:avLst>
          </a:prstGeom>
          <a:ln w="3175">
            <a:solidFill>
              <a:schemeClr val="tx1">
                <a:lumMod val="65000"/>
                <a:lumOff val="35000"/>
              </a:schemeClr>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1A197E11-2377-B446-9DEF-1B3A00FCB77E}"/>
              </a:ext>
            </a:extLst>
          </p:cNvPr>
          <p:cNvSpPr txBox="1"/>
          <p:nvPr userDrawn="1"/>
        </p:nvSpPr>
        <p:spPr>
          <a:xfrm>
            <a:off x="8908672" y="6359545"/>
            <a:ext cx="689316" cy="179366"/>
          </a:xfrm>
          <a:prstGeom prst="rect">
            <a:avLst/>
          </a:prstGeom>
          <a:solidFill>
            <a:schemeClr val="bg1"/>
          </a:solidFill>
        </p:spPr>
        <p:txBody>
          <a:bodyPr wrap="square" rtlCol="0">
            <a:spAutoFit/>
          </a:bodyPr>
          <a:lstStyle/>
          <a:p>
            <a:endParaRPr lang="en-US" sz="1200" dirty="0"/>
          </a:p>
        </p:txBody>
      </p:sp>
      <p:pic>
        <p:nvPicPr>
          <p:cNvPr id="9" name="Picture 8">
            <a:extLst>
              <a:ext uri="{FF2B5EF4-FFF2-40B4-BE49-F238E27FC236}">
                <a16:creationId xmlns:a16="http://schemas.microsoft.com/office/drawing/2014/main" id="{B410DC15-5A8A-9842-BB6F-4AE75B8FC26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1008738" y="6158332"/>
            <a:ext cx="584561" cy="623865"/>
          </a:xfrm>
          <a:prstGeom prst="rect">
            <a:avLst/>
          </a:prstGeom>
        </p:spPr>
      </p:pic>
      <p:pic>
        <p:nvPicPr>
          <p:cNvPr id="4" name="Picture 6">
            <a:extLst>
              <a:ext uri="{FF2B5EF4-FFF2-40B4-BE49-F238E27FC236}">
                <a16:creationId xmlns:a16="http://schemas.microsoft.com/office/drawing/2014/main" id="{F47B2680-930B-2A45-3275-09530511E3D3}"/>
              </a:ext>
            </a:extLst>
          </p:cNvPr>
          <p:cNvPicPr>
            <a:picLocks noChangeAspect="1" noChangeArrowheads="1"/>
          </p:cNvPicPr>
          <p:nvPr userDrawn="1"/>
        </p:nvPicPr>
        <p:blipFill>
          <a:blip r:embed="rId3" r:link="rId4" cstate="screen">
            <a:extLst>
              <a:ext uri="{28A0092B-C50C-407E-A947-70E740481C1C}">
                <a14:useLocalDpi xmlns:a14="http://schemas.microsoft.com/office/drawing/2010/main"/>
              </a:ext>
            </a:extLst>
          </a:blip>
          <a:srcRect/>
          <a:stretch>
            <a:fillRect/>
          </a:stretch>
        </p:blipFill>
        <p:spPr bwMode="auto">
          <a:xfrm>
            <a:off x="9183756" y="6242283"/>
            <a:ext cx="1678486" cy="4536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7238529"/>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1FC1-BF0A-2B40-BFA0-9B816EF58F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F4D34EF-0C48-EC46-A3B6-D6F5806248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8DA486F-C641-064F-9967-F95B4A347402}"/>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A2E82F98-CE90-DB40-A4DF-D4EDA0D10B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4C42FF-F8C5-D847-8C63-1F0115B98938}"/>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3831705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BE32B-493D-9546-88F5-C56579AA25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C19A76-2FAA-3F40-8186-1160B4FA32D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CBC22C-BE4C-D34A-B0B2-BD5301DF3A1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03A8C4E-CC4A-0543-B598-3A70227AFF13}"/>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7AF13835-D9D0-7F4B-A154-205FA0E795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7B1570-E91A-7244-A21C-E034EFBC3B15}"/>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74371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A65D5-3F95-2B45-8E60-13DBD9D8E63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C63BBC-D453-2D44-9EE8-48B6DA9C4E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E3E1410-D5AB-5348-9A65-117086FAA97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04B8A6C-73C3-9342-964B-A53C3002E0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358ECE8-3A4D-5648-A8AB-11EE0D4658D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0A88CF0-C47D-ED48-A248-AE607B48AA1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0F84B59-2988-B845-91C9-9E54C556A0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F9C060-38F0-9947-BFA0-E746DE4B019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91874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FD67ED-633F-634D-A9E2-3DBBBD82A5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ADED385-DF1D-D046-ABC4-FC80AA9B7D2A}"/>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90A27238-970D-D44D-940D-13C86BDA5C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BAB32A-D263-124D-80BB-DDD46882129D}"/>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3246352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6D6AA4-44E1-6C42-B6EB-37C8CE07D7C9}"/>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92870ED6-683D-B64F-B4DB-BF31BC890B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87C3B0-93DE-964C-B0E0-B456794DF19B}"/>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2930942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DE31A-EAAB-954C-AF18-1C4DF7BCC9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D08433-E80A-6F4B-9957-6F4474A1CA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1EE668-415C-F948-B59C-DC7DFA8F19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02B63CF-BE66-4D49-827D-BDBE6FCB3071}"/>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244E2F90-E15B-F940-85D7-6B35F4B62C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8386C3-8BE0-894E-81A9-5941B796D113}"/>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1697648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1FE85-770D-954B-A6C5-14F23FD036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D9C3023-3EB4-504A-8D7D-777351189A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6023F5A-8F63-6249-961E-F0B18D3E8F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91E79F5-611B-E846-A4DB-2820C1D66D98}"/>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0F6D070-4007-7945-ACAA-CF1257A29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9165BD-320D-484B-9382-090E8877C3A4}"/>
              </a:ext>
            </a:extLst>
          </p:cNvPr>
          <p:cNvSpPr>
            <a:spLocks noGrp="1"/>
          </p:cNvSpPr>
          <p:nvPr>
            <p:ph type="sldNum" sz="quarter" idx="12"/>
          </p:nvPr>
        </p:nvSpPr>
        <p:spPr/>
        <p:txBody>
          <a:bodyPr/>
          <a:lstStyle/>
          <a:p>
            <a:fld id="{0DE312FA-32DC-AD41-BA4D-E7912425B020}" type="slidenum">
              <a:rPr lang="en-US" smtClean="0"/>
              <a:t>‹#›</a:t>
            </a:fld>
            <a:endParaRPr lang="en-US"/>
          </a:p>
        </p:txBody>
      </p:sp>
    </p:spTree>
    <p:extLst>
      <p:ext uri="{BB962C8B-B14F-4D97-AF65-F5344CB8AC3E}">
        <p14:creationId xmlns:p14="http://schemas.microsoft.com/office/powerpoint/2010/main" val="2021257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5F01D5-5B3C-C740-B266-531C1CEB87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8FB5EE-A209-7D47-A428-B6ED255EB3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28210220-0BA7-1E49-8285-AC43C0A4FF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F0B7E77-644E-6148-BC5F-6C197782D7C2}"/>
              </a:ext>
            </a:extLst>
          </p:cNvPr>
          <p:cNvSpPr>
            <a:spLocks noGrp="1"/>
          </p:cNvSpPr>
          <p:nvPr>
            <p:ph type="sldNum" sz="quarter" idx="4"/>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E312FA-32DC-AD41-BA4D-E7912425B020}" type="slidenum">
              <a:rPr lang="en-US" smtClean="0"/>
              <a:pPr/>
              <a:t>‹#›</a:t>
            </a:fld>
            <a:endParaRPr lang="en-US"/>
          </a:p>
        </p:txBody>
      </p:sp>
    </p:spTree>
    <p:extLst>
      <p:ext uri="{BB962C8B-B14F-4D97-AF65-F5344CB8AC3E}">
        <p14:creationId xmlns:p14="http://schemas.microsoft.com/office/powerpoint/2010/main" val="6289494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cid:image005.png@01D9FB62.032BF700" TargetMode="External"/><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ilo.org/wcmsp5/groups/public/---ed_norm/---ipec/documents/publication/wcms_324013.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281EC0-6666-9C84-F985-3F5BFFB78CB4}"/>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47506417-373A-FFC1-0E86-BA123DFBDB15}"/>
              </a:ext>
            </a:extLst>
          </p:cNvPr>
          <p:cNvSpPr txBox="1"/>
          <p:nvPr/>
        </p:nvSpPr>
        <p:spPr>
          <a:xfrm>
            <a:off x="2818572" y="5153967"/>
            <a:ext cx="6554856" cy="938719"/>
          </a:xfrm>
          <a:prstGeom prst="rect">
            <a:avLst/>
          </a:prstGeom>
          <a:noFill/>
        </p:spPr>
        <p:txBody>
          <a:bodyPr wrap="square">
            <a:spAutoFit/>
          </a:bodyPr>
          <a:lstStyle/>
          <a:p>
            <a:pPr algn="ctr"/>
            <a:br>
              <a:rPr lang="en-US" sz="1100" dirty="0">
                <a:latin typeface="Arial" panose="020B0604020202020204" pitchFamily="34" charset="0"/>
                <a:cs typeface="Arial" panose="020B0604020202020204" pitchFamily="34" charset="0"/>
              </a:rPr>
            </a:br>
            <a:r>
              <a:rPr lang="en-US" sz="1100" b="1" dirty="0">
                <a:latin typeface="Arial" panose="020B0604020202020204" pitchFamily="34" charset="0"/>
                <a:cs typeface="Arial" panose="020B0604020202020204" pitchFamily="34" charset="0"/>
              </a:rPr>
              <a:t>Zephyr Consulting | Omar Saleh</a:t>
            </a:r>
            <a:br>
              <a:rPr lang="en-US" sz="1100" b="1" dirty="0">
                <a:latin typeface="Arial" panose="020B0604020202020204" pitchFamily="34" charset="0"/>
                <a:cs typeface="Arial" panose="020B0604020202020204" pitchFamily="34" charset="0"/>
              </a:rPr>
            </a:br>
            <a:br>
              <a:rPr lang="en-US" sz="1100" b="1"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The Netherlands, February 2024</a:t>
            </a:r>
            <a:br>
              <a:rPr lang="en-US" sz="1100" b="1" dirty="0">
                <a:latin typeface="Arial" panose="020B0604020202020204" pitchFamily="34" charset="0"/>
                <a:cs typeface="Arial" panose="020B0604020202020204" pitchFamily="34" charset="0"/>
              </a:rPr>
            </a:br>
            <a:endParaRPr lang="en-PK" sz="1100" dirty="0"/>
          </a:p>
        </p:txBody>
      </p:sp>
      <p:sp>
        <p:nvSpPr>
          <p:cNvPr id="2" name="TextBox 1">
            <a:extLst>
              <a:ext uri="{FF2B5EF4-FFF2-40B4-BE49-F238E27FC236}">
                <a16:creationId xmlns:a16="http://schemas.microsoft.com/office/drawing/2014/main" id="{A2CA3957-4657-C502-0FB5-CFFA0EC10A4D}"/>
              </a:ext>
            </a:extLst>
          </p:cNvPr>
          <p:cNvSpPr txBox="1"/>
          <p:nvPr/>
        </p:nvSpPr>
        <p:spPr>
          <a:xfrm>
            <a:off x="79512" y="563054"/>
            <a:ext cx="11966713" cy="2508379"/>
          </a:xfrm>
          <a:prstGeom prst="rect">
            <a:avLst/>
          </a:prstGeom>
          <a:noFill/>
        </p:spPr>
        <p:txBody>
          <a:bodyPr wrap="square">
            <a:spAutoFit/>
          </a:bodyPr>
          <a:lstStyle/>
          <a:p>
            <a:pPr algn="ctr"/>
            <a:r>
              <a:rPr lang="en-US" sz="8000" b="1" dirty="0">
                <a:solidFill>
                  <a:srgbClr val="1F2833"/>
                </a:solidFill>
                <a:latin typeface="Arial" panose="020B0604020202020204" pitchFamily="34" charset="0"/>
                <a:cs typeface="Arial" panose="020B0604020202020204" pitchFamily="34" charset="0"/>
              </a:rPr>
              <a:t>PROJECT KICK-OFF</a:t>
            </a:r>
          </a:p>
          <a:p>
            <a:pPr algn="ctr"/>
            <a:r>
              <a:rPr lang="en-US" sz="6000" b="1" dirty="0">
                <a:solidFill>
                  <a:srgbClr val="1F2833"/>
                </a:solidFill>
                <a:latin typeface="Arial" panose="020B0604020202020204" pitchFamily="34" charset="0"/>
                <a:cs typeface="Arial" panose="020B0604020202020204" pitchFamily="34" charset="0"/>
              </a:rPr>
              <a:t>“RAINWATER HARVESTING”</a:t>
            </a:r>
            <a:br>
              <a:rPr lang="en-US" sz="1100" b="1" dirty="0">
                <a:solidFill>
                  <a:srgbClr val="1F2833"/>
                </a:solidFill>
                <a:latin typeface="Arial" panose="020B0604020202020204" pitchFamily="34" charset="0"/>
                <a:cs typeface="Arial" panose="020B0604020202020204" pitchFamily="34" charset="0"/>
              </a:rPr>
            </a:br>
            <a:endParaRPr lang="en-PK" sz="1100" dirty="0">
              <a:solidFill>
                <a:srgbClr val="1F2833"/>
              </a:solidFill>
            </a:endParaRPr>
          </a:p>
        </p:txBody>
      </p:sp>
      <p:sp>
        <p:nvSpPr>
          <p:cNvPr id="3" name="Rectangle 2">
            <a:extLst>
              <a:ext uri="{FF2B5EF4-FFF2-40B4-BE49-F238E27FC236}">
                <a16:creationId xmlns:a16="http://schemas.microsoft.com/office/drawing/2014/main" id="{92164A31-1E54-7E1F-78E5-E7B17A20D311}"/>
              </a:ext>
            </a:extLst>
          </p:cNvPr>
          <p:cNvSpPr/>
          <p:nvPr/>
        </p:nvSpPr>
        <p:spPr>
          <a:xfrm>
            <a:off x="755374" y="3289852"/>
            <a:ext cx="10704443" cy="69574"/>
          </a:xfrm>
          <a:prstGeom prst="rect">
            <a:avLst/>
          </a:prstGeom>
          <a:solidFill>
            <a:srgbClr val="1F2833"/>
          </a:solidFill>
          <a:ln>
            <a:solidFill>
              <a:srgbClr val="1F283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PK"/>
          </a:p>
        </p:txBody>
      </p:sp>
      <p:pic>
        <p:nvPicPr>
          <p:cNvPr id="4" name="Picture 6">
            <a:extLst>
              <a:ext uri="{FF2B5EF4-FFF2-40B4-BE49-F238E27FC236}">
                <a16:creationId xmlns:a16="http://schemas.microsoft.com/office/drawing/2014/main" id="{8C849B17-5AE9-EDFF-4A20-8A0E3B1CFE48}"/>
              </a:ext>
            </a:extLst>
          </p:cNvPr>
          <p:cNvPicPr>
            <a:picLocks noChangeAspect="1" noChangeArrowheads="1"/>
          </p:cNvPicPr>
          <p:nvPr/>
        </p:nvPicPr>
        <p:blipFill>
          <a:blip r:embed="rId2" r:link="rId3" cstate="screen">
            <a:extLst>
              <a:ext uri="{28A0092B-C50C-407E-A947-70E740481C1C}">
                <a14:useLocalDpi xmlns:a14="http://schemas.microsoft.com/office/drawing/2010/main"/>
              </a:ext>
            </a:extLst>
          </a:blip>
          <a:srcRect/>
          <a:stretch>
            <a:fillRect/>
          </a:stretch>
        </p:blipFill>
        <p:spPr bwMode="auto">
          <a:xfrm>
            <a:off x="9696513" y="6092686"/>
            <a:ext cx="2253899" cy="60916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E37C1A3-FAC6-5847-CB00-176F531020E0}"/>
              </a:ext>
            </a:extLst>
          </p:cNvPr>
          <p:cNvSpPr txBox="1"/>
          <p:nvPr/>
        </p:nvSpPr>
        <p:spPr>
          <a:xfrm>
            <a:off x="1401417" y="3659012"/>
            <a:ext cx="9263270" cy="523220"/>
          </a:xfrm>
          <a:prstGeom prst="rect">
            <a:avLst/>
          </a:prstGeom>
          <a:noFill/>
        </p:spPr>
        <p:txBody>
          <a:bodyPr wrap="square">
            <a:spAutoFit/>
          </a:bodyPr>
          <a:lstStyle/>
          <a:p>
            <a:pPr algn="ctr"/>
            <a:r>
              <a:rPr lang="en-US" sz="1400" i="1" dirty="0">
                <a:latin typeface="Arial" panose="020B0604020202020204" pitchFamily="34" charset="0"/>
                <a:cs typeface="Arial" panose="020B0604020202020204" pitchFamily="34" charset="0"/>
              </a:rPr>
              <a:t>Provision of technical assistance for the development of the locally led technology transfer action plan and a blueprint for action for the uptake of rainwater harvesting system at the local level in Pakistan.</a:t>
            </a:r>
            <a:endParaRPr lang="en-PK" sz="1400" i="1" dirty="0"/>
          </a:p>
        </p:txBody>
      </p:sp>
    </p:spTree>
    <p:extLst>
      <p:ext uri="{BB962C8B-B14F-4D97-AF65-F5344CB8AC3E}">
        <p14:creationId xmlns:p14="http://schemas.microsoft.com/office/powerpoint/2010/main" val="2049320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Risks (1/4)</a:t>
            </a:r>
          </a:p>
        </p:txBody>
      </p:sp>
      <p:graphicFrame>
        <p:nvGraphicFramePr>
          <p:cNvPr id="9" name="Table 8">
            <a:extLst>
              <a:ext uri="{FF2B5EF4-FFF2-40B4-BE49-F238E27FC236}">
                <a16:creationId xmlns:a16="http://schemas.microsoft.com/office/drawing/2014/main" id="{2BCBC443-5501-0181-5616-0BDAB1BAF241}"/>
              </a:ext>
            </a:extLst>
          </p:cNvPr>
          <p:cNvGraphicFramePr>
            <a:graphicFrameLocks noGrp="1"/>
          </p:cNvGraphicFramePr>
          <p:nvPr>
            <p:extLst>
              <p:ext uri="{D42A27DB-BD31-4B8C-83A1-F6EECF244321}">
                <p14:modId xmlns:p14="http://schemas.microsoft.com/office/powerpoint/2010/main" val="1974465092"/>
              </p:ext>
            </p:extLst>
          </p:nvPr>
        </p:nvGraphicFramePr>
        <p:xfrm>
          <a:off x="907773" y="1539722"/>
          <a:ext cx="10515600" cy="4516238"/>
        </p:xfrm>
        <a:graphic>
          <a:graphicData uri="http://schemas.openxmlformats.org/drawingml/2006/table">
            <a:tbl>
              <a:tblPr firstRow="1" firstCol="1" bandRow="1"/>
              <a:tblGrid>
                <a:gridCol w="621937">
                  <a:extLst>
                    <a:ext uri="{9D8B030D-6E8A-4147-A177-3AD203B41FA5}">
                      <a16:colId xmlns:a16="http://schemas.microsoft.com/office/drawing/2014/main" val="4067819424"/>
                    </a:ext>
                  </a:extLst>
                </a:gridCol>
                <a:gridCol w="2622714">
                  <a:extLst>
                    <a:ext uri="{9D8B030D-6E8A-4147-A177-3AD203B41FA5}">
                      <a16:colId xmlns:a16="http://schemas.microsoft.com/office/drawing/2014/main" val="3320158708"/>
                    </a:ext>
                  </a:extLst>
                </a:gridCol>
                <a:gridCol w="975083">
                  <a:extLst>
                    <a:ext uri="{9D8B030D-6E8A-4147-A177-3AD203B41FA5}">
                      <a16:colId xmlns:a16="http://schemas.microsoft.com/office/drawing/2014/main" val="2627923028"/>
                    </a:ext>
                  </a:extLst>
                </a:gridCol>
                <a:gridCol w="915477">
                  <a:extLst>
                    <a:ext uri="{9D8B030D-6E8A-4147-A177-3AD203B41FA5}">
                      <a16:colId xmlns:a16="http://schemas.microsoft.com/office/drawing/2014/main" val="328682910"/>
                    </a:ext>
                  </a:extLst>
                </a:gridCol>
                <a:gridCol w="3603422">
                  <a:extLst>
                    <a:ext uri="{9D8B030D-6E8A-4147-A177-3AD203B41FA5}">
                      <a16:colId xmlns:a16="http://schemas.microsoft.com/office/drawing/2014/main" val="3216062974"/>
                    </a:ext>
                  </a:extLst>
                </a:gridCol>
                <a:gridCol w="877238">
                  <a:extLst>
                    <a:ext uri="{9D8B030D-6E8A-4147-A177-3AD203B41FA5}">
                      <a16:colId xmlns:a16="http://schemas.microsoft.com/office/drawing/2014/main" val="1305453718"/>
                    </a:ext>
                  </a:extLst>
                </a:gridCol>
                <a:gridCol w="899729">
                  <a:extLst>
                    <a:ext uri="{9D8B030D-6E8A-4147-A177-3AD203B41FA5}">
                      <a16:colId xmlns:a16="http://schemas.microsoft.com/office/drawing/2014/main" val="4139874888"/>
                    </a:ext>
                  </a:extLst>
                </a:gridCol>
              </a:tblGrid>
              <a:tr h="308956">
                <a:tc gridSpan="7">
                  <a:txBody>
                    <a:bodyPr/>
                    <a:lstStyle/>
                    <a:p>
                      <a:pPr>
                        <a:lnSpc>
                          <a:spcPct val="115000"/>
                        </a:lnSpc>
                      </a:pPr>
                      <a:r>
                        <a:rPr lang="en-GB"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Key Risks </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32747"/>
                    </a:solidFill>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extLst>
                  <a:ext uri="{0D108BD9-81ED-4DB2-BD59-A6C34878D82A}">
                    <a16:rowId xmlns:a16="http://schemas.microsoft.com/office/drawing/2014/main" val="569224137"/>
                  </a:ext>
                </a:extLst>
              </a:tr>
              <a:tr h="298174">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Description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Chance</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Impact</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Mitigation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PTA*</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Due date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735543810"/>
                  </a:ext>
                </a:extLst>
              </a:tr>
              <a:tr h="498786">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Pakistan is used as a tax haven during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dirty="0">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The Consortium to pay extra attention to its tax and transfer pricing policy and that of its suppliers.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4285400"/>
                  </a:ext>
                </a:extLst>
              </a:tr>
              <a:tr h="1007830">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R2</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we encounter bribery and other corrupt practices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Send the recommendations of the OECD guidelines to the project team incl. staff and instruct full adherence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Have procedure on what to do in case of corruption attempt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Screen our partners and suppliers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9084232"/>
                  </a:ext>
                </a:extLst>
              </a:tr>
              <a:tr h="753308">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R3</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there is inadequate supply of infrastructure, corruption, and access to financing to support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See also mitigation R2</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Arrange appropriate infrastructure and water supply with the local government / flood response team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61374"/>
                  </a:ext>
                </a:extLst>
              </a:tr>
              <a:tr h="511569">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R4</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Civil liberties of anyone involved in the project are impeded because of the regime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See also mitigation R2</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availability of communication line to independent organisations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3103457"/>
                  </a:ext>
                </a:extLst>
              </a:tr>
              <a:tr h="511569">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R5</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Political risks, such as conflicts, lead to a cancelation or postponed of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See also mitigation R2 – R4</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Actively keep track of any developments in political risks throughout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6919597"/>
                  </a:ext>
                </a:extLst>
              </a:tr>
              <a:tr h="626046">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R6</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we encounter terrorism attack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See also R5</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Follow the recommendations of the UN Global Compact initiative (chapter 3, from p. 18).</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8627751"/>
                  </a:ext>
                </a:extLst>
              </a:tr>
            </a:tbl>
          </a:graphicData>
        </a:graphic>
      </p:graphicFrame>
      <p:sp>
        <p:nvSpPr>
          <p:cNvPr id="3" name="TextBox 2">
            <a:extLst>
              <a:ext uri="{FF2B5EF4-FFF2-40B4-BE49-F238E27FC236}">
                <a16:creationId xmlns:a16="http://schemas.microsoft.com/office/drawing/2014/main" id="{E9E1028C-65F5-3A28-AA55-00F1740779D7}"/>
              </a:ext>
            </a:extLst>
          </p:cNvPr>
          <p:cNvSpPr txBox="1"/>
          <p:nvPr/>
        </p:nvSpPr>
        <p:spPr>
          <a:xfrm>
            <a:off x="1335936" y="6459053"/>
            <a:ext cx="6809183" cy="241980"/>
          </a:xfrm>
          <a:prstGeom prst="rect">
            <a:avLst/>
          </a:prstGeom>
          <a:noFill/>
        </p:spPr>
        <p:txBody>
          <a:bodyPr wrap="square" lIns="36000" tIns="36000" rIns="36000" bIns="36000" rtlCol="0">
            <a:spAutoFit/>
          </a:bodyPr>
          <a:lstStyle/>
          <a:p>
            <a:r>
              <a:rPr lang="en-US" sz="1100" dirty="0">
                <a:latin typeface="Arial" panose="020B0604020202020204" pitchFamily="34" charset="0"/>
                <a:cs typeface="Arial" panose="020B0604020202020204" pitchFamily="34" charset="0"/>
              </a:rPr>
              <a:t>[ * PTA = Person To Act ]</a:t>
            </a:r>
          </a:p>
        </p:txBody>
      </p:sp>
    </p:spTree>
    <p:extLst>
      <p:ext uri="{BB962C8B-B14F-4D97-AF65-F5344CB8AC3E}">
        <p14:creationId xmlns:p14="http://schemas.microsoft.com/office/powerpoint/2010/main" val="220362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Risks (2/4)</a:t>
            </a:r>
          </a:p>
        </p:txBody>
      </p:sp>
      <p:graphicFrame>
        <p:nvGraphicFramePr>
          <p:cNvPr id="7" name="Table 6">
            <a:extLst>
              <a:ext uri="{FF2B5EF4-FFF2-40B4-BE49-F238E27FC236}">
                <a16:creationId xmlns:a16="http://schemas.microsoft.com/office/drawing/2014/main" id="{83802EB5-9A16-CE9D-E5EA-24D3E79D499C}"/>
              </a:ext>
            </a:extLst>
          </p:cNvPr>
          <p:cNvGraphicFramePr>
            <a:graphicFrameLocks noGrp="1"/>
          </p:cNvGraphicFramePr>
          <p:nvPr>
            <p:extLst>
              <p:ext uri="{D42A27DB-BD31-4B8C-83A1-F6EECF244321}">
                <p14:modId xmlns:p14="http://schemas.microsoft.com/office/powerpoint/2010/main" val="2063132497"/>
              </p:ext>
            </p:extLst>
          </p:nvPr>
        </p:nvGraphicFramePr>
        <p:xfrm>
          <a:off x="917712" y="1511786"/>
          <a:ext cx="10273748" cy="4695888"/>
        </p:xfrm>
        <a:graphic>
          <a:graphicData uri="http://schemas.openxmlformats.org/drawingml/2006/table">
            <a:tbl>
              <a:tblPr firstRow="1" firstCol="1" bandRow="1"/>
              <a:tblGrid>
                <a:gridCol w="607635">
                  <a:extLst>
                    <a:ext uri="{9D8B030D-6E8A-4147-A177-3AD203B41FA5}">
                      <a16:colId xmlns:a16="http://schemas.microsoft.com/office/drawing/2014/main" val="3418029375"/>
                    </a:ext>
                  </a:extLst>
                </a:gridCol>
                <a:gridCol w="2562395">
                  <a:extLst>
                    <a:ext uri="{9D8B030D-6E8A-4147-A177-3AD203B41FA5}">
                      <a16:colId xmlns:a16="http://schemas.microsoft.com/office/drawing/2014/main" val="278046384"/>
                    </a:ext>
                  </a:extLst>
                </a:gridCol>
                <a:gridCol w="952657">
                  <a:extLst>
                    <a:ext uri="{9D8B030D-6E8A-4147-A177-3AD203B41FA5}">
                      <a16:colId xmlns:a16="http://schemas.microsoft.com/office/drawing/2014/main" val="2520010252"/>
                    </a:ext>
                  </a:extLst>
                </a:gridCol>
                <a:gridCol w="894418">
                  <a:extLst>
                    <a:ext uri="{9D8B030D-6E8A-4147-A177-3AD203B41FA5}">
                      <a16:colId xmlns:a16="http://schemas.microsoft.com/office/drawing/2014/main" val="72958141"/>
                    </a:ext>
                  </a:extLst>
                </a:gridCol>
                <a:gridCol w="3520544">
                  <a:extLst>
                    <a:ext uri="{9D8B030D-6E8A-4147-A177-3AD203B41FA5}">
                      <a16:colId xmlns:a16="http://schemas.microsoft.com/office/drawing/2014/main" val="2094059029"/>
                    </a:ext>
                  </a:extLst>
                </a:gridCol>
                <a:gridCol w="857062">
                  <a:extLst>
                    <a:ext uri="{9D8B030D-6E8A-4147-A177-3AD203B41FA5}">
                      <a16:colId xmlns:a16="http://schemas.microsoft.com/office/drawing/2014/main" val="3411463199"/>
                    </a:ext>
                  </a:extLst>
                </a:gridCol>
                <a:gridCol w="879037">
                  <a:extLst>
                    <a:ext uri="{9D8B030D-6E8A-4147-A177-3AD203B41FA5}">
                      <a16:colId xmlns:a16="http://schemas.microsoft.com/office/drawing/2014/main" val="1518422187"/>
                    </a:ext>
                  </a:extLst>
                </a:gridCol>
              </a:tblGrid>
              <a:tr h="297136">
                <a:tc gridSpan="7">
                  <a:txBody>
                    <a:bodyPr/>
                    <a:lstStyle/>
                    <a:p>
                      <a:pPr>
                        <a:lnSpc>
                          <a:spcPct val="115000"/>
                        </a:lnSpc>
                      </a:pPr>
                      <a:r>
                        <a:rPr lang="en-GB"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Key Risks </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32747"/>
                    </a:solidFill>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extLst>
                  <a:ext uri="{0D108BD9-81ED-4DB2-BD59-A6C34878D82A}">
                    <a16:rowId xmlns:a16="http://schemas.microsoft.com/office/drawing/2014/main" val="2795234014"/>
                  </a:ext>
                </a:extLst>
              </a:tr>
              <a:tr h="298174">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Description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Chance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Impact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Mitigation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PTA</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Due date</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159806217"/>
                  </a:ext>
                </a:extLst>
              </a:tr>
              <a:tr h="857332">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R7</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we are involved in or enable land grabbing</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Follow a participatory approach when developing a blueprint and the concept note</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Stay in contact with the local community to monitor whether land grabbing takes place and have representatives in the project team</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4214177"/>
                  </a:ext>
                </a:extLst>
              </a:tr>
              <a:tr h="68305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R8</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our project leads to damage to the environment and forced displacement of children as a result of land acquisition.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See also R7</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Monitor and quantify the benefits of our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Conduct ESIA when developing a full proposal to rollout the blueprint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72564294"/>
                  </a:ext>
                </a:extLst>
              </a:tr>
              <a:tr h="50877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R9</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union / workers’ rights are violated</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Follow the following recommendations of CNV International (chapter 3).</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Screen out partners and suppliers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73553"/>
                  </a:ext>
                </a:extLst>
              </a:tr>
              <a:tr h="34266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R10</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 project is involved in or enables forced labor or human trafficking</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Project team to follow the e-learning courses offered by Verité on forced labour and human trafficking.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93895577"/>
                  </a:ext>
                </a:extLst>
              </a:tr>
              <a:tr h="34266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R11</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 project is involved in or enables child labor</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Follow the practical ILO </a:t>
                      </a:r>
                      <a:r>
                        <a:rPr lang="en-GB" sz="1000" u="sng">
                          <a:solidFill>
                            <a:srgbClr val="000000"/>
                          </a:solidFill>
                          <a:effectLst/>
                          <a:latin typeface="Arial" panose="020B0604020202020204" pitchFamily="34" charset="0"/>
                          <a:ea typeface="Verdana" panose="020B0604030504040204" pitchFamily="34" charset="0"/>
                          <a:cs typeface="Times New Roman" panose="02020603050405020304" pitchFamily="18" charset="0"/>
                          <a:hlinkClick r:id="rId2"/>
                        </a:rPr>
                        <a:t>steps</a:t>
                      </a: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 and follow the Ethical Trade Initiative guide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73872608"/>
                  </a:ext>
                </a:extLst>
              </a:tr>
              <a:tr h="68305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R12</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this project is involved in or enables gender / religious discrimination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gender expert in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Keep contact with the local community incl. religious groups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women are represented throughout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9065495"/>
                  </a:ext>
                </a:extLst>
              </a:tr>
              <a:tr h="683051">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R13</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our project leads to damage to the environment such as deforestation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L</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0FA00"/>
                    </a:solidFill>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Conduct ESIA when developing a full proposal to rollout the blueprint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Determine negative impact of the rainwater harvesting system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23162"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82861805"/>
                  </a:ext>
                </a:extLst>
              </a:tr>
            </a:tbl>
          </a:graphicData>
        </a:graphic>
      </p:graphicFrame>
    </p:spTree>
    <p:extLst>
      <p:ext uri="{BB962C8B-B14F-4D97-AF65-F5344CB8AC3E}">
        <p14:creationId xmlns:p14="http://schemas.microsoft.com/office/powerpoint/2010/main" val="2054010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Risks (3/4)</a:t>
            </a:r>
          </a:p>
        </p:txBody>
      </p:sp>
      <p:graphicFrame>
        <p:nvGraphicFramePr>
          <p:cNvPr id="4" name="Table 3">
            <a:extLst>
              <a:ext uri="{FF2B5EF4-FFF2-40B4-BE49-F238E27FC236}">
                <a16:creationId xmlns:a16="http://schemas.microsoft.com/office/drawing/2014/main" id="{E3504794-42DB-75BC-B988-E2721370975F}"/>
              </a:ext>
            </a:extLst>
          </p:cNvPr>
          <p:cNvGraphicFramePr>
            <a:graphicFrameLocks noGrp="1"/>
          </p:cNvGraphicFramePr>
          <p:nvPr>
            <p:extLst>
              <p:ext uri="{D42A27DB-BD31-4B8C-83A1-F6EECF244321}">
                <p14:modId xmlns:p14="http://schemas.microsoft.com/office/powerpoint/2010/main" val="1793871151"/>
              </p:ext>
            </p:extLst>
          </p:nvPr>
        </p:nvGraphicFramePr>
        <p:xfrm>
          <a:off x="917713" y="1480833"/>
          <a:ext cx="10515600" cy="4599423"/>
        </p:xfrm>
        <a:graphic>
          <a:graphicData uri="http://schemas.openxmlformats.org/drawingml/2006/table">
            <a:tbl>
              <a:tblPr firstRow="1" firstCol="1" bandRow="1"/>
              <a:tblGrid>
                <a:gridCol w="621942">
                  <a:extLst>
                    <a:ext uri="{9D8B030D-6E8A-4147-A177-3AD203B41FA5}">
                      <a16:colId xmlns:a16="http://schemas.microsoft.com/office/drawing/2014/main" val="517183642"/>
                    </a:ext>
                  </a:extLst>
                </a:gridCol>
                <a:gridCol w="2622712">
                  <a:extLst>
                    <a:ext uri="{9D8B030D-6E8A-4147-A177-3AD203B41FA5}">
                      <a16:colId xmlns:a16="http://schemas.microsoft.com/office/drawing/2014/main" val="669108451"/>
                    </a:ext>
                  </a:extLst>
                </a:gridCol>
                <a:gridCol w="975085">
                  <a:extLst>
                    <a:ext uri="{9D8B030D-6E8A-4147-A177-3AD203B41FA5}">
                      <a16:colId xmlns:a16="http://schemas.microsoft.com/office/drawing/2014/main" val="2973477251"/>
                    </a:ext>
                  </a:extLst>
                </a:gridCol>
                <a:gridCol w="915475">
                  <a:extLst>
                    <a:ext uri="{9D8B030D-6E8A-4147-A177-3AD203B41FA5}">
                      <a16:colId xmlns:a16="http://schemas.microsoft.com/office/drawing/2014/main" val="1558218728"/>
                    </a:ext>
                  </a:extLst>
                </a:gridCol>
                <a:gridCol w="3603416">
                  <a:extLst>
                    <a:ext uri="{9D8B030D-6E8A-4147-A177-3AD203B41FA5}">
                      <a16:colId xmlns:a16="http://schemas.microsoft.com/office/drawing/2014/main" val="548678193"/>
                    </a:ext>
                  </a:extLst>
                </a:gridCol>
                <a:gridCol w="877238">
                  <a:extLst>
                    <a:ext uri="{9D8B030D-6E8A-4147-A177-3AD203B41FA5}">
                      <a16:colId xmlns:a16="http://schemas.microsoft.com/office/drawing/2014/main" val="494290156"/>
                    </a:ext>
                  </a:extLst>
                </a:gridCol>
                <a:gridCol w="899732">
                  <a:extLst>
                    <a:ext uri="{9D8B030D-6E8A-4147-A177-3AD203B41FA5}">
                      <a16:colId xmlns:a16="http://schemas.microsoft.com/office/drawing/2014/main" val="184064360"/>
                    </a:ext>
                  </a:extLst>
                </a:gridCol>
              </a:tblGrid>
              <a:tr h="288332">
                <a:tc gridSpan="7">
                  <a:txBody>
                    <a:bodyPr/>
                    <a:lstStyle/>
                    <a:p>
                      <a:pPr>
                        <a:lnSpc>
                          <a:spcPct val="115000"/>
                        </a:lnSpc>
                      </a:pPr>
                      <a:r>
                        <a:rPr lang="en-GB"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Key Risks </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32747"/>
                    </a:solidFill>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extLst>
                  <a:ext uri="{0D108BD9-81ED-4DB2-BD59-A6C34878D82A}">
                    <a16:rowId xmlns:a16="http://schemas.microsoft.com/office/drawing/2014/main" val="3272531535"/>
                  </a:ext>
                </a:extLst>
              </a:tr>
              <a:tr h="288235">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Description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Chance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Impact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Mitigation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PTA</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Due date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221559222"/>
                  </a:ext>
                </a:extLst>
              </a:tr>
              <a:tr h="336145">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R14</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there we cannot select or design an appropriate rainwater harvesting system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experts in rainwater harvesting systems and in members familiar with Pakistan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local beneficiaries and co-design the system</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technology experts and experts in mobile barriers</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Test any newly designed rainwater harvesting systems</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3560098"/>
                  </a:ext>
                </a:extLst>
              </a:tr>
              <a:tr h="132819">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R15</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we lack financial resources to complete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Develop a detailed budget and monitor spendings and timely escalate in case of budget overruns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22735558"/>
                  </a:ext>
                </a:extLst>
              </a:tr>
              <a:tr h="234482">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R16</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we don’t get sufficient input from local beneficiaries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a strong local partner in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Include local beneficiaries in the project organisation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frequent visits to ensure contact with beneficiaries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9032252"/>
                  </a:ext>
                </a:extLst>
              </a:tr>
              <a:tr h="200594">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R17</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it will a long time before scale-up / implementation of the blueprint / concept note will take place</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dirty="0">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algn="ctr">
                        <a:lnSpc>
                          <a:spcPct val="115000"/>
                        </a:lnSpc>
                      </a:pPr>
                      <a:r>
                        <a:rPr lang="en-GB" sz="1000" b="1" dirty="0">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Select the best approach for funding the concept note / rollout of the blueprint across Pakistan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donors in a timely manner</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9642312"/>
                  </a:ext>
                </a:extLst>
              </a:tr>
              <a:tr h="136223">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R18</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there is misalignment regarding the expected outcomes or tasks of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Establish a clear organisation with clear responsibilities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frequent project team meetings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6089305"/>
                  </a:ext>
                </a:extLst>
              </a:tr>
              <a:tr h="166707">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R19</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project members are not available due to busy agendas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availability of the project members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Establish back-ups in case project members are not available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6856494"/>
                  </a:ext>
                </a:extLst>
              </a:tr>
              <a:tr h="101425">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R20</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 rainwater harvesting system is too costly for future scale-up</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Select / design a rainwater harvesting system that is affordable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66273258"/>
                  </a:ext>
                </a:extLst>
              </a:tr>
              <a:tr h="166707">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R21</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the wrong target locations are selected to implement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Develop selection criteria for the target locations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representatives of the selected target locations in the project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2559346"/>
                  </a:ext>
                </a:extLst>
              </a:tr>
            </a:tbl>
          </a:graphicData>
        </a:graphic>
      </p:graphicFrame>
    </p:spTree>
    <p:extLst>
      <p:ext uri="{BB962C8B-B14F-4D97-AF65-F5344CB8AC3E}">
        <p14:creationId xmlns:p14="http://schemas.microsoft.com/office/powerpoint/2010/main" val="1840610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Risks (4/4)</a:t>
            </a:r>
          </a:p>
        </p:txBody>
      </p:sp>
      <p:graphicFrame>
        <p:nvGraphicFramePr>
          <p:cNvPr id="3" name="Table 2">
            <a:extLst>
              <a:ext uri="{FF2B5EF4-FFF2-40B4-BE49-F238E27FC236}">
                <a16:creationId xmlns:a16="http://schemas.microsoft.com/office/drawing/2014/main" id="{A120C49F-5524-C9C7-AC0B-0CF4B677BD4C}"/>
              </a:ext>
            </a:extLst>
          </p:cNvPr>
          <p:cNvGraphicFramePr>
            <a:graphicFrameLocks noGrp="1"/>
          </p:cNvGraphicFramePr>
          <p:nvPr>
            <p:extLst>
              <p:ext uri="{D42A27DB-BD31-4B8C-83A1-F6EECF244321}">
                <p14:modId xmlns:p14="http://schemas.microsoft.com/office/powerpoint/2010/main" val="747980304"/>
              </p:ext>
            </p:extLst>
          </p:nvPr>
        </p:nvGraphicFramePr>
        <p:xfrm>
          <a:off x="917713" y="1480833"/>
          <a:ext cx="10515600" cy="1596855"/>
        </p:xfrm>
        <a:graphic>
          <a:graphicData uri="http://schemas.openxmlformats.org/drawingml/2006/table">
            <a:tbl>
              <a:tblPr firstRow="1" firstCol="1" bandRow="1"/>
              <a:tblGrid>
                <a:gridCol w="621942">
                  <a:extLst>
                    <a:ext uri="{9D8B030D-6E8A-4147-A177-3AD203B41FA5}">
                      <a16:colId xmlns:a16="http://schemas.microsoft.com/office/drawing/2014/main" val="517183642"/>
                    </a:ext>
                  </a:extLst>
                </a:gridCol>
                <a:gridCol w="2622712">
                  <a:extLst>
                    <a:ext uri="{9D8B030D-6E8A-4147-A177-3AD203B41FA5}">
                      <a16:colId xmlns:a16="http://schemas.microsoft.com/office/drawing/2014/main" val="669108451"/>
                    </a:ext>
                  </a:extLst>
                </a:gridCol>
                <a:gridCol w="975085">
                  <a:extLst>
                    <a:ext uri="{9D8B030D-6E8A-4147-A177-3AD203B41FA5}">
                      <a16:colId xmlns:a16="http://schemas.microsoft.com/office/drawing/2014/main" val="2973477251"/>
                    </a:ext>
                  </a:extLst>
                </a:gridCol>
                <a:gridCol w="915475">
                  <a:extLst>
                    <a:ext uri="{9D8B030D-6E8A-4147-A177-3AD203B41FA5}">
                      <a16:colId xmlns:a16="http://schemas.microsoft.com/office/drawing/2014/main" val="1558218728"/>
                    </a:ext>
                  </a:extLst>
                </a:gridCol>
                <a:gridCol w="3603416">
                  <a:extLst>
                    <a:ext uri="{9D8B030D-6E8A-4147-A177-3AD203B41FA5}">
                      <a16:colId xmlns:a16="http://schemas.microsoft.com/office/drawing/2014/main" val="548678193"/>
                    </a:ext>
                  </a:extLst>
                </a:gridCol>
                <a:gridCol w="877238">
                  <a:extLst>
                    <a:ext uri="{9D8B030D-6E8A-4147-A177-3AD203B41FA5}">
                      <a16:colId xmlns:a16="http://schemas.microsoft.com/office/drawing/2014/main" val="494290156"/>
                    </a:ext>
                  </a:extLst>
                </a:gridCol>
                <a:gridCol w="899732">
                  <a:extLst>
                    <a:ext uri="{9D8B030D-6E8A-4147-A177-3AD203B41FA5}">
                      <a16:colId xmlns:a16="http://schemas.microsoft.com/office/drawing/2014/main" val="184064360"/>
                    </a:ext>
                  </a:extLst>
                </a:gridCol>
              </a:tblGrid>
              <a:tr h="298271">
                <a:tc gridSpan="7">
                  <a:txBody>
                    <a:bodyPr/>
                    <a:lstStyle/>
                    <a:p>
                      <a:pPr>
                        <a:lnSpc>
                          <a:spcPct val="115000"/>
                        </a:lnSpc>
                      </a:pPr>
                      <a:r>
                        <a:rPr lang="en-GB" sz="10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Key Risks </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032747"/>
                    </a:solidFill>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PK"/>
                    </a:p>
                  </a:txBody>
                  <a:tcPr/>
                </a:tc>
                <a:extLst>
                  <a:ext uri="{0D108BD9-81ED-4DB2-BD59-A6C34878D82A}">
                    <a16:rowId xmlns:a16="http://schemas.microsoft.com/office/drawing/2014/main" val="3272531535"/>
                  </a:ext>
                </a:extLst>
              </a:tr>
              <a:tr h="288235">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Description</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Chance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Impact</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Mitigation</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PTA</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tc>
                  <a:txBody>
                    <a:bodyPr/>
                    <a:lstStyle/>
                    <a:p>
                      <a:pP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Due date</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221559222"/>
                  </a:ext>
                </a:extLst>
              </a:tr>
              <a:tr h="370033">
                <a:tc>
                  <a:txBody>
                    <a:bodyPr/>
                    <a:lstStyle/>
                    <a:p>
                      <a:pPr>
                        <a:lnSpc>
                          <a:spcPct val="115000"/>
                        </a:lnSpc>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R22</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Risk that women are insufficiently involved in or benefiting from the implementation of this project</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lnSpc>
                          <a:spcPct val="115000"/>
                        </a:lnSpc>
                      </a:pPr>
                      <a:r>
                        <a:rPr lang="en-GB" sz="1000" b="1">
                          <a:solidFill>
                            <a:srgbClr val="000000"/>
                          </a:solidFill>
                          <a:effectLst/>
                          <a:latin typeface="Arial" panose="020B0604020202020204" pitchFamily="34" charset="0"/>
                          <a:ea typeface="Verdana" panose="020B0604030504040204" pitchFamily="34" charset="0"/>
                          <a:cs typeface="Times New Roman" panose="02020603050405020304" pitchFamily="18" charset="0"/>
                        </a:rPr>
                        <a:t>M</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pPr>
                      <a:r>
                        <a:rPr lang="en-GB" sz="1000" b="1">
                          <a:solidFill>
                            <a:srgbClr val="FFFFFF"/>
                          </a:solidFill>
                          <a:effectLst/>
                          <a:latin typeface="Arial" panose="020B0604020202020204" pitchFamily="34" charset="0"/>
                          <a:ea typeface="Verdana" panose="020B0604030504040204" pitchFamily="34" charset="0"/>
                          <a:cs typeface="Times New Roman" panose="02020603050405020304" pitchFamily="18" charset="0"/>
                        </a:rPr>
                        <a:t>H</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ED7D31"/>
                    </a:solidFill>
                  </a:tcPr>
                </a:tc>
                <a:tc>
                  <a:txBody>
                    <a:bodyPr/>
                    <a:lstStyle/>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Set clear targets for women related to participation and project benefits.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Involve a gender expert who keeps track of inclusion of women and women’s interests in the project activities.</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12000"/>
                        </a:lnSpc>
                        <a:buFont typeface="Symbol" pitchFamily="2" charset="2"/>
                        <a:buChar char=""/>
                      </a:pPr>
                      <a:r>
                        <a:rPr lang="en-GB" sz="100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Ensure women are represented in the project organisation including the Steering Committee. </a:t>
                      </a:r>
                      <a:endParaRPr lang="en-PK" sz="10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15130"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nSpc>
                          <a:spcPct val="115000"/>
                        </a:lnSpc>
                      </a:pPr>
                      <a:r>
                        <a:rPr lang="en-GB" sz="1000" dirty="0">
                          <a:solidFill>
                            <a:srgbClr val="000000"/>
                          </a:solidFill>
                          <a:effectLst/>
                          <a:latin typeface="Arial" panose="020B0604020202020204" pitchFamily="34" charset="0"/>
                          <a:ea typeface="Verdana" panose="020B0604030504040204" pitchFamily="34" charset="0"/>
                          <a:cs typeface="Times New Roman" panose="02020603050405020304" pitchFamily="18" charset="0"/>
                        </a:rPr>
                        <a:t>TBD</a:t>
                      </a:r>
                      <a:endParaRPr lang="en-PK" sz="10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36000" marR="56818"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68762515"/>
                  </a:ext>
                </a:extLst>
              </a:tr>
            </a:tbl>
          </a:graphicData>
        </a:graphic>
      </p:graphicFrame>
    </p:spTree>
    <p:extLst>
      <p:ext uri="{BB962C8B-B14F-4D97-AF65-F5344CB8AC3E}">
        <p14:creationId xmlns:p14="http://schemas.microsoft.com/office/powerpoint/2010/main" val="2902746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Slide Background">
            <a:extLst>
              <a:ext uri="{FF2B5EF4-FFF2-40B4-BE49-F238E27FC236}">
                <a16:creationId xmlns:a16="http://schemas.microsoft.com/office/drawing/2014/main" id="{B210AC1D-4063-4C6E-9528-FA9C4C0C18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43" name="Rectangle 42">
            <a:extLst>
              <a:ext uri="{FF2B5EF4-FFF2-40B4-BE49-F238E27FC236}">
                <a16:creationId xmlns:a16="http://schemas.microsoft.com/office/drawing/2014/main" id="{02F8C595-E68C-4306-AED8-DC7826A0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416414"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tree and grass in the middle of the same picture&#10;&#10;Description automatically generated with medium confidence">
            <a:extLst>
              <a:ext uri="{FF2B5EF4-FFF2-40B4-BE49-F238E27FC236}">
                <a16:creationId xmlns:a16="http://schemas.microsoft.com/office/drawing/2014/main" id="{F6CDCC77-DB9C-EB25-C30E-9F23180934C8}"/>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 y="-2"/>
            <a:ext cx="6096001" cy="6858002"/>
          </a:xfrm>
          <a:prstGeom prst="rect">
            <a:avLst/>
          </a:prstGeom>
        </p:spPr>
      </p:pic>
      <p:sp>
        <p:nvSpPr>
          <p:cNvPr id="3" name="Content Placeholder 2">
            <a:extLst>
              <a:ext uri="{FF2B5EF4-FFF2-40B4-BE49-F238E27FC236}">
                <a16:creationId xmlns:a16="http://schemas.microsoft.com/office/drawing/2014/main" id="{28AF355B-53D6-3545-927F-705F860D6D0C}"/>
              </a:ext>
            </a:extLst>
          </p:cNvPr>
          <p:cNvSpPr>
            <a:spLocks noGrp="1"/>
          </p:cNvSpPr>
          <p:nvPr>
            <p:ph idx="1"/>
          </p:nvPr>
        </p:nvSpPr>
        <p:spPr>
          <a:xfrm>
            <a:off x="6440557" y="983976"/>
            <a:ext cx="4826771" cy="5166654"/>
          </a:xfrm>
        </p:spPr>
        <p:txBody>
          <a:bodyPr anchor="ctr">
            <a:noAutofit/>
          </a:bodyPr>
          <a:lstStyle/>
          <a:p>
            <a:pPr marL="0" indent="0">
              <a:buNone/>
            </a:pPr>
            <a:r>
              <a:rPr lang="en-US" sz="3200" b="1" dirty="0">
                <a:solidFill>
                  <a:schemeClr val="tx1"/>
                </a:solidFill>
                <a:latin typeface="Arial" panose="020B0604020202020204" pitchFamily="34" charset="0"/>
                <a:cs typeface="Arial" panose="020B0604020202020204" pitchFamily="34" charset="0"/>
              </a:rPr>
              <a:t>Table of Contents</a:t>
            </a:r>
          </a:p>
          <a:p>
            <a:pPr marL="0" indent="0">
              <a:buNone/>
            </a:pPr>
            <a:endParaRPr lang="en-US" sz="2000" dirty="0">
              <a:solidFill>
                <a:schemeClr val="tx1"/>
              </a:solidFill>
              <a:latin typeface="Arial" panose="020B0604020202020204" pitchFamily="34" charset="0"/>
              <a:cs typeface="Arial" panose="020B0604020202020204" pitchFamily="34" charset="0"/>
            </a:endParaRP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Overview			</a:t>
            </a:r>
            <a:r>
              <a:rPr lang="en-US" sz="1600" b="1" dirty="0">
                <a:solidFill>
                  <a:schemeClr val="tx1"/>
                </a:solidFill>
                <a:latin typeface="Arial" panose="020B0604020202020204" pitchFamily="34" charset="0"/>
                <a:cs typeface="Arial" panose="020B0604020202020204" pitchFamily="34" charset="0"/>
              </a:rPr>
              <a:t>2</a:t>
            </a:r>
            <a:endParaRPr lang="en-US" sz="1600" dirty="0">
              <a:solidFill>
                <a:schemeClr val="tx1"/>
              </a:solidFill>
              <a:latin typeface="Arial" panose="020B0604020202020204" pitchFamily="34" charset="0"/>
              <a:cs typeface="Arial" panose="020B0604020202020204" pitchFamily="34" charset="0"/>
            </a:endParaRP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Approach			</a:t>
            </a:r>
            <a:r>
              <a:rPr lang="en-US" sz="1600" b="1" dirty="0">
                <a:solidFill>
                  <a:schemeClr val="tx1"/>
                </a:solidFill>
                <a:latin typeface="Arial" panose="020B0604020202020204" pitchFamily="34" charset="0"/>
                <a:cs typeface="Arial" panose="020B0604020202020204" pitchFamily="34" charset="0"/>
              </a:rPr>
              <a:t>4</a:t>
            </a:r>
            <a:endParaRPr lang="en-US" sz="1600" dirty="0">
              <a:solidFill>
                <a:schemeClr val="tx1"/>
              </a:solidFill>
              <a:latin typeface="Arial" panose="020B0604020202020204" pitchFamily="34" charset="0"/>
              <a:cs typeface="Arial" panose="020B0604020202020204" pitchFamily="34" charset="0"/>
            </a:endParaRP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Deliverables			</a:t>
            </a:r>
            <a:r>
              <a:rPr lang="en-US" sz="1600" b="1" dirty="0">
                <a:solidFill>
                  <a:schemeClr val="tx1"/>
                </a:solidFill>
                <a:latin typeface="Arial" panose="020B0604020202020204" pitchFamily="34" charset="0"/>
                <a:cs typeface="Arial" panose="020B0604020202020204" pitchFamily="34" charset="0"/>
              </a:rPr>
              <a:t>5</a:t>
            </a:r>
            <a:endParaRPr lang="en-US" sz="1600" dirty="0">
              <a:solidFill>
                <a:schemeClr val="tx1"/>
              </a:solidFill>
              <a:latin typeface="Arial" panose="020B0604020202020204" pitchFamily="34" charset="0"/>
              <a:cs typeface="Arial" panose="020B0604020202020204" pitchFamily="34" charset="0"/>
            </a:endParaRP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Planning			</a:t>
            </a:r>
            <a:r>
              <a:rPr lang="en-US" sz="1600" b="1" dirty="0">
                <a:solidFill>
                  <a:schemeClr val="tx1"/>
                </a:solidFill>
                <a:latin typeface="Arial" panose="020B0604020202020204" pitchFamily="34" charset="0"/>
                <a:cs typeface="Arial" panose="020B0604020202020204" pitchFamily="34" charset="0"/>
              </a:rPr>
              <a:t>6</a:t>
            </a:r>
            <a:endParaRPr lang="en-US" sz="1600" dirty="0">
              <a:solidFill>
                <a:schemeClr val="tx1"/>
              </a:solidFill>
              <a:latin typeface="Arial" panose="020B0604020202020204" pitchFamily="34" charset="0"/>
              <a:cs typeface="Arial" panose="020B0604020202020204" pitchFamily="34" charset="0"/>
            </a:endParaRP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Organisation		</a:t>
            </a:r>
            <a:r>
              <a:rPr lang="en-US" sz="1600" b="1" dirty="0">
                <a:solidFill>
                  <a:schemeClr val="tx1"/>
                </a:solidFill>
                <a:latin typeface="Arial" panose="020B0604020202020204" pitchFamily="34" charset="0"/>
                <a:cs typeface="Arial" panose="020B0604020202020204" pitchFamily="34" charset="0"/>
              </a:rPr>
              <a:t>7</a:t>
            </a:r>
          </a:p>
          <a:p>
            <a:pPr marL="0" indent="0">
              <a:spcAft>
                <a:spcPts val="1200"/>
              </a:spcAft>
              <a:buNone/>
            </a:pPr>
            <a:r>
              <a:rPr lang="en-US" sz="1600" dirty="0">
                <a:solidFill>
                  <a:schemeClr val="tx1"/>
                </a:solidFill>
                <a:latin typeface="Arial" panose="020B0604020202020204" pitchFamily="34" charset="0"/>
                <a:cs typeface="Arial" panose="020B0604020202020204" pitchFamily="34" charset="0"/>
              </a:rPr>
              <a:t>Project Risks			</a:t>
            </a:r>
            <a:r>
              <a:rPr lang="en-US" sz="1600" b="1" dirty="0">
                <a:solidFill>
                  <a:schemeClr val="tx1"/>
                </a:solidFill>
                <a:latin typeface="Arial" panose="020B0604020202020204" pitchFamily="34" charset="0"/>
                <a:cs typeface="Arial" panose="020B0604020202020204" pitchFamily="34" charset="0"/>
              </a:rPr>
              <a:t>9</a:t>
            </a:r>
          </a:p>
          <a:p>
            <a:pPr marL="0" indent="0">
              <a:buNone/>
            </a:pPr>
            <a:r>
              <a:rPr lang="en-US" sz="1600" b="1" i="1" dirty="0">
                <a:solidFill>
                  <a:schemeClr val="tx1"/>
                </a:solidFill>
                <a:latin typeface="Arial" panose="020B0604020202020204" pitchFamily="34" charset="0"/>
                <a:cs typeface="Arial" panose="020B0604020202020204" pitchFamily="34" charset="0"/>
              </a:rPr>
              <a:t>Annexes</a:t>
            </a:r>
          </a:p>
        </p:txBody>
      </p:sp>
    </p:spTree>
    <p:extLst>
      <p:ext uri="{BB962C8B-B14F-4D97-AF65-F5344CB8AC3E}">
        <p14:creationId xmlns:p14="http://schemas.microsoft.com/office/powerpoint/2010/main" val="2424842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Overview (1/2)</a:t>
            </a:r>
          </a:p>
        </p:txBody>
      </p:sp>
      <p:sp>
        <p:nvSpPr>
          <p:cNvPr id="7" name="Rectangle 6">
            <a:extLst>
              <a:ext uri="{FF2B5EF4-FFF2-40B4-BE49-F238E27FC236}">
                <a16:creationId xmlns:a16="http://schemas.microsoft.com/office/drawing/2014/main" id="{C067074F-F541-EB92-48EF-26527AC8EC26}"/>
              </a:ext>
            </a:extLst>
          </p:cNvPr>
          <p:cNvSpPr/>
          <p:nvPr/>
        </p:nvSpPr>
        <p:spPr bwMode="auto">
          <a:xfrm>
            <a:off x="748475" y="1690688"/>
            <a:ext cx="4720160" cy="4546041"/>
          </a:xfrm>
          <a:prstGeom prst="rect">
            <a:avLst/>
          </a:prstGeom>
          <a:noFill/>
          <a:ln w="9525" cap="flat" cmpd="sng" algn="ctr">
            <a:noFill/>
            <a:prstDash val="solid"/>
            <a:round/>
            <a:headEnd type="none" w="med" len="med"/>
            <a:tailEnd type="none" w="med" len="med"/>
          </a:ln>
          <a:effectLst/>
        </p:spPr>
        <p:txBody>
          <a:bodyPr vert="horz" wrap="square" lIns="180000" tIns="72000" rIns="180000" bIns="180000" numCol="1" rtlCol="0" anchor="t" anchorCtr="0" compatLnSpc="1">
            <a:prstTxWarp prst="textNoShape">
              <a:avLst/>
            </a:prstTxWarp>
            <a:noAutofit/>
          </a:bodyPr>
          <a:lstStyle/>
          <a:p>
            <a:pPr fontAlgn="base">
              <a:spcAft>
                <a:spcPts val="600"/>
              </a:spcAft>
            </a:pPr>
            <a:r>
              <a:rPr lang="en-GB" sz="1300" b="1" dirty="0">
                <a:latin typeface="Arial" panose="020B0604020202020204" pitchFamily="34" charset="0"/>
                <a:cs typeface="Arial" panose="020B0604020202020204" pitchFamily="34" charset="0"/>
              </a:rPr>
              <a:t>1. Background and Introduction</a:t>
            </a:r>
          </a:p>
          <a:p>
            <a:pPr fontAlgn="base">
              <a:spcAft>
                <a:spcPts val="300"/>
              </a:spcAft>
            </a:pPr>
            <a:r>
              <a:rPr lang="en-GB" sz="1200" dirty="0">
                <a:latin typeface="Arial" panose="020B0604020202020204" pitchFamily="34" charset="0"/>
                <a:cs typeface="Arial" panose="020B0604020202020204" pitchFamily="34" charset="0"/>
              </a:rPr>
              <a:t>Freshwater resources in Pakistan are under substantial stress due to growing population, urbanization, and unplanned land use. Water scarcity is expected to result in a wide range of socio-economic and environmental effects in Pakistan, especially impacting vulnerable communities including women and children. </a:t>
            </a:r>
          </a:p>
          <a:p>
            <a:pPr fontAlgn="base">
              <a:spcAft>
                <a:spcPts val="300"/>
              </a:spcAft>
            </a:pPr>
            <a:endParaRPr lang="en-GB" sz="1200" dirty="0">
              <a:latin typeface="Arial" panose="020B0604020202020204" pitchFamily="34" charset="0"/>
              <a:cs typeface="Arial" panose="020B0604020202020204" pitchFamily="34" charset="0"/>
            </a:endParaRPr>
          </a:p>
          <a:p>
            <a:pPr fontAlgn="base">
              <a:spcAft>
                <a:spcPts val="300"/>
              </a:spcAft>
            </a:pPr>
            <a:r>
              <a:rPr lang="en-GB" sz="1200" dirty="0">
                <a:latin typeface="Arial" panose="020B0604020202020204" pitchFamily="34" charset="0"/>
                <a:cs typeface="Arial" panose="020B0604020202020204" pitchFamily="34" charset="0"/>
              </a:rPr>
              <a:t>While the application of rainwater harvesting system is important for sustainable water supply to local communities, there are barriers and limited capacity in identifying, deploying, and operating suitable technologies for the system at the local level.</a:t>
            </a:r>
          </a:p>
          <a:p>
            <a:pPr fontAlgn="base">
              <a:spcAft>
                <a:spcPts val="300"/>
              </a:spcAft>
            </a:pPr>
            <a:endParaRPr lang="en-GB" sz="1200" dirty="0">
              <a:latin typeface="Arial" panose="020B0604020202020204" pitchFamily="34" charset="0"/>
              <a:cs typeface="Arial" panose="020B0604020202020204" pitchFamily="34" charset="0"/>
            </a:endParaRPr>
          </a:p>
          <a:p>
            <a:pPr fontAlgn="base">
              <a:spcBef>
                <a:spcPts val="300"/>
              </a:spcBef>
              <a:spcAft>
                <a:spcPct val="0"/>
              </a:spcAft>
            </a:pPr>
            <a:r>
              <a:rPr lang="en-GB" sz="1200" dirty="0">
                <a:latin typeface="Arial" panose="020B0604020202020204" pitchFamily="34" charset="0"/>
                <a:cs typeface="Arial" panose="020B0604020202020204" pitchFamily="34" charset="0"/>
              </a:rPr>
              <a:t>A Consortium of organisations led by Zephyr Consulting, including PCRWR, WaterSprint will implement a Technical Assistance to assess and select innovative rainwater harvesting system(s)/approaches at the local level in Pakistan. Central to this initiative is the creation of a locally led technology transfer action plan and a blueprint for action, which focuses on the uptake of the best and innovative rainwater harvesting technologies. </a:t>
            </a:r>
          </a:p>
          <a:p>
            <a:pPr fontAlgn="base">
              <a:spcBef>
                <a:spcPts val="300"/>
              </a:spcBef>
              <a:spcAft>
                <a:spcPct val="0"/>
              </a:spcAft>
            </a:pPr>
            <a:endParaRPr lang="en-GB" sz="12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218B16B3-23A4-456B-2D1D-20A028864E75}"/>
              </a:ext>
            </a:extLst>
          </p:cNvPr>
          <p:cNvSpPr/>
          <p:nvPr/>
        </p:nvSpPr>
        <p:spPr bwMode="auto">
          <a:xfrm>
            <a:off x="5787888" y="1690688"/>
            <a:ext cx="5463208" cy="4203216"/>
          </a:xfrm>
          <a:prstGeom prst="rect">
            <a:avLst/>
          </a:prstGeom>
          <a:noFill/>
          <a:ln w="9525" cap="flat" cmpd="sng" algn="ctr">
            <a:noFill/>
            <a:prstDash val="solid"/>
            <a:round/>
            <a:headEnd type="none" w="med" len="med"/>
            <a:tailEnd type="none" w="med" len="med"/>
          </a:ln>
          <a:effectLst/>
        </p:spPr>
        <p:txBody>
          <a:bodyPr vert="horz" wrap="square" lIns="180000" tIns="72000" rIns="180000" bIns="180000" numCol="1" rtlCol="0" anchor="t" anchorCtr="0" compatLnSpc="1">
            <a:prstTxWarp prst="textNoShape">
              <a:avLst/>
            </a:prstTxWarp>
            <a:noAutofit/>
          </a:bodyPr>
          <a:lstStyle/>
          <a:p>
            <a:pPr fontAlgn="base">
              <a:spcAft>
                <a:spcPts val="600"/>
              </a:spcAft>
            </a:pPr>
            <a:r>
              <a:rPr lang="en-GB" sz="1300" b="1" dirty="0">
                <a:latin typeface="Arial" panose="020B0604020202020204" pitchFamily="34" charset="0"/>
                <a:cs typeface="Arial" panose="020B0604020202020204" pitchFamily="34" charset="0"/>
              </a:rPr>
              <a:t>2. Project Goal</a:t>
            </a:r>
          </a:p>
          <a:p>
            <a:pPr fontAlgn="base">
              <a:spcBef>
                <a:spcPts val="300"/>
              </a:spcBef>
              <a:spcAft>
                <a:spcPct val="0"/>
              </a:spcAft>
            </a:pPr>
            <a:r>
              <a:rPr lang="en-GB" sz="1200" dirty="0">
                <a:latin typeface="Arial" panose="020B0604020202020204" pitchFamily="34" charset="0"/>
                <a:cs typeface="Arial" panose="020B0604020202020204" pitchFamily="34" charset="0"/>
              </a:rPr>
              <a:t>The overall goal is to enhance water security and climate resilience in a targeted local area in Pakistan through the implementation of a locally led innovative rainwater harvesting system/approach. The project will create a technology transfer action plan and a blueprint for action, facilitating the uptake and sustainable operation of the rainwater harvesting system.</a:t>
            </a:r>
          </a:p>
          <a:p>
            <a:pPr fontAlgn="base">
              <a:spcBef>
                <a:spcPts val="300"/>
              </a:spcBef>
              <a:spcAft>
                <a:spcPct val="0"/>
              </a:spcAft>
            </a:pPr>
            <a:endParaRPr lang="en-GB" sz="1200" dirty="0">
              <a:latin typeface="Arial" panose="020B0604020202020204" pitchFamily="34" charset="0"/>
              <a:cs typeface="Arial" panose="020B0604020202020204" pitchFamily="34" charset="0"/>
            </a:endParaRPr>
          </a:p>
          <a:p>
            <a:pPr fontAlgn="base">
              <a:spcAft>
                <a:spcPts val="600"/>
              </a:spcAft>
            </a:pPr>
            <a:r>
              <a:rPr lang="en-GB" sz="1300" b="1" dirty="0">
                <a:latin typeface="Arial" panose="020B0604020202020204" pitchFamily="34" charset="0"/>
                <a:cs typeface="Arial" panose="020B0604020202020204" pitchFamily="34" charset="0"/>
              </a:rPr>
              <a:t>3. Scope</a:t>
            </a:r>
          </a:p>
          <a:p>
            <a:pPr fontAlgn="base">
              <a:spcBef>
                <a:spcPts val="300"/>
              </a:spcBef>
              <a:spcAft>
                <a:spcPct val="0"/>
              </a:spcAft>
            </a:pPr>
            <a:r>
              <a:rPr lang="en-GB" sz="1200" i="1" dirty="0">
                <a:latin typeface="Arial" panose="020B0604020202020204" pitchFamily="34" charset="0"/>
                <a:cs typeface="Arial" panose="020B0604020202020204" pitchFamily="34" charset="0"/>
              </a:rPr>
              <a:t>In scope of this project</a:t>
            </a:r>
          </a:p>
          <a:p>
            <a:pPr lvl="0"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Area and stakeholder selection.</a:t>
            </a:r>
          </a:p>
          <a:p>
            <a:pPr lvl="0" indent="-285750" fontAlgn="base">
              <a:spcBef>
                <a:spcPts val="300"/>
              </a:spcBef>
              <a:spcAft>
                <a:spcPct val="0"/>
              </a:spcAft>
              <a:buFont typeface="Arial" panose="020B0604020202020204" pitchFamily="34" charset="0"/>
              <a:buChar char="•"/>
            </a:pPr>
            <a:r>
              <a:rPr lang="en-US" sz="1200" dirty="0">
                <a:latin typeface="Arial" panose="020B0604020202020204" pitchFamily="34" charset="0"/>
                <a:cs typeface="Arial" panose="020B0604020202020204" pitchFamily="34" charset="0"/>
              </a:rPr>
              <a:t>Rainwater harvesting technology selection or design.</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Action plan and blueprint development.</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Capacity building and awareness raising.</a:t>
            </a:r>
          </a:p>
          <a:p>
            <a:pPr indent="-171450" fontAlgn="base">
              <a:spcBef>
                <a:spcPts val="300"/>
              </a:spcBef>
              <a:spcAft>
                <a:spcPct val="0"/>
              </a:spcAft>
              <a:buFont typeface="Helvetica" pitchFamily="2" charset="0"/>
              <a:buChar char="⁃"/>
            </a:pPr>
            <a:endParaRPr lang="en-GB" sz="1200" dirty="0">
              <a:latin typeface="Arial" panose="020B0604020202020204" pitchFamily="34" charset="0"/>
              <a:cs typeface="Arial" panose="020B0604020202020204" pitchFamily="34" charset="0"/>
            </a:endParaRPr>
          </a:p>
          <a:p>
            <a:pPr fontAlgn="base">
              <a:spcBef>
                <a:spcPts val="300"/>
              </a:spcBef>
              <a:spcAft>
                <a:spcPct val="0"/>
              </a:spcAft>
            </a:pPr>
            <a:r>
              <a:rPr lang="en-GB" sz="1200" i="1" dirty="0">
                <a:latin typeface="Arial" panose="020B0604020202020204" pitchFamily="34" charset="0"/>
                <a:cs typeface="Arial" panose="020B0604020202020204" pitchFamily="34" charset="0"/>
              </a:rPr>
              <a:t>Out of scope of this project</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Piloting a new rainwater harvesting system at a large scale.</a:t>
            </a:r>
          </a:p>
        </p:txBody>
      </p:sp>
      <p:cxnSp>
        <p:nvCxnSpPr>
          <p:cNvPr id="6" name="Straight Connector 5">
            <a:extLst>
              <a:ext uri="{FF2B5EF4-FFF2-40B4-BE49-F238E27FC236}">
                <a16:creationId xmlns:a16="http://schemas.microsoft.com/office/drawing/2014/main" id="{DBE83036-B127-B643-59A4-673611C15647}"/>
              </a:ext>
            </a:extLst>
          </p:cNvPr>
          <p:cNvCxnSpPr>
            <a:cxnSpLocks/>
          </p:cNvCxnSpPr>
          <p:nvPr/>
        </p:nvCxnSpPr>
        <p:spPr>
          <a:xfrm>
            <a:off x="5628261" y="1838739"/>
            <a:ext cx="0" cy="3955774"/>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937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Overview (2/2)</a:t>
            </a:r>
          </a:p>
        </p:txBody>
      </p:sp>
      <p:sp>
        <p:nvSpPr>
          <p:cNvPr id="7" name="Rectangle 6">
            <a:extLst>
              <a:ext uri="{FF2B5EF4-FFF2-40B4-BE49-F238E27FC236}">
                <a16:creationId xmlns:a16="http://schemas.microsoft.com/office/drawing/2014/main" id="{C067074F-F541-EB92-48EF-26527AC8EC26}"/>
              </a:ext>
            </a:extLst>
          </p:cNvPr>
          <p:cNvSpPr/>
          <p:nvPr/>
        </p:nvSpPr>
        <p:spPr bwMode="auto">
          <a:xfrm>
            <a:off x="768352" y="1690688"/>
            <a:ext cx="4919543" cy="4546041"/>
          </a:xfrm>
          <a:prstGeom prst="rect">
            <a:avLst/>
          </a:prstGeom>
          <a:noFill/>
          <a:ln w="9525" cap="flat" cmpd="sng" algn="ctr">
            <a:noFill/>
            <a:prstDash val="solid"/>
            <a:round/>
            <a:headEnd type="none" w="med" len="med"/>
            <a:tailEnd type="none" w="med" len="med"/>
          </a:ln>
          <a:effectLst/>
        </p:spPr>
        <p:txBody>
          <a:bodyPr vert="horz" wrap="square" lIns="180000" tIns="72000" rIns="180000" bIns="180000" numCol="1" rtlCol="0" anchor="t" anchorCtr="0" compatLnSpc="1">
            <a:prstTxWarp prst="textNoShape">
              <a:avLst/>
            </a:prstTxWarp>
            <a:noAutofit/>
          </a:bodyPr>
          <a:lstStyle/>
          <a:p>
            <a:pPr fontAlgn="base">
              <a:spcAft>
                <a:spcPts val="600"/>
              </a:spcAft>
            </a:pPr>
            <a:r>
              <a:rPr lang="en-GB" sz="1300" b="1" dirty="0">
                <a:latin typeface="Arial" panose="020B0604020202020204" pitchFamily="34" charset="0"/>
                <a:cs typeface="Arial" panose="020B0604020202020204" pitchFamily="34" charset="0"/>
              </a:rPr>
              <a:t>4. Project Requirements</a:t>
            </a:r>
          </a:p>
          <a:p>
            <a:pPr fontAlgn="base">
              <a:spcAft>
                <a:spcPts val="300"/>
              </a:spcAft>
            </a:pPr>
            <a:r>
              <a:rPr lang="en-GB" sz="1200" dirty="0">
                <a:latin typeface="Arial" panose="020B0604020202020204" pitchFamily="34" charset="0"/>
                <a:cs typeface="Arial" panose="020B0604020202020204" pitchFamily="34" charset="0"/>
              </a:rPr>
              <a:t>In order to enhance water security and realise overarching goal and subsequent objectives, the project must:</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Identify the target local areas where the rainwater harvesting system will be deployed.</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Identify the stakeholders who will be involved in the project.</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Identify best practices and technologies for rainwater harvesting.</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Design/select innovative rainwater harvesting system/approach.</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Develop a locally-led technology transfer action plan.</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Develop a blueprint for action focused on rainwater harvesting.</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Provide capacity building and awareness-raising activities.</a:t>
            </a:r>
          </a:p>
          <a:p>
            <a:pPr marL="171450" indent="-171450" fontAlgn="base">
              <a:spcAft>
                <a:spcPts val="300"/>
              </a:spcAft>
              <a:buFont typeface="Arial" panose="020B0604020202020204" pitchFamily="34" charset="0"/>
              <a:buChar char="•"/>
            </a:pPr>
            <a:r>
              <a:rPr lang="en-GB" sz="1200" dirty="0">
                <a:latin typeface="Arial" panose="020B0604020202020204" pitchFamily="34" charset="0"/>
                <a:cs typeface="Arial" panose="020B0604020202020204" pitchFamily="34" charset="0"/>
              </a:rPr>
              <a:t>The participation and interests of women shall be incorporated throughout the project.</a:t>
            </a:r>
          </a:p>
          <a:p>
            <a:pPr fontAlgn="base">
              <a:spcBef>
                <a:spcPts val="300"/>
              </a:spcBef>
              <a:spcAft>
                <a:spcPct val="0"/>
              </a:spcAft>
            </a:pPr>
            <a:endParaRPr lang="en-GB" sz="1200" dirty="0">
              <a:latin typeface="Arial" panose="020B0604020202020204" pitchFamily="34" charset="0"/>
              <a:cs typeface="Arial" panose="020B0604020202020204" pitchFamily="34" charset="0"/>
            </a:endParaRPr>
          </a:p>
          <a:p>
            <a:pPr fontAlgn="base">
              <a:spcAft>
                <a:spcPts val="600"/>
              </a:spcAft>
            </a:pPr>
            <a:r>
              <a:rPr lang="en-GB" sz="1300" b="1" dirty="0">
                <a:latin typeface="Arial" panose="020B0604020202020204" pitchFamily="34" charset="0"/>
                <a:cs typeface="Arial" panose="020B0604020202020204" pitchFamily="34" charset="0"/>
              </a:rPr>
              <a:t>5. Proposed Solution</a:t>
            </a:r>
          </a:p>
          <a:p>
            <a:pPr fontAlgn="base">
              <a:spcBef>
                <a:spcPts val="300"/>
              </a:spcBef>
              <a:spcAft>
                <a:spcPct val="0"/>
              </a:spcAft>
            </a:pPr>
            <a:r>
              <a:rPr lang="en-GB" sz="1200" dirty="0">
                <a:latin typeface="Arial" panose="020B0604020202020204" pitchFamily="34" charset="0"/>
                <a:cs typeface="Arial" panose="020B0604020202020204" pitchFamily="34" charset="0"/>
              </a:rPr>
              <a:t>The proposed solution for the objective of the project is to develop a locally led technology transfer action plan and a blueprint for action that focuses on the uptake of an innovative rainwater harvesting system(s) at the local level in Pakistan.</a:t>
            </a:r>
          </a:p>
        </p:txBody>
      </p:sp>
      <p:sp>
        <p:nvSpPr>
          <p:cNvPr id="10" name="Rectangle 9">
            <a:extLst>
              <a:ext uri="{FF2B5EF4-FFF2-40B4-BE49-F238E27FC236}">
                <a16:creationId xmlns:a16="http://schemas.microsoft.com/office/drawing/2014/main" id="{218B16B3-23A4-456B-2D1D-20A028864E75}"/>
              </a:ext>
            </a:extLst>
          </p:cNvPr>
          <p:cNvSpPr/>
          <p:nvPr/>
        </p:nvSpPr>
        <p:spPr bwMode="auto">
          <a:xfrm>
            <a:off x="5638802" y="1690688"/>
            <a:ext cx="6404113" cy="4546042"/>
          </a:xfrm>
          <a:prstGeom prst="rect">
            <a:avLst/>
          </a:prstGeom>
          <a:noFill/>
          <a:ln w="9525" cap="flat" cmpd="sng" algn="ctr">
            <a:noFill/>
            <a:prstDash val="solid"/>
            <a:round/>
            <a:headEnd type="none" w="med" len="med"/>
            <a:tailEnd type="none" w="med" len="med"/>
          </a:ln>
          <a:effectLst/>
        </p:spPr>
        <p:txBody>
          <a:bodyPr vert="horz" wrap="square" lIns="180000" tIns="72000" rIns="180000" bIns="180000" numCol="1" rtlCol="0" anchor="t" anchorCtr="0" compatLnSpc="1">
            <a:prstTxWarp prst="textNoShape">
              <a:avLst/>
            </a:prstTxWarp>
            <a:noAutofit/>
          </a:bodyPr>
          <a:lstStyle/>
          <a:p>
            <a:pPr fontAlgn="base">
              <a:spcAft>
                <a:spcPts val="600"/>
              </a:spcAft>
            </a:pPr>
            <a:r>
              <a:rPr lang="en-GB" sz="1300" b="1" dirty="0">
                <a:latin typeface="Arial" panose="020B0604020202020204" pitchFamily="34" charset="0"/>
                <a:cs typeface="Arial" panose="020B0604020202020204" pitchFamily="34" charset="0"/>
              </a:rPr>
              <a:t>6. Key Project Deliverables</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Identified local areas where the rainwater harvesting system(s) will be deployed.</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Identified key stakeholders who will be involved in the project.</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Identified best practices and technologies for innovative rainwater harvesting.</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Locally-led technology transfer action plan.</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Blueprint for action </a:t>
            </a:r>
            <a:r>
              <a:rPr lang="en-GB" sz="1200" dirty="0" err="1">
                <a:latin typeface="Arial" panose="020B0604020202020204" pitchFamily="34" charset="0"/>
                <a:cs typeface="Arial" panose="020B0604020202020204" pitchFamily="34" charset="0"/>
              </a:rPr>
              <a:t>centered</a:t>
            </a:r>
            <a:r>
              <a:rPr lang="en-GB" sz="1200" dirty="0">
                <a:latin typeface="Arial" panose="020B0604020202020204" pitchFamily="34" charset="0"/>
                <a:cs typeface="Arial" panose="020B0604020202020204" pitchFamily="34" charset="0"/>
              </a:rPr>
              <a:t> around a rainwater harvesting system.</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Well-trained people, including adequate participation of women.</a:t>
            </a:r>
          </a:p>
          <a:p>
            <a:pPr marL="171450" indent="-1714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Enhanced climate resilience in the water sector with at the forefront the interests of vulnerable groups including women and youth.</a:t>
            </a:r>
          </a:p>
          <a:p>
            <a:pPr fontAlgn="base">
              <a:spcBef>
                <a:spcPts val="300"/>
              </a:spcBef>
              <a:spcAft>
                <a:spcPct val="0"/>
              </a:spcAft>
            </a:pPr>
            <a:endParaRPr lang="en-GB" sz="1200" dirty="0">
              <a:latin typeface="Arial" panose="020B0604020202020204" pitchFamily="34" charset="0"/>
              <a:cs typeface="Arial" panose="020B0604020202020204" pitchFamily="34" charset="0"/>
            </a:endParaRPr>
          </a:p>
          <a:p>
            <a:pPr fontAlgn="base">
              <a:spcAft>
                <a:spcPts val="600"/>
              </a:spcAft>
            </a:pPr>
            <a:r>
              <a:rPr lang="en-GB" sz="1300" b="1" dirty="0">
                <a:latin typeface="Arial" panose="020B0604020202020204" pitchFamily="34" charset="0"/>
                <a:cs typeface="Arial" panose="020B0604020202020204" pitchFamily="34" charset="0"/>
              </a:rPr>
              <a:t>7. Impact Project </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Customized and adoption of rainwater harvesting technology tailored to local needs.</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Strengthened local ownership and accountability for sustainable water management.</a:t>
            </a:r>
          </a:p>
          <a:p>
            <a:pPr indent="-285750" fontAlgn="base">
              <a:spcBef>
                <a:spcPts val="300"/>
              </a:spcBef>
              <a:spcAft>
                <a:spcPct val="0"/>
              </a:spcAft>
              <a:buFont typeface="Arial" panose="020B0604020202020204" pitchFamily="34" charset="0"/>
              <a:buChar char="•"/>
            </a:pPr>
            <a:r>
              <a:rPr lang="en-US" sz="1200" dirty="0">
                <a:latin typeface="Arial" panose="020B0604020202020204" pitchFamily="34" charset="0"/>
                <a:cs typeface="Arial" panose="020B0604020202020204" pitchFamily="34" charset="0"/>
              </a:rPr>
              <a:t>Enabled rapid deployment and replication of the system in other vulnerable areas.</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Enhanced skills and awareness for sustainable water use and climate adaptation.</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Increased ability to withstand climate-related shocks and stresses of the water sector.</a:t>
            </a:r>
          </a:p>
          <a:p>
            <a:pPr indent="-285750" fontAlgn="base">
              <a:spcBef>
                <a:spcPts val="300"/>
              </a:spcBef>
              <a:spcAft>
                <a:spcPct val="0"/>
              </a:spcAft>
              <a:buFont typeface="Arial" panose="020B0604020202020204" pitchFamily="34" charset="0"/>
              <a:buChar char="•"/>
            </a:pPr>
            <a:r>
              <a:rPr lang="en-GB" sz="1200" dirty="0">
                <a:latin typeface="Arial" panose="020B0604020202020204" pitchFamily="34" charset="0"/>
                <a:cs typeface="Arial" panose="020B0604020202020204" pitchFamily="34" charset="0"/>
              </a:rPr>
              <a:t>Long-term sustainable and resilient who have a stable water supply.</a:t>
            </a:r>
          </a:p>
          <a:p>
            <a:pPr indent="-285750" fontAlgn="base">
              <a:spcBef>
                <a:spcPts val="300"/>
              </a:spcBef>
              <a:spcAft>
                <a:spcPct val="0"/>
              </a:spcAft>
              <a:buFont typeface="Arial" panose="020B0604020202020204" pitchFamily="34" charset="0"/>
              <a:buChar char="•"/>
            </a:pPr>
            <a:r>
              <a:rPr lang="en-GB" sz="1200" b="1" dirty="0">
                <a:latin typeface="Arial" panose="020B0604020202020204" pitchFamily="34" charset="0"/>
                <a:cs typeface="Arial" panose="020B0604020202020204" pitchFamily="34" charset="0"/>
              </a:rPr>
              <a:t>Contribution to SDGs: 5, 6, 8, 11 and 13</a:t>
            </a:r>
          </a:p>
        </p:txBody>
      </p:sp>
      <p:cxnSp>
        <p:nvCxnSpPr>
          <p:cNvPr id="3" name="Straight Connector 2">
            <a:extLst>
              <a:ext uri="{FF2B5EF4-FFF2-40B4-BE49-F238E27FC236}">
                <a16:creationId xmlns:a16="http://schemas.microsoft.com/office/drawing/2014/main" id="{9AFEE712-F008-60FA-3A27-534704A69422}"/>
              </a:ext>
            </a:extLst>
          </p:cNvPr>
          <p:cNvCxnSpPr>
            <a:cxnSpLocks/>
          </p:cNvCxnSpPr>
          <p:nvPr/>
        </p:nvCxnSpPr>
        <p:spPr>
          <a:xfrm>
            <a:off x="5628261" y="1838739"/>
            <a:ext cx="0" cy="3955774"/>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294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8B81E-C415-D04A-8BB0-82429CCBF794}"/>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Approach</a:t>
            </a:r>
          </a:p>
        </p:txBody>
      </p:sp>
      <p:cxnSp>
        <p:nvCxnSpPr>
          <p:cNvPr id="6" name="Straight Connector 5">
            <a:extLst>
              <a:ext uri="{FF2B5EF4-FFF2-40B4-BE49-F238E27FC236}">
                <a16:creationId xmlns:a16="http://schemas.microsoft.com/office/drawing/2014/main" id="{FA95322F-7D17-1E7C-186E-51D9AC975F73}"/>
              </a:ext>
            </a:extLst>
          </p:cNvPr>
          <p:cNvCxnSpPr>
            <a:cxnSpLocks/>
          </p:cNvCxnSpPr>
          <p:nvPr/>
        </p:nvCxnSpPr>
        <p:spPr>
          <a:xfrm>
            <a:off x="0" y="3831423"/>
            <a:ext cx="12192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6412174-D1C2-E891-7BA1-3AFC75741AB9}"/>
              </a:ext>
            </a:extLst>
          </p:cNvPr>
          <p:cNvCxnSpPr>
            <a:cxnSpLocks/>
            <a:stCxn id="43" idx="4"/>
          </p:cNvCxnSpPr>
          <p:nvPr/>
        </p:nvCxnSpPr>
        <p:spPr>
          <a:xfrm flipV="1">
            <a:off x="1984083" y="4159867"/>
            <a:ext cx="0" cy="1556751"/>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8B97D63F-06FD-20EC-A089-ADCCFF256DA9}"/>
              </a:ext>
            </a:extLst>
          </p:cNvPr>
          <p:cNvCxnSpPr>
            <a:cxnSpLocks/>
          </p:cNvCxnSpPr>
          <p:nvPr/>
        </p:nvCxnSpPr>
        <p:spPr>
          <a:xfrm flipV="1">
            <a:off x="3723115" y="1751125"/>
            <a:ext cx="0" cy="1800012"/>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EDDD741D-67D6-1874-AA82-AC3588F64A86}"/>
              </a:ext>
            </a:extLst>
          </p:cNvPr>
          <p:cNvCxnSpPr>
            <a:cxnSpLocks/>
          </p:cNvCxnSpPr>
          <p:nvPr/>
        </p:nvCxnSpPr>
        <p:spPr>
          <a:xfrm flipV="1">
            <a:off x="586215" y="1748020"/>
            <a:ext cx="0" cy="1800012"/>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id="{58EAAA4B-BA3A-6529-10CF-26E045DDEFE7}"/>
              </a:ext>
            </a:extLst>
          </p:cNvPr>
          <p:cNvSpPr>
            <a:spLocks noChangeAspect="1"/>
          </p:cNvSpPr>
          <p:nvPr/>
        </p:nvSpPr>
        <p:spPr>
          <a:xfrm>
            <a:off x="8788925" y="3547867"/>
            <a:ext cx="612000" cy="612000"/>
          </a:xfrm>
          <a:prstGeom prst="ellipse">
            <a:avLst/>
          </a:prstGeom>
          <a:solidFill>
            <a:srgbClr val="0B0C10"/>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1" name="Oval 10">
            <a:extLst>
              <a:ext uri="{FF2B5EF4-FFF2-40B4-BE49-F238E27FC236}">
                <a16:creationId xmlns:a16="http://schemas.microsoft.com/office/drawing/2014/main" id="{6583F7D1-81AD-B62B-2725-96934E9C09C5}"/>
              </a:ext>
            </a:extLst>
          </p:cNvPr>
          <p:cNvSpPr>
            <a:spLocks noChangeAspect="1"/>
          </p:cNvSpPr>
          <p:nvPr/>
        </p:nvSpPr>
        <p:spPr>
          <a:xfrm>
            <a:off x="7065334" y="3547867"/>
            <a:ext cx="612000" cy="612000"/>
          </a:xfrm>
          <a:prstGeom prst="ellipse">
            <a:avLst/>
          </a:prstGeom>
          <a:solidFill>
            <a:srgbClr val="1F2833"/>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2" name="Oval 11">
            <a:extLst>
              <a:ext uri="{FF2B5EF4-FFF2-40B4-BE49-F238E27FC236}">
                <a16:creationId xmlns:a16="http://schemas.microsoft.com/office/drawing/2014/main" id="{F676D5E1-8B8C-EF30-FBC1-D94712C0BD8F}"/>
              </a:ext>
            </a:extLst>
          </p:cNvPr>
          <p:cNvSpPr>
            <a:spLocks noChangeAspect="1"/>
          </p:cNvSpPr>
          <p:nvPr/>
        </p:nvSpPr>
        <p:spPr>
          <a:xfrm>
            <a:off x="5277138" y="3547867"/>
            <a:ext cx="612000" cy="612000"/>
          </a:xfrm>
          <a:prstGeom prst="ellipse">
            <a:avLst/>
          </a:prstGeom>
          <a:solidFill>
            <a:srgbClr val="C5C6C7"/>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3" name="Oval 12">
            <a:extLst>
              <a:ext uri="{FF2B5EF4-FFF2-40B4-BE49-F238E27FC236}">
                <a16:creationId xmlns:a16="http://schemas.microsoft.com/office/drawing/2014/main" id="{9D2B71A2-A192-9208-FD13-4514E748A86E}"/>
              </a:ext>
            </a:extLst>
          </p:cNvPr>
          <p:cNvSpPr>
            <a:spLocks noChangeAspect="1"/>
          </p:cNvSpPr>
          <p:nvPr/>
        </p:nvSpPr>
        <p:spPr>
          <a:xfrm>
            <a:off x="3434480" y="3547867"/>
            <a:ext cx="612000" cy="612000"/>
          </a:xfrm>
          <a:prstGeom prst="ellipse">
            <a:avLst/>
          </a:prstGeom>
          <a:solidFill>
            <a:srgbClr val="B2E4FC"/>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4" name="Oval 13">
            <a:extLst>
              <a:ext uri="{FF2B5EF4-FFF2-40B4-BE49-F238E27FC236}">
                <a16:creationId xmlns:a16="http://schemas.microsoft.com/office/drawing/2014/main" id="{FF204E60-D4EE-349A-0BFB-3742A98B0782}"/>
              </a:ext>
            </a:extLst>
          </p:cNvPr>
          <p:cNvSpPr>
            <a:spLocks noChangeAspect="1"/>
          </p:cNvSpPr>
          <p:nvPr/>
        </p:nvSpPr>
        <p:spPr>
          <a:xfrm>
            <a:off x="1702954" y="3547867"/>
            <a:ext cx="612000" cy="612000"/>
          </a:xfrm>
          <a:prstGeom prst="ellipse">
            <a:avLst/>
          </a:prstGeom>
          <a:solidFill>
            <a:srgbClr val="66FCF1"/>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5" name="Oval 14">
            <a:extLst>
              <a:ext uri="{FF2B5EF4-FFF2-40B4-BE49-F238E27FC236}">
                <a16:creationId xmlns:a16="http://schemas.microsoft.com/office/drawing/2014/main" id="{021F0BEB-004B-C2BD-DFB9-762B4A965B1E}"/>
              </a:ext>
            </a:extLst>
          </p:cNvPr>
          <p:cNvSpPr>
            <a:spLocks noChangeAspect="1"/>
          </p:cNvSpPr>
          <p:nvPr/>
        </p:nvSpPr>
        <p:spPr>
          <a:xfrm>
            <a:off x="290512" y="3547867"/>
            <a:ext cx="612000" cy="612000"/>
          </a:xfrm>
          <a:prstGeom prst="ellipse">
            <a:avLst/>
          </a:prstGeom>
          <a:solidFill>
            <a:srgbClr val="45A29E"/>
          </a:solidFill>
          <a:ln w="190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16" name="Text Placeholder 32">
            <a:extLst>
              <a:ext uri="{FF2B5EF4-FFF2-40B4-BE49-F238E27FC236}">
                <a16:creationId xmlns:a16="http://schemas.microsoft.com/office/drawing/2014/main" id="{2ECA3F64-19BE-7539-DDE2-9DA3A958EFE3}"/>
              </a:ext>
            </a:extLst>
          </p:cNvPr>
          <p:cNvSpPr txBox="1">
            <a:spLocks/>
          </p:cNvSpPr>
          <p:nvPr/>
        </p:nvSpPr>
        <p:spPr>
          <a:xfrm>
            <a:off x="2133185" y="4351359"/>
            <a:ext cx="3171575" cy="1974773"/>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1200" b="1" dirty="0">
                <a:solidFill>
                  <a:schemeClr val="tx1">
                    <a:lumMod val="75000"/>
                    <a:lumOff val="25000"/>
                  </a:schemeClr>
                </a:solidFill>
                <a:latin typeface="Arial" panose="020B0604020202020204" pitchFamily="34" charset="0"/>
                <a:cs typeface="Arial" panose="020B0604020202020204" pitchFamily="34" charset="0"/>
              </a:rPr>
              <a:t>Target areas and stakeholders</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Report stakeholder consultations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Report climate / water analysis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Selected project area(s)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Identified stakeholders selected area(s)</a:t>
            </a:r>
          </a:p>
        </p:txBody>
      </p:sp>
      <p:sp>
        <p:nvSpPr>
          <p:cNvPr id="17" name="Text Placeholder 34">
            <a:extLst>
              <a:ext uri="{FF2B5EF4-FFF2-40B4-BE49-F238E27FC236}">
                <a16:creationId xmlns:a16="http://schemas.microsoft.com/office/drawing/2014/main" id="{3AD675BD-2CBD-09E8-0FC3-BA7208987FBA}"/>
              </a:ext>
            </a:extLst>
          </p:cNvPr>
          <p:cNvSpPr txBox="1">
            <a:spLocks/>
          </p:cNvSpPr>
          <p:nvPr/>
        </p:nvSpPr>
        <p:spPr>
          <a:xfrm>
            <a:off x="5772573" y="4376759"/>
            <a:ext cx="3091022" cy="191966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1200" b="1" dirty="0">
                <a:solidFill>
                  <a:schemeClr val="tx1">
                    <a:lumMod val="75000"/>
                    <a:lumOff val="25000"/>
                  </a:schemeClr>
                </a:solidFill>
                <a:latin typeface="Arial" panose="020B0604020202020204" pitchFamily="34" charset="0"/>
                <a:cs typeface="Arial" panose="020B0604020202020204" pitchFamily="34" charset="0"/>
              </a:rPr>
              <a:t>Locally led action plan</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lvl="0">
              <a:defRPr/>
            </a:pPr>
            <a:r>
              <a:rPr lang="en-ID" sz="1200" dirty="0">
                <a:solidFill>
                  <a:schemeClr val="tx1">
                    <a:lumMod val="75000"/>
                    <a:lumOff val="25000"/>
                  </a:schemeClr>
                </a:solidFill>
                <a:latin typeface="Arial" panose="020B0604020202020204" pitchFamily="34" charset="0"/>
                <a:cs typeface="Arial" panose="020B0604020202020204" pitchFamily="34" charset="0"/>
              </a:rPr>
              <a:t>Stakeholder meetings</a:t>
            </a:r>
          </a:p>
          <a:p>
            <a:pPr lvl="0">
              <a:defRPr/>
            </a:pPr>
            <a:r>
              <a:rPr lang="en-ID" sz="1200" dirty="0">
                <a:solidFill>
                  <a:schemeClr val="tx1">
                    <a:lumMod val="75000"/>
                    <a:lumOff val="25000"/>
                  </a:schemeClr>
                </a:solidFill>
                <a:latin typeface="Arial" panose="020B0604020202020204" pitchFamily="34" charset="0"/>
                <a:cs typeface="Arial" panose="020B0604020202020204" pitchFamily="34" charset="0"/>
              </a:rPr>
              <a:t>Final technology transfer action plan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Blueprint for action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Draft Concept Note (GCF / GEF)</a:t>
            </a:r>
          </a:p>
        </p:txBody>
      </p:sp>
      <p:sp>
        <p:nvSpPr>
          <p:cNvPr id="18" name="Text Placeholder 36">
            <a:extLst>
              <a:ext uri="{FF2B5EF4-FFF2-40B4-BE49-F238E27FC236}">
                <a16:creationId xmlns:a16="http://schemas.microsoft.com/office/drawing/2014/main" id="{B7BBF263-5059-8280-3F77-F4B6C6A3B907}"/>
              </a:ext>
            </a:extLst>
          </p:cNvPr>
          <p:cNvSpPr txBox="1">
            <a:spLocks/>
          </p:cNvSpPr>
          <p:nvPr/>
        </p:nvSpPr>
        <p:spPr>
          <a:xfrm>
            <a:off x="9217041" y="4376759"/>
            <a:ext cx="2884960" cy="191966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1200" b="1" dirty="0">
                <a:solidFill>
                  <a:schemeClr val="tx1">
                    <a:lumMod val="75000"/>
                    <a:lumOff val="25000"/>
                  </a:schemeClr>
                </a:solidFill>
                <a:latin typeface="Arial" panose="020B0604020202020204" pitchFamily="34" charset="0"/>
                <a:cs typeface="Arial" panose="020B0604020202020204" pitchFamily="34" charset="0"/>
              </a:rPr>
              <a:t>Project closure</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marR="0" lvl="0" fontAlgn="auto">
              <a:spcAft>
                <a:spcPts val="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Final M&amp;E plan</a:t>
            </a:r>
          </a:p>
          <a:p>
            <a:pPr marR="0" lvl="0" fontAlgn="auto">
              <a:spcAft>
                <a:spcPts val="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Impact statement</a:t>
            </a:r>
          </a:p>
          <a:p>
            <a:pPr marR="0" lvl="0" fontAlgn="auto">
              <a:spcAft>
                <a:spcPts val="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Project closure meeting / report</a:t>
            </a:r>
          </a:p>
        </p:txBody>
      </p:sp>
      <p:sp>
        <p:nvSpPr>
          <p:cNvPr id="19" name="Text Placeholder 38">
            <a:extLst>
              <a:ext uri="{FF2B5EF4-FFF2-40B4-BE49-F238E27FC236}">
                <a16:creationId xmlns:a16="http://schemas.microsoft.com/office/drawing/2014/main" id="{928BA756-5587-EB03-6091-A0D8BED4B873}"/>
              </a:ext>
            </a:extLst>
          </p:cNvPr>
          <p:cNvSpPr txBox="1">
            <a:spLocks/>
          </p:cNvSpPr>
          <p:nvPr/>
        </p:nvSpPr>
        <p:spPr>
          <a:xfrm>
            <a:off x="646112" y="1570395"/>
            <a:ext cx="3452202" cy="196793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spcAft>
                <a:spcPts val="1100"/>
              </a:spcAft>
              <a:defRPr/>
            </a:pPr>
            <a:r>
              <a:rPr lang="en-US" sz="1200" b="1" dirty="0">
                <a:solidFill>
                  <a:schemeClr val="tx1">
                    <a:lumMod val="75000"/>
                    <a:lumOff val="25000"/>
                  </a:schemeClr>
                </a:solidFill>
                <a:latin typeface="Arial" panose="020B0604020202020204" pitchFamily="34" charset="0"/>
                <a:cs typeface="Arial" panose="020B0604020202020204" pitchFamily="34" charset="0"/>
              </a:rPr>
              <a:t>Project inception</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marR="0" lvl="0" fontAlgn="base">
              <a:lnSpc>
                <a:spcPct val="90000"/>
              </a:lnSpc>
              <a:spcBef>
                <a:spcPts val="0"/>
              </a:spcBef>
              <a:spcAft>
                <a:spcPts val="110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Project Initiation Documentation (PID)</a:t>
            </a:r>
          </a:p>
          <a:p>
            <a:pPr marR="0" lvl="0" fontAlgn="base">
              <a:lnSpc>
                <a:spcPct val="90000"/>
              </a:lnSpc>
              <a:spcBef>
                <a:spcPts val="0"/>
              </a:spcBef>
              <a:spcAft>
                <a:spcPts val="110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Kick-off meeting with the client</a:t>
            </a:r>
          </a:p>
          <a:p>
            <a:pPr marR="0" lvl="0" fontAlgn="base">
              <a:lnSpc>
                <a:spcPct val="90000"/>
              </a:lnSpc>
              <a:spcBef>
                <a:spcPts val="0"/>
              </a:spcBef>
              <a:spcAft>
                <a:spcPts val="110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Finalise implementation plan</a:t>
            </a:r>
          </a:p>
          <a:p>
            <a:pPr marR="0" lvl="0" fontAlgn="base">
              <a:lnSpc>
                <a:spcPct val="90000"/>
              </a:lnSpc>
              <a:spcBef>
                <a:spcPts val="0"/>
              </a:spcBef>
              <a:spcAft>
                <a:spcPts val="1100"/>
              </a:spcAft>
              <a:buClrTx/>
              <a:buSzTx/>
              <a:tabLst/>
              <a:defRPr/>
            </a:pPr>
            <a:r>
              <a:rPr lang="en-ID" sz="1200" dirty="0">
                <a:solidFill>
                  <a:schemeClr val="tx1">
                    <a:lumMod val="75000"/>
                    <a:lumOff val="25000"/>
                  </a:schemeClr>
                </a:solidFill>
                <a:latin typeface="Arial" panose="020B0604020202020204" pitchFamily="34" charset="0"/>
                <a:cs typeface="Arial" panose="020B0604020202020204" pitchFamily="34" charset="0"/>
              </a:rPr>
              <a:t>Draft M&amp;E and Closure Report</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ID" sz="1200" b="0"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endParaRPr>
          </a:p>
        </p:txBody>
      </p:sp>
      <p:sp>
        <p:nvSpPr>
          <p:cNvPr id="20" name="Text Placeholder 40">
            <a:extLst>
              <a:ext uri="{FF2B5EF4-FFF2-40B4-BE49-F238E27FC236}">
                <a16:creationId xmlns:a16="http://schemas.microsoft.com/office/drawing/2014/main" id="{66A93E29-8EC0-B268-E36C-2192E9B63FFC}"/>
              </a:ext>
            </a:extLst>
          </p:cNvPr>
          <p:cNvSpPr txBox="1">
            <a:spLocks/>
          </p:cNvSpPr>
          <p:nvPr/>
        </p:nvSpPr>
        <p:spPr>
          <a:xfrm>
            <a:off x="3847680" y="1570395"/>
            <a:ext cx="3150501" cy="189574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base">
              <a:spcBef>
                <a:spcPts val="0"/>
              </a:spcBef>
              <a:spcAft>
                <a:spcPts val="1100"/>
              </a:spcAft>
              <a:defRPr/>
            </a:pPr>
            <a:r>
              <a:rPr lang="en-US" sz="1200" b="1" dirty="0">
                <a:solidFill>
                  <a:schemeClr val="tx1">
                    <a:lumMod val="75000"/>
                    <a:lumOff val="25000"/>
                  </a:schemeClr>
                </a:solidFill>
                <a:latin typeface="Arial" panose="020B0604020202020204" pitchFamily="34" charset="0"/>
                <a:cs typeface="Arial" panose="020B0604020202020204" pitchFamily="34" charset="0"/>
              </a:rPr>
              <a:t>Rainwater harvesting technology</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fontAlgn="base">
              <a:spcBef>
                <a:spcPts val="0"/>
              </a:spcBef>
              <a:spcAft>
                <a:spcPts val="1100"/>
              </a:spcAft>
              <a:defRPr/>
            </a:pPr>
            <a:r>
              <a:rPr lang="en-ID" sz="1200" dirty="0">
                <a:solidFill>
                  <a:schemeClr val="tx1">
                    <a:lumMod val="75000"/>
                    <a:lumOff val="25000"/>
                  </a:schemeClr>
                </a:solidFill>
                <a:latin typeface="Arial" panose="020B0604020202020204" pitchFamily="34" charset="0"/>
                <a:cs typeface="Arial" panose="020B0604020202020204" pitchFamily="34" charset="0"/>
              </a:rPr>
              <a:t>Site visits and stakeholder consultations</a:t>
            </a:r>
          </a:p>
          <a:p>
            <a:pPr fontAlgn="base">
              <a:spcBef>
                <a:spcPts val="0"/>
              </a:spcBef>
              <a:spcAft>
                <a:spcPts val="1100"/>
              </a:spcAft>
              <a:defRPr/>
            </a:pPr>
            <a:r>
              <a:rPr lang="en-ID" sz="1200" dirty="0">
                <a:solidFill>
                  <a:schemeClr val="tx1">
                    <a:lumMod val="75000"/>
                    <a:lumOff val="25000"/>
                  </a:schemeClr>
                </a:solidFill>
                <a:latin typeface="Arial" panose="020B0604020202020204" pitchFamily="34" charset="0"/>
                <a:cs typeface="Arial" panose="020B0604020202020204" pitchFamily="34" charset="0"/>
              </a:rPr>
              <a:t>Enumeration rainwater harvesting systems</a:t>
            </a:r>
          </a:p>
          <a:p>
            <a:pPr fontAlgn="base">
              <a:spcBef>
                <a:spcPts val="0"/>
              </a:spcBef>
              <a:spcAft>
                <a:spcPts val="1100"/>
              </a:spcAft>
              <a:defRPr/>
            </a:pPr>
            <a:r>
              <a:rPr lang="en-ID" sz="1200" dirty="0">
                <a:solidFill>
                  <a:schemeClr val="tx1">
                    <a:lumMod val="75000"/>
                    <a:lumOff val="25000"/>
                  </a:schemeClr>
                </a:solidFill>
                <a:latin typeface="Arial" panose="020B0604020202020204" pitchFamily="34" charset="0"/>
                <a:cs typeface="Arial" panose="020B0604020202020204" pitchFamily="34" charset="0"/>
              </a:rPr>
              <a:t>Technical design newly developed system</a:t>
            </a:r>
          </a:p>
          <a:p>
            <a:pPr fontAlgn="base">
              <a:spcBef>
                <a:spcPts val="0"/>
              </a:spcBef>
              <a:spcAft>
                <a:spcPts val="1100"/>
              </a:spcAft>
              <a:defRPr/>
            </a:pPr>
            <a:r>
              <a:rPr lang="en-ID" sz="1200" dirty="0">
                <a:solidFill>
                  <a:schemeClr val="tx1">
                    <a:lumMod val="75000"/>
                    <a:lumOff val="25000"/>
                  </a:schemeClr>
                </a:solidFill>
                <a:latin typeface="Arial" panose="020B0604020202020204" pitchFamily="34" charset="0"/>
                <a:cs typeface="Arial" panose="020B0604020202020204" pitchFamily="34" charset="0"/>
              </a:rPr>
              <a:t>Final proposed rainwater harvesting system</a:t>
            </a:r>
          </a:p>
        </p:txBody>
      </p:sp>
      <p:sp>
        <p:nvSpPr>
          <p:cNvPr id="21" name="Text Placeholder 42">
            <a:extLst>
              <a:ext uri="{FF2B5EF4-FFF2-40B4-BE49-F238E27FC236}">
                <a16:creationId xmlns:a16="http://schemas.microsoft.com/office/drawing/2014/main" id="{6CE1A955-F5AA-ECE3-355A-4BF7536D1BED}"/>
              </a:ext>
            </a:extLst>
          </p:cNvPr>
          <p:cNvSpPr txBox="1">
            <a:spLocks/>
          </p:cNvSpPr>
          <p:nvPr/>
        </p:nvSpPr>
        <p:spPr>
          <a:xfrm>
            <a:off x="7529934" y="1570395"/>
            <a:ext cx="3999731" cy="1959249"/>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kern="1200">
                <a:solidFill>
                  <a:schemeClr val="tx2"/>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defRPr/>
            </a:pPr>
            <a:r>
              <a:rPr lang="en-US" sz="1200" b="1" dirty="0">
                <a:solidFill>
                  <a:schemeClr val="tx1">
                    <a:lumMod val="75000"/>
                    <a:lumOff val="25000"/>
                  </a:schemeClr>
                </a:solidFill>
                <a:latin typeface="Arial" panose="020B0604020202020204" pitchFamily="34" charset="0"/>
                <a:cs typeface="Arial" panose="020B0604020202020204" pitchFamily="34" charset="0"/>
              </a:rPr>
              <a:t>Capacity building and awareness raising</a:t>
            </a:r>
            <a:endParaRPr lang="en-ID" sz="1200" b="1" dirty="0">
              <a:solidFill>
                <a:schemeClr val="tx1">
                  <a:lumMod val="75000"/>
                  <a:lumOff val="25000"/>
                </a:schemeClr>
              </a:solidFill>
              <a:latin typeface="Arial" panose="020B0604020202020204" pitchFamily="34" charset="0"/>
              <a:cs typeface="Arial" panose="020B0604020202020204" pitchFamily="34" charset="0"/>
            </a:endParaRPr>
          </a:p>
          <a:p>
            <a:pPr>
              <a:defRPr/>
            </a:pPr>
            <a:r>
              <a:rPr lang="en-ID" sz="1200" dirty="0">
                <a:solidFill>
                  <a:schemeClr val="tx1">
                    <a:lumMod val="75000"/>
                    <a:lumOff val="25000"/>
                  </a:schemeClr>
                </a:solidFill>
                <a:latin typeface="Arial" panose="020B0604020202020204" pitchFamily="34" charset="0"/>
                <a:cs typeface="Arial" panose="020B0604020202020204" pitchFamily="34" charset="0"/>
              </a:rPr>
              <a:t>Capacity needs assessment</a:t>
            </a:r>
          </a:p>
          <a:p>
            <a:pPr>
              <a:defRPr/>
            </a:pPr>
            <a:r>
              <a:rPr lang="en-ID" sz="1200" dirty="0">
                <a:solidFill>
                  <a:schemeClr val="tx1">
                    <a:lumMod val="75000"/>
                    <a:lumOff val="25000"/>
                  </a:schemeClr>
                </a:solidFill>
                <a:latin typeface="Arial" panose="020B0604020202020204" pitchFamily="34" charset="0"/>
                <a:cs typeface="Arial" panose="020B0604020202020204" pitchFamily="34" charset="0"/>
              </a:rPr>
              <a:t>Stakeholder engagement plan</a:t>
            </a:r>
          </a:p>
          <a:p>
            <a:pPr>
              <a:defRPr/>
            </a:pPr>
            <a:r>
              <a:rPr lang="en-ID" sz="1200" dirty="0">
                <a:solidFill>
                  <a:schemeClr val="tx1">
                    <a:lumMod val="75000"/>
                    <a:lumOff val="25000"/>
                  </a:schemeClr>
                </a:solidFill>
                <a:latin typeface="Arial" panose="020B0604020202020204" pitchFamily="34" charset="0"/>
                <a:cs typeface="Arial" panose="020B0604020202020204" pitchFamily="34" charset="0"/>
              </a:rPr>
              <a:t>Communication materials</a:t>
            </a:r>
          </a:p>
          <a:p>
            <a:pPr>
              <a:defRPr/>
            </a:pPr>
            <a:r>
              <a:rPr lang="en-ID" sz="1200" dirty="0">
                <a:solidFill>
                  <a:schemeClr val="tx1">
                    <a:lumMod val="75000"/>
                    <a:lumOff val="25000"/>
                  </a:schemeClr>
                </a:solidFill>
                <a:latin typeface="Arial" panose="020B0604020202020204" pitchFamily="34" charset="0"/>
                <a:cs typeface="Arial" panose="020B0604020202020204" pitchFamily="34" charset="0"/>
              </a:rPr>
              <a:t>Capacity building workshop</a:t>
            </a:r>
          </a:p>
        </p:txBody>
      </p:sp>
      <p:sp>
        <p:nvSpPr>
          <p:cNvPr id="22" name="Oval 21">
            <a:extLst>
              <a:ext uri="{FF2B5EF4-FFF2-40B4-BE49-F238E27FC236}">
                <a16:creationId xmlns:a16="http://schemas.microsoft.com/office/drawing/2014/main" id="{57A33904-45A0-10AD-ECED-1FFCF4859977}"/>
              </a:ext>
            </a:extLst>
          </p:cNvPr>
          <p:cNvSpPr>
            <a:spLocks noChangeAspect="1"/>
          </p:cNvSpPr>
          <p:nvPr/>
        </p:nvSpPr>
        <p:spPr>
          <a:xfrm>
            <a:off x="541215" y="194618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3" name="Oval 22">
            <a:extLst>
              <a:ext uri="{FF2B5EF4-FFF2-40B4-BE49-F238E27FC236}">
                <a16:creationId xmlns:a16="http://schemas.microsoft.com/office/drawing/2014/main" id="{4E766258-D32E-CC75-985B-AE69D59871B5}"/>
              </a:ext>
            </a:extLst>
          </p:cNvPr>
          <p:cNvSpPr>
            <a:spLocks noChangeAspect="1"/>
          </p:cNvSpPr>
          <p:nvPr/>
        </p:nvSpPr>
        <p:spPr>
          <a:xfrm>
            <a:off x="532215" y="1639619"/>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4" name="Oval 23">
            <a:extLst>
              <a:ext uri="{FF2B5EF4-FFF2-40B4-BE49-F238E27FC236}">
                <a16:creationId xmlns:a16="http://schemas.microsoft.com/office/drawing/2014/main" id="{657D1912-1F00-6BA5-B03D-1CAD6D24853C}"/>
              </a:ext>
            </a:extLst>
          </p:cNvPr>
          <p:cNvSpPr>
            <a:spLocks noChangeAspect="1"/>
          </p:cNvSpPr>
          <p:nvPr/>
        </p:nvSpPr>
        <p:spPr>
          <a:xfrm>
            <a:off x="541215" y="224233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5" name="Oval 24">
            <a:extLst>
              <a:ext uri="{FF2B5EF4-FFF2-40B4-BE49-F238E27FC236}">
                <a16:creationId xmlns:a16="http://schemas.microsoft.com/office/drawing/2014/main" id="{D40F6678-9DEF-8501-8C1B-49FDA12612A8}"/>
              </a:ext>
            </a:extLst>
          </p:cNvPr>
          <p:cNvSpPr>
            <a:spLocks noChangeAspect="1"/>
          </p:cNvSpPr>
          <p:nvPr/>
        </p:nvSpPr>
        <p:spPr>
          <a:xfrm>
            <a:off x="541215" y="2560023"/>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6" name="Oval 25">
            <a:extLst>
              <a:ext uri="{FF2B5EF4-FFF2-40B4-BE49-F238E27FC236}">
                <a16:creationId xmlns:a16="http://schemas.microsoft.com/office/drawing/2014/main" id="{24AABF2F-2ABA-E07D-DEBA-3B9697EBB61D}"/>
              </a:ext>
            </a:extLst>
          </p:cNvPr>
          <p:cNvSpPr>
            <a:spLocks noChangeAspect="1"/>
          </p:cNvSpPr>
          <p:nvPr/>
        </p:nvSpPr>
        <p:spPr>
          <a:xfrm>
            <a:off x="541215" y="2858933"/>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7" name="Oval 26">
            <a:extLst>
              <a:ext uri="{FF2B5EF4-FFF2-40B4-BE49-F238E27FC236}">
                <a16:creationId xmlns:a16="http://schemas.microsoft.com/office/drawing/2014/main" id="{C657354C-D93C-0309-39B5-EA043DB3D9C1}"/>
              </a:ext>
            </a:extLst>
          </p:cNvPr>
          <p:cNvSpPr>
            <a:spLocks noChangeAspect="1"/>
          </p:cNvSpPr>
          <p:nvPr/>
        </p:nvSpPr>
        <p:spPr>
          <a:xfrm>
            <a:off x="3671215" y="1955414"/>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8" name="Oval 27">
            <a:extLst>
              <a:ext uri="{FF2B5EF4-FFF2-40B4-BE49-F238E27FC236}">
                <a16:creationId xmlns:a16="http://schemas.microsoft.com/office/drawing/2014/main" id="{CE8B3433-3026-8182-DB9E-3B6C5D246208}"/>
              </a:ext>
            </a:extLst>
          </p:cNvPr>
          <p:cNvSpPr>
            <a:spLocks noChangeAspect="1"/>
          </p:cNvSpPr>
          <p:nvPr/>
        </p:nvSpPr>
        <p:spPr>
          <a:xfrm>
            <a:off x="3671215" y="1642771"/>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29" name="Oval 28">
            <a:extLst>
              <a:ext uri="{FF2B5EF4-FFF2-40B4-BE49-F238E27FC236}">
                <a16:creationId xmlns:a16="http://schemas.microsoft.com/office/drawing/2014/main" id="{DE764F4E-98F5-5476-B9A6-3F4C06897B28}"/>
              </a:ext>
            </a:extLst>
          </p:cNvPr>
          <p:cNvSpPr>
            <a:spLocks noChangeAspect="1"/>
          </p:cNvSpPr>
          <p:nvPr/>
        </p:nvSpPr>
        <p:spPr>
          <a:xfrm>
            <a:off x="3671215" y="2263873"/>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0" name="Oval 29">
            <a:extLst>
              <a:ext uri="{FF2B5EF4-FFF2-40B4-BE49-F238E27FC236}">
                <a16:creationId xmlns:a16="http://schemas.microsoft.com/office/drawing/2014/main" id="{BD4F633D-4225-97F5-2007-5B94E414F4E8}"/>
              </a:ext>
            </a:extLst>
          </p:cNvPr>
          <p:cNvSpPr>
            <a:spLocks noChangeAspect="1"/>
          </p:cNvSpPr>
          <p:nvPr/>
        </p:nvSpPr>
        <p:spPr>
          <a:xfrm>
            <a:off x="3671215" y="2579901"/>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1" name="Oval 30">
            <a:extLst>
              <a:ext uri="{FF2B5EF4-FFF2-40B4-BE49-F238E27FC236}">
                <a16:creationId xmlns:a16="http://schemas.microsoft.com/office/drawing/2014/main" id="{0E8DD65B-86FC-9C1E-309C-6A97FC7DD2A7}"/>
              </a:ext>
            </a:extLst>
          </p:cNvPr>
          <p:cNvSpPr>
            <a:spLocks noChangeAspect="1"/>
          </p:cNvSpPr>
          <p:nvPr/>
        </p:nvSpPr>
        <p:spPr>
          <a:xfrm>
            <a:off x="3671215" y="288598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2" name="Oval 31">
            <a:extLst>
              <a:ext uri="{FF2B5EF4-FFF2-40B4-BE49-F238E27FC236}">
                <a16:creationId xmlns:a16="http://schemas.microsoft.com/office/drawing/2014/main" id="{7FAF020A-B740-C742-2C8A-04471597A666}"/>
              </a:ext>
            </a:extLst>
          </p:cNvPr>
          <p:cNvSpPr>
            <a:spLocks noChangeAspect="1"/>
          </p:cNvSpPr>
          <p:nvPr/>
        </p:nvSpPr>
        <p:spPr>
          <a:xfrm>
            <a:off x="1939083" y="470687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3" name="Oval 32">
            <a:extLst>
              <a:ext uri="{FF2B5EF4-FFF2-40B4-BE49-F238E27FC236}">
                <a16:creationId xmlns:a16="http://schemas.microsoft.com/office/drawing/2014/main" id="{0A21E9A7-B4B5-DAAD-6611-AA07677DE633}"/>
              </a:ext>
            </a:extLst>
          </p:cNvPr>
          <p:cNvSpPr>
            <a:spLocks noChangeAspect="1"/>
          </p:cNvSpPr>
          <p:nvPr/>
        </p:nvSpPr>
        <p:spPr>
          <a:xfrm>
            <a:off x="1939083" y="4419636"/>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4" name="Oval 33">
            <a:extLst>
              <a:ext uri="{FF2B5EF4-FFF2-40B4-BE49-F238E27FC236}">
                <a16:creationId xmlns:a16="http://schemas.microsoft.com/office/drawing/2014/main" id="{167562C5-A03B-47AE-3E18-5D33484CD05A}"/>
              </a:ext>
            </a:extLst>
          </p:cNvPr>
          <p:cNvSpPr>
            <a:spLocks noChangeAspect="1"/>
          </p:cNvSpPr>
          <p:nvPr/>
        </p:nvSpPr>
        <p:spPr>
          <a:xfrm>
            <a:off x="1939083" y="502566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5" name="Oval 34">
            <a:extLst>
              <a:ext uri="{FF2B5EF4-FFF2-40B4-BE49-F238E27FC236}">
                <a16:creationId xmlns:a16="http://schemas.microsoft.com/office/drawing/2014/main" id="{CC21CE42-45C2-C484-00A6-FEB6D0EC60CF}"/>
              </a:ext>
            </a:extLst>
          </p:cNvPr>
          <p:cNvSpPr>
            <a:spLocks noChangeAspect="1"/>
          </p:cNvSpPr>
          <p:nvPr/>
        </p:nvSpPr>
        <p:spPr>
          <a:xfrm>
            <a:off x="1939083" y="5326235"/>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37" name="TextBox 36">
            <a:extLst>
              <a:ext uri="{FF2B5EF4-FFF2-40B4-BE49-F238E27FC236}">
                <a16:creationId xmlns:a16="http://schemas.microsoft.com/office/drawing/2014/main" id="{C540738B-BFFD-077E-CEF6-C6C0642F9879}"/>
              </a:ext>
            </a:extLst>
          </p:cNvPr>
          <p:cNvSpPr txBox="1"/>
          <p:nvPr/>
        </p:nvSpPr>
        <p:spPr>
          <a:xfrm>
            <a:off x="343674" y="3660180"/>
            <a:ext cx="505677" cy="380480"/>
          </a:xfrm>
          <a:prstGeom prst="rect">
            <a:avLst/>
          </a:prstGeom>
          <a:noFill/>
        </p:spPr>
        <p:txBody>
          <a:bodyPr wrap="square" lIns="36000" tIns="36000" rIns="36000" bIns="36000" rtlCol="0">
            <a:spAutoFit/>
          </a:bodyPr>
          <a:lstStyle/>
          <a:p>
            <a:pPr algn="ctr"/>
            <a:r>
              <a:rPr lang="en-US" sz="2000" b="1" dirty="0">
                <a:solidFill>
                  <a:schemeClr val="bg1"/>
                </a:solidFill>
                <a:latin typeface="Calibri" panose="020F0502020204030204" pitchFamily="34" charset="0"/>
                <a:cs typeface="Calibri" panose="020F0502020204030204" pitchFamily="34" charset="0"/>
              </a:rPr>
              <a:t>1</a:t>
            </a:r>
          </a:p>
        </p:txBody>
      </p:sp>
      <p:sp>
        <p:nvSpPr>
          <p:cNvPr id="38" name="TextBox 37">
            <a:extLst>
              <a:ext uri="{FF2B5EF4-FFF2-40B4-BE49-F238E27FC236}">
                <a16:creationId xmlns:a16="http://schemas.microsoft.com/office/drawing/2014/main" id="{525E0535-1682-0CAF-96AD-776CC710F397}"/>
              </a:ext>
            </a:extLst>
          </p:cNvPr>
          <p:cNvSpPr txBox="1"/>
          <p:nvPr/>
        </p:nvSpPr>
        <p:spPr>
          <a:xfrm>
            <a:off x="1756116" y="3660180"/>
            <a:ext cx="505677" cy="380480"/>
          </a:xfrm>
          <a:prstGeom prst="rect">
            <a:avLst/>
          </a:prstGeom>
          <a:noFill/>
        </p:spPr>
        <p:txBody>
          <a:bodyPr wrap="square" lIns="36000" tIns="36000" rIns="36000" bIns="36000" rtlCol="0">
            <a:spAutoFit/>
          </a:bodyPr>
          <a:lstStyle/>
          <a:p>
            <a:pPr algn="ctr"/>
            <a:r>
              <a:rPr lang="en-US" sz="2000" b="1" dirty="0">
                <a:latin typeface="Calibri" panose="020F0502020204030204" pitchFamily="34" charset="0"/>
                <a:cs typeface="Calibri" panose="020F0502020204030204" pitchFamily="34" charset="0"/>
              </a:rPr>
              <a:t>2</a:t>
            </a:r>
          </a:p>
        </p:txBody>
      </p:sp>
      <p:sp>
        <p:nvSpPr>
          <p:cNvPr id="39" name="TextBox 38">
            <a:extLst>
              <a:ext uri="{FF2B5EF4-FFF2-40B4-BE49-F238E27FC236}">
                <a16:creationId xmlns:a16="http://schemas.microsoft.com/office/drawing/2014/main" id="{F7D2B55D-86E9-CDDE-776B-E40A39B76B49}"/>
              </a:ext>
            </a:extLst>
          </p:cNvPr>
          <p:cNvSpPr txBox="1"/>
          <p:nvPr/>
        </p:nvSpPr>
        <p:spPr>
          <a:xfrm>
            <a:off x="3487642" y="3660180"/>
            <a:ext cx="505677" cy="380480"/>
          </a:xfrm>
          <a:prstGeom prst="rect">
            <a:avLst/>
          </a:prstGeom>
          <a:noFill/>
        </p:spPr>
        <p:txBody>
          <a:bodyPr wrap="square" lIns="36000" tIns="36000" rIns="36000" bIns="36000" rtlCol="0">
            <a:spAutoFit/>
          </a:bodyPr>
          <a:lstStyle/>
          <a:p>
            <a:pPr algn="ctr"/>
            <a:r>
              <a:rPr lang="en-US" sz="2000" b="1" dirty="0">
                <a:latin typeface="Calibri" panose="020F0502020204030204" pitchFamily="34" charset="0"/>
                <a:cs typeface="Calibri" panose="020F0502020204030204" pitchFamily="34" charset="0"/>
              </a:rPr>
              <a:t>3</a:t>
            </a:r>
          </a:p>
        </p:txBody>
      </p:sp>
      <p:sp>
        <p:nvSpPr>
          <p:cNvPr id="40" name="TextBox 39">
            <a:extLst>
              <a:ext uri="{FF2B5EF4-FFF2-40B4-BE49-F238E27FC236}">
                <a16:creationId xmlns:a16="http://schemas.microsoft.com/office/drawing/2014/main" id="{204258A6-C9BE-3706-503D-6ECE85B6A110}"/>
              </a:ext>
            </a:extLst>
          </p:cNvPr>
          <p:cNvSpPr txBox="1"/>
          <p:nvPr/>
        </p:nvSpPr>
        <p:spPr>
          <a:xfrm>
            <a:off x="5330300" y="3660180"/>
            <a:ext cx="505677" cy="380480"/>
          </a:xfrm>
          <a:prstGeom prst="rect">
            <a:avLst/>
          </a:prstGeom>
          <a:noFill/>
        </p:spPr>
        <p:txBody>
          <a:bodyPr wrap="square" lIns="36000" tIns="36000" rIns="36000" bIns="36000" rtlCol="0">
            <a:spAutoFit/>
          </a:bodyPr>
          <a:lstStyle/>
          <a:p>
            <a:pPr algn="ctr"/>
            <a:r>
              <a:rPr lang="en-US" sz="2000" b="1" dirty="0">
                <a:latin typeface="Calibri" panose="020F0502020204030204" pitchFamily="34" charset="0"/>
                <a:cs typeface="Calibri" panose="020F0502020204030204" pitchFamily="34" charset="0"/>
              </a:rPr>
              <a:t>4</a:t>
            </a:r>
          </a:p>
        </p:txBody>
      </p:sp>
      <p:sp>
        <p:nvSpPr>
          <p:cNvPr id="41" name="TextBox 40">
            <a:extLst>
              <a:ext uri="{FF2B5EF4-FFF2-40B4-BE49-F238E27FC236}">
                <a16:creationId xmlns:a16="http://schemas.microsoft.com/office/drawing/2014/main" id="{21BAA827-6418-E496-A69C-935084EDE4E3}"/>
              </a:ext>
            </a:extLst>
          </p:cNvPr>
          <p:cNvSpPr txBox="1"/>
          <p:nvPr/>
        </p:nvSpPr>
        <p:spPr>
          <a:xfrm>
            <a:off x="7127390" y="3660180"/>
            <a:ext cx="505677" cy="380480"/>
          </a:xfrm>
          <a:prstGeom prst="rect">
            <a:avLst/>
          </a:prstGeom>
          <a:noFill/>
        </p:spPr>
        <p:txBody>
          <a:bodyPr wrap="square" lIns="36000" tIns="36000" rIns="36000" bIns="36000" rtlCol="0">
            <a:spAutoFit/>
          </a:bodyPr>
          <a:lstStyle/>
          <a:p>
            <a:pPr algn="ctr"/>
            <a:r>
              <a:rPr lang="en-US" sz="2000" b="1" dirty="0">
                <a:solidFill>
                  <a:schemeClr val="bg1"/>
                </a:solidFill>
                <a:latin typeface="Calibri" panose="020F0502020204030204" pitchFamily="34" charset="0"/>
                <a:cs typeface="Calibri" panose="020F0502020204030204" pitchFamily="34" charset="0"/>
              </a:rPr>
              <a:t>5</a:t>
            </a:r>
          </a:p>
        </p:txBody>
      </p:sp>
      <p:sp>
        <p:nvSpPr>
          <p:cNvPr id="42" name="TextBox 41">
            <a:extLst>
              <a:ext uri="{FF2B5EF4-FFF2-40B4-BE49-F238E27FC236}">
                <a16:creationId xmlns:a16="http://schemas.microsoft.com/office/drawing/2014/main" id="{BEEB4EC3-AA14-2B20-4906-C6EAF1D3BCE6}"/>
              </a:ext>
            </a:extLst>
          </p:cNvPr>
          <p:cNvSpPr txBox="1"/>
          <p:nvPr/>
        </p:nvSpPr>
        <p:spPr>
          <a:xfrm>
            <a:off x="8842087" y="3660180"/>
            <a:ext cx="505677" cy="380480"/>
          </a:xfrm>
          <a:prstGeom prst="rect">
            <a:avLst/>
          </a:prstGeom>
          <a:noFill/>
        </p:spPr>
        <p:txBody>
          <a:bodyPr wrap="square" lIns="36000" tIns="36000" rIns="36000" bIns="36000" rtlCol="0">
            <a:spAutoFit/>
          </a:bodyPr>
          <a:lstStyle/>
          <a:p>
            <a:pPr algn="ctr"/>
            <a:r>
              <a:rPr lang="en-US" sz="2000" b="1" dirty="0">
                <a:solidFill>
                  <a:schemeClr val="bg1"/>
                </a:solidFill>
                <a:latin typeface="Calibri" panose="020F0502020204030204" pitchFamily="34" charset="0"/>
                <a:cs typeface="Calibri" panose="020F0502020204030204" pitchFamily="34" charset="0"/>
              </a:rPr>
              <a:t>6</a:t>
            </a:r>
          </a:p>
        </p:txBody>
      </p:sp>
      <p:sp>
        <p:nvSpPr>
          <p:cNvPr id="43" name="Oval 42">
            <a:extLst>
              <a:ext uri="{FF2B5EF4-FFF2-40B4-BE49-F238E27FC236}">
                <a16:creationId xmlns:a16="http://schemas.microsoft.com/office/drawing/2014/main" id="{661D4E94-E730-CFBB-9B03-7FDCA73E6D86}"/>
              </a:ext>
            </a:extLst>
          </p:cNvPr>
          <p:cNvSpPr>
            <a:spLocks noChangeAspect="1"/>
          </p:cNvSpPr>
          <p:nvPr/>
        </p:nvSpPr>
        <p:spPr>
          <a:xfrm>
            <a:off x="1939083" y="562661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cxnSp>
        <p:nvCxnSpPr>
          <p:cNvPr id="45" name="Straight Connector 44">
            <a:extLst>
              <a:ext uri="{FF2B5EF4-FFF2-40B4-BE49-F238E27FC236}">
                <a16:creationId xmlns:a16="http://schemas.microsoft.com/office/drawing/2014/main" id="{C3E7D55D-9EA9-5583-83F2-ED6E8A9DBA3F}"/>
              </a:ext>
            </a:extLst>
          </p:cNvPr>
          <p:cNvCxnSpPr>
            <a:cxnSpLocks/>
          </p:cNvCxnSpPr>
          <p:nvPr/>
        </p:nvCxnSpPr>
        <p:spPr>
          <a:xfrm flipV="1">
            <a:off x="7361185" y="1738425"/>
            <a:ext cx="0" cy="1800012"/>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sp>
        <p:nvSpPr>
          <p:cNvPr id="46" name="Oval 45">
            <a:extLst>
              <a:ext uri="{FF2B5EF4-FFF2-40B4-BE49-F238E27FC236}">
                <a16:creationId xmlns:a16="http://schemas.microsoft.com/office/drawing/2014/main" id="{3FA924A7-0792-396C-D09C-68B7353BADB0}"/>
              </a:ext>
            </a:extLst>
          </p:cNvPr>
          <p:cNvSpPr>
            <a:spLocks noChangeAspect="1"/>
          </p:cNvSpPr>
          <p:nvPr/>
        </p:nvSpPr>
        <p:spPr>
          <a:xfrm>
            <a:off x="7309285" y="194105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47" name="Oval 46">
            <a:extLst>
              <a:ext uri="{FF2B5EF4-FFF2-40B4-BE49-F238E27FC236}">
                <a16:creationId xmlns:a16="http://schemas.microsoft.com/office/drawing/2014/main" id="{72A16BCE-6D95-5A5B-C2D6-D989D52003D3}"/>
              </a:ext>
            </a:extLst>
          </p:cNvPr>
          <p:cNvSpPr>
            <a:spLocks noChangeAspect="1"/>
          </p:cNvSpPr>
          <p:nvPr/>
        </p:nvSpPr>
        <p:spPr>
          <a:xfrm>
            <a:off x="7309285" y="1630071"/>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48" name="Oval 47">
            <a:extLst>
              <a:ext uri="{FF2B5EF4-FFF2-40B4-BE49-F238E27FC236}">
                <a16:creationId xmlns:a16="http://schemas.microsoft.com/office/drawing/2014/main" id="{C0E830BC-7A7F-0FDF-0B68-ADBAB1C1D407}"/>
              </a:ext>
            </a:extLst>
          </p:cNvPr>
          <p:cNvSpPr>
            <a:spLocks noChangeAspect="1"/>
          </p:cNvSpPr>
          <p:nvPr/>
        </p:nvSpPr>
        <p:spPr>
          <a:xfrm>
            <a:off x="7309285" y="222687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49" name="Oval 48">
            <a:extLst>
              <a:ext uri="{FF2B5EF4-FFF2-40B4-BE49-F238E27FC236}">
                <a16:creationId xmlns:a16="http://schemas.microsoft.com/office/drawing/2014/main" id="{E6762307-B81D-8817-381E-C01D76529E91}"/>
              </a:ext>
            </a:extLst>
          </p:cNvPr>
          <p:cNvSpPr>
            <a:spLocks noChangeAspect="1"/>
          </p:cNvSpPr>
          <p:nvPr/>
        </p:nvSpPr>
        <p:spPr>
          <a:xfrm>
            <a:off x="7309285" y="2520267"/>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50" name="Oval 49">
            <a:extLst>
              <a:ext uri="{FF2B5EF4-FFF2-40B4-BE49-F238E27FC236}">
                <a16:creationId xmlns:a16="http://schemas.microsoft.com/office/drawing/2014/main" id="{63954149-13EC-2245-808B-9E0258E108A5}"/>
              </a:ext>
            </a:extLst>
          </p:cNvPr>
          <p:cNvSpPr>
            <a:spLocks noChangeAspect="1"/>
          </p:cNvSpPr>
          <p:nvPr/>
        </p:nvSpPr>
        <p:spPr>
          <a:xfrm>
            <a:off x="7309285" y="2819177"/>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cxnSp>
        <p:nvCxnSpPr>
          <p:cNvPr id="52" name="Straight Connector 51">
            <a:extLst>
              <a:ext uri="{FF2B5EF4-FFF2-40B4-BE49-F238E27FC236}">
                <a16:creationId xmlns:a16="http://schemas.microsoft.com/office/drawing/2014/main" id="{3C68B1A5-C074-1F17-952D-AEF2FA4C0106}"/>
              </a:ext>
            </a:extLst>
          </p:cNvPr>
          <p:cNvCxnSpPr>
            <a:cxnSpLocks/>
            <a:stCxn id="58" idx="4"/>
            <a:endCxn id="12" idx="4"/>
          </p:cNvCxnSpPr>
          <p:nvPr/>
        </p:nvCxnSpPr>
        <p:spPr>
          <a:xfrm flipH="1" flipV="1">
            <a:off x="5583138" y="4159867"/>
            <a:ext cx="7745" cy="1552334"/>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a16="http://schemas.microsoft.com/office/drawing/2014/main" id="{CEB176B4-A587-D1B4-9325-32B659ADDA03}"/>
              </a:ext>
            </a:extLst>
          </p:cNvPr>
          <p:cNvSpPr>
            <a:spLocks noChangeAspect="1"/>
          </p:cNvSpPr>
          <p:nvPr/>
        </p:nvSpPr>
        <p:spPr>
          <a:xfrm>
            <a:off x="5545883" y="475767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54" name="Oval 53">
            <a:extLst>
              <a:ext uri="{FF2B5EF4-FFF2-40B4-BE49-F238E27FC236}">
                <a16:creationId xmlns:a16="http://schemas.microsoft.com/office/drawing/2014/main" id="{CB265EFC-9C5C-89B3-F0E5-C3D411E11DA1}"/>
              </a:ext>
            </a:extLst>
          </p:cNvPr>
          <p:cNvSpPr>
            <a:spLocks noChangeAspect="1"/>
          </p:cNvSpPr>
          <p:nvPr/>
        </p:nvSpPr>
        <p:spPr>
          <a:xfrm>
            <a:off x="5545883" y="4445036"/>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55" name="Oval 54">
            <a:extLst>
              <a:ext uri="{FF2B5EF4-FFF2-40B4-BE49-F238E27FC236}">
                <a16:creationId xmlns:a16="http://schemas.microsoft.com/office/drawing/2014/main" id="{ACA9BECE-D0F2-9DD2-82D5-53C72B11B217}"/>
              </a:ext>
            </a:extLst>
          </p:cNvPr>
          <p:cNvSpPr>
            <a:spLocks noChangeAspect="1"/>
          </p:cNvSpPr>
          <p:nvPr/>
        </p:nvSpPr>
        <p:spPr>
          <a:xfrm>
            <a:off x="5545883" y="506376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56" name="Oval 55">
            <a:extLst>
              <a:ext uri="{FF2B5EF4-FFF2-40B4-BE49-F238E27FC236}">
                <a16:creationId xmlns:a16="http://schemas.microsoft.com/office/drawing/2014/main" id="{4C6F54BD-D35D-92F1-13A3-BD2ABC326B32}"/>
              </a:ext>
            </a:extLst>
          </p:cNvPr>
          <p:cNvSpPr>
            <a:spLocks noChangeAspect="1"/>
          </p:cNvSpPr>
          <p:nvPr/>
        </p:nvSpPr>
        <p:spPr>
          <a:xfrm>
            <a:off x="5545883" y="5334518"/>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58" name="Oval 57">
            <a:extLst>
              <a:ext uri="{FF2B5EF4-FFF2-40B4-BE49-F238E27FC236}">
                <a16:creationId xmlns:a16="http://schemas.microsoft.com/office/drawing/2014/main" id="{4FF83E1C-51DE-D7BC-FC09-C7253525F940}"/>
              </a:ext>
            </a:extLst>
          </p:cNvPr>
          <p:cNvSpPr>
            <a:spLocks noChangeAspect="1"/>
          </p:cNvSpPr>
          <p:nvPr/>
        </p:nvSpPr>
        <p:spPr>
          <a:xfrm>
            <a:off x="5545883" y="5622201"/>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cxnSp>
        <p:nvCxnSpPr>
          <p:cNvPr id="59" name="Straight Connector 58">
            <a:extLst>
              <a:ext uri="{FF2B5EF4-FFF2-40B4-BE49-F238E27FC236}">
                <a16:creationId xmlns:a16="http://schemas.microsoft.com/office/drawing/2014/main" id="{2A73BF8A-BAF7-2A6D-78CA-57C8BF66321D}"/>
              </a:ext>
            </a:extLst>
          </p:cNvPr>
          <p:cNvCxnSpPr>
            <a:cxnSpLocks/>
            <a:stCxn id="63" idx="4"/>
          </p:cNvCxnSpPr>
          <p:nvPr/>
        </p:nvCxnSpPr>
        <p:spPr>
          <a:xfrm flipV="1">
            <a:off x="9097185" y="4185267"/>
            <a:ext cx="0" cy="1225446"/>
          </a:xfrm>
          <a:prstGeom prst="line">
            <a:avLst/>
          </a:prstGeom>
          <a:ln>
            <a:solidFill>
              <a:srgbClr val="1F2833"/>
            </a:solidFill>
            <a:prstDash val="sysDash"/>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22D4FF8D-B213-27D0-A219-839A7F5A5B5B}"/>
              </a:ext>
            </a:extLst>
          </p:cNvPr>
          <p:cNvSpPr>
            <a:spLocks noChangeAspect="1"/>
          </p:cNvSpPr>
          <p:nvPr/>
        </p:nvSpPr>
        <p:spPr>
          <a:xfrm>
            <a:off x="9052185" y="4719579"/>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61" name="Oval 60">
            <a:extLst>
              <a:ext uri="{FF2B5EF4-FFF2-40B4-BE49-F238E27FC236}">
                <a16:creationId xmlns:a16="http://schemas.microsoft.com/office/drawing/2014/main" id="{4288AD33-3CF9-7879-DE51-7DC646EAF31B}"/>
              </a:ext>
            </a:extLst>
          </p:cNvPr>
          <p:cNvSpPr>
            <a:spLocks noChangeAspect="1"/>
          </p:cNvSpPr>
          <p:nvPr/>
        </p:nvSpPr>
        <p:spPr>
          <a:xfrm>
            <a:off x="9052185" y="4445036"/>
            <a:ext cx="90000" cy="90000"/>
          </a:xfrm>
          <a:prstGeom prst="ellipse">
            <a:avLst/>
          </a:prstGeom>
          <a:solidFill>
            <a:srgbClr val="1F2833"/>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62" name="Oval 61">
            <a:extLst>
              <a:ext uri="{FF2B5EF4-FFF2-40B4-BE49-F238E27FC236}">
                <a16:creationId xmlns:a16="http://schemas.microsoft.com/office/drawing/2014/main" id="{2908ECB8-A466-EDEF-ACBA-AAADA104F425}"/>
              </a:ext>
            </a:extLst>
          </p:cNvPr>
          <p:cNvSpPr>
            <a:spLocks noChangeAspect="1"/>
          </p:cNvSpPr>
          <p:nvPr/>
        </p:nvSpPr>
        <p:spPr>
          <a:xfrm>
            <a:off x="9052185" y="5020146"/>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63" name="Oval 62">
            <a:extLst>
              <a:ext uri="{FF2B5EF4-FFF2-40B4-BE49-F238E27FC236}">
                <a16:creationId xmlns:a16="http://schemas.microsoft.com/office/drawing/2014/main" id="{3EF956CA-1F6B-EF59-CADC-CBAC15DB6D65}"/>
              </a:ext>
            </a:extLst>
          </p:cNvPr>
          <p:cNvSpPr>
            <a:spLocks noChangeAspect="1"/>
          </p:cNvSpPr>
          <p:nvPr/>
        </p:nvSpPr>
        <p:spPr>
          <a:xfrm>
            <a:off x="9052185" y="5320713"/>
            <a:ext cx="90000" cy="90000"/>
          </a:xfrm>
          <a:prstGeom prst="ellipse">
            <a:avLst/>
          </a:prstGeom>
          <a:solidFill>
            <a:schemeClr val="bg1"/>
          </a:solidFill>
          <a:ln w="12700">
            <a:solidFill>
              <a:srgbClr val="1F2833"/>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lnSpc>
                <a:spcPct val="90000"/>
              </a:lnSpc>
            </a:pPr>
            <a:endParaRPr lang="en-US" sz="1600"/>
          </a:p>
        </p:txBody>
      </p:sp>
      <p:sp>
        <p:nvSpPr>
          <p:cNvPr id="66" name="TextBox 65">
            <a:extLst>
              <a:ext uri="{FF2B5EF4-FFF2-40B4-BE49-F238E27FC236}">
                <a16:creationId xmlns:a16="http://schemas.microsoft.com/office/drawing/2014/main" id="{9ED1B217-DA66-1606-A98E-DEAB7D8DDEB0}"/>
              </a:ext>
            </a:extLst>
          </p:cNvPr>
          <p:cNvSpPr txBox="1"/>
          <p:nvPr/>
        </p:nvSpPr>
        <p:spPr>
          <a:xfrm>
            <a:off x="1335936" y="6459053"/>
            <a:ext cx="6809183" cy="241980"/>
          </a:xfrm>
          <a:prstGeom prst="rect">
            <a:avLst/>
          </a:prstGeom>
          <a:noFill/>
        </p:spPr>
        <p:txBody>
          <a:bodyPr wrap="square" lIns="36000" tIns="36000" rIns="36000" bIns="36000" rtlCol="0">
            <a:spAutoFit/>
          </a:bodyPr>
          <a:lstStyle/>
          <a:p>
            <a:r>
              <a:rPr lang="en-US" sz="1100" dirty="0">
                <a:latin typeface="Arial" panose="020B0604020202020204" pitchFamily="34" charset="0"/>
                <a:cs typeface="Arial" panose="020B0604020202020204" pitchFamily="34" charset="0"/>
              </a:rPr>
              <a:t>[ The project approach comprises of six phases / work packages ]</a:t>
            </a:r>
          </a:p>
        </p:txBody>
      </p:sp>
      <p:pic>
        <p:nvPicPr>
          <p:cNvPr id="1026" name="Picture 2" descr="7,344 Copy Link Icons Royalty-Free Photos and Stock Images | Shutterstock">
            <a:extLst>
              <a:ext uri="{FF2B5EF4-FFF2-40B4-BE49-F238E27FC236}">
                <a16:creationId xmlns:a16="http://schemas.microsoft.com/office/drawing/2014/main" id="{4CF53F71-2CC4-A750-4718-FC6559600168}"/>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2015302" y="4806307"/>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69" name="Picture 2" descr="7,344 Copy Link Icons Royalty-Free Photos and Stock Images | Shutterstock">
            <a:extLst>
              <a:ext uri="{FF2B5EF4-FFF2-40B4-BE49-F238E27FC236}">
                <a16:creationId xmlns:a16="http://schemas.microsoft.com/office/drawing/2014/main" id="{28EFD452-D017-701F-CF2B-4345B0802537}"/>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2018617" y="5107792"/>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70" name="Picture 2" descr="7,344 Copy Link Icons Royalty-Free Photos and Stock Images | Shutterstock">
            <a:extLst>
              <a:ext uri="{FF2B5EF4-FFF2-40B4-BE49-F238E27FC236}">
                <a16:creationId xmlns:a16="http://schemas.microsoft.com/office/drawing/2014/main" id="{D69AB316-6250-813F-03B1-7E4AA8275A95}"/>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3749947" y="2033658"/>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2" descr="7,344 Copy Link Icons Royalty-Free Photos and Stock Images | Shutterstock">
            <a:extLst>
              <a:ext uri="{FF2B5EF4-FFF2-40B4-BE49-F238E27FC236}">
                <a16:creationId xmlns:a16="http://schemas.microsoft.com/office/drawing/2014/main" id="{CF98A2C3-B419-F35C-4BAA-5235EE9E0854}"/>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3753262" y="2673072"/>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2" descr="7,344 Copy Link Icons Royalty-Free Photos and Stock Images | Shutterstock">
            <a:extLst>
              <a:ext uri="{FF2B5EF4-FFF2-40B4-BE49-F238E27FC236}">
                <a16:creationId xmlns:a16="http://schemas.microsoft.com/office/drawing/2014/main" id="{7690118A-0355-5196-8013-2BB7180FC050}"/>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7404579" y="2027754"/>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74" name="Picture 2" descr="7,344 Copy Link Icons Royalty-Free Photos and Stock Images | Shutterstock">
            <a:extLst>
              <a:ext uri="{FF2B5EF4-FFF2-40B4-BE49-F238E27FC236}">
                <a16:creationId xmlns:a16="http://schemas.microsoft.com/office/drawing/2014/main" id="{ABF5652E-65FA-8874-5E96-C6941C478DFC}"/>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7407894" y="2319300"/>
            <a:ext cx="201517" cy="201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270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8B81E-C415-D04A-8BB0-82429CCBF794}"/>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Key Project Deliverables</a:t>
            </a:r>
          </a:p>
        </p:txBody>
      </p:sp>
      <p:graphicFrame>
        <p:nvGraphicFramePr>
          <p:cNvPr id="6" name="Table 5">
            <a:extLst>
              <a:ext uri="{FF2B5EF4-FFF2-40B4-BE49-F238E27FC236}">
                <a16:creationId xmlns:a16="http://schemas.microsoft.com/office/drawing/2014/main" id="{E2994008-B389-8DFD-C0A3-8A295E2A86A5}"/>
              </a:ext>
            </a:extLst>
          </p:cNvPr>
          <p:cNvGraphicFramePr>
            <a:graphicFrameLocks noGrp="1"/>
          </p:cNvGraphicFramePr>
          <p:nvPr>
            <p:extLst>
              <p:ext uri="{D42A27DB-BD31-4B8C-83A1-F6EECF244321}">
                <p14:modId xmlns:p14="http://schemas.microsoft.com/office/powerpoint/2010/main" val="3548496573"/>
              </p:ext>
            </p:extLst>
          </p:nvPr>
        </p:nvGraphicFramePr>
        <p:xfrm>
          <a:off x="185174" y="1703082"/>
          <a:ext cx="5887362" cy="4193315"/>
        </p:xfrm>
        <a:graphic>
          <a:graphicData uri="http://schemas.openxmlformats.org/drawingml/2006/table">
            <a:tbl>
              <a:tblPr firstRow="1" bandRow="1">
                <a:effectLst>
                  <a:outerShdw blurRad="50800" dist="38100" dir="8100000" algn="tr" rotWithShape="0">
                    <a:prstClr val="black">
                      <a:alpha val="40000"/>
                    </a:prstClr>
                  </a:outerShdw>
                </a:effectLst>
                <a:tableStyleId>{69012ECD-51FC-41F1-AA8D-1B2483CD663E}</a:tableStyleId>
              </a:tblPr>
              <a:tblGrid>
                <a:gridCol w="1937941">
                  <a:extLst>
                    <a:ext uri="{9D8B030D-6E8A-4147-A177-3AD203B41FA5}">
                      <a16:colId xmlns:a16="http://schemas.microsoft.com/office/drawing/2014/main" val="348318498"/>
                    </a:ext>
                  </a:extLst>
                </a:gridCol>
                <a:gridCol w="2956886">
                  <a:extLst>
                    <a:ext uri="{9D8B030D-6E8A-4147-A177-3AD203B41FA5}">
                      <a16:colId xmlns:a16="http://schemas.microsoft.com/office/drawing/2014/main" val="2825776298"/>
                    </a:ext>
                  </a:extLst>
                </a:gridCol>
                <a:gridCol w="992535">
                  <a:extLst>
                    <a:ext uri="{9D8B030D-6E8A-4147-A177-3AD203B41FA5}">
                      <a16:colId xmlns:a16="http://schemas.microsoft.com/office/drawing/2014/main" val="3189290743"/>
                    </a:ext>
                  </a:extLst>
                </a:gridCol>
              </a:tblGrid>
              <a:tr h="262775">
                <a:tc>
                  <a:txBody>
                    <a:bodyPr/>
                    <a:lstStyle/>
                    <a:p>
                      <a:r>
                        <a:rPr lang="en-US" sz="1100" b="1" dirty="0">
                          <a:solidFill>
                            <a:schemeClr val="bg1"/>
                          </a:solidFill>
                          <a:latin typeface="Arial" panose="020B0604020202020204" pitchFamily="34" charset="0"/>
                          <a:cs typeface="Arial" panose="020B0604020202020204" pitchFamily="34" charset="0"/>
                        </a:rPr>
                        <a:t>Task</a:t>
                      </a:r>
                    </a:p>
                  </a:txBody>
                  <a:tcPr>
                    <a:lnL w="9525"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1F2833"/>
                    </a:solidFill>
                  </a:tcPr>
                </a:tc>
                <a:tc>
                  <a:txBody>
                    <a:bodyPr/>
                    <a:lstStyle/>
                    <a:p>
                      <a:r>
                        <a:rPr lang="en-US" sz="1100" b="1" dirty="0">
                          <a:solidFill>
                            <a:schemeClr val="bg1"/>
                          </a:solidFill>
                          <a:latin typeface="Arial" panose="020B0604020202020204" pitchFamily="34" charset="0"/>
                          <a:cs typeface="Arial" panose="020B0604020202020204" pitchFamily="34" charset="0"/>
                        </a:rPr>
                        <a:t>Deliverable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1F2833"/>
                    </a:solidFill>
                  </a:tcPr>
                </a:tc>
                <a:tc>
                  <a:txBody>
                    <a:bodyPr/>
                    <a:lstStyle/>
                    <a:p>
                      <a:r>
                        <a:rPr lang="en-US" sz="1100" b="1" dirty="0">
                          <a:solidFill>
                            <a:schemeClr val="bg1"/>
                          </a:solidFill>
                          <a:latin typeface="Arial" panose="020B0604020202020204" pitchFamily="34" charset="0"/>
                          <a:cs typeface="Arial" panose="020B0604020202020204" pitchFamily="34" charset="0"/>
                        </a:rPr>
                        <a:t>Timeline</a:t>
                      </a:r>
                    </a:p>
                  </a:txBody>
                  <a:tcPr>
                    <a:lnL w="127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rgbClr val="1F2833"/>
                    </a:solidFill>
                  </a:tcPr>
                </a:tc>
                <a:extLst>
                  <a:ext uri="{0D108BD9-81ED-4DB2-BD59-A6C34878D82A}">
                    <a16:rowId xmlns:a16="http://schemas.microsoft.com/office/drawing/2014/main" val="2467307311"/>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1 – Project inception</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US" sz="1200" b="1" dirty="0">
                        <a:solidFill>
                          <a:schemeClr val="bg1"/>
                        </a:solidFill>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a:noFill/>
                    </a:lnR>
                    <a:lnT w="9525" cap="flat" cmpd="sng" algn="ctr">
                      <a:no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1DA799"/>
                    </a:solidFill>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1648183638"/>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Prepare PID</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base">
                        <a:lnSpc>
                          <a:spcPct val="90000"/>
                        </a:lnSpc>
                        <a:spcBef>
                          <a:spcPts val="0"/>
                        </a:spcBef>
                        <a:spcAft>
                          <a:spcPts val="1100"/>
                        </a:spcAft>
                        <a:buClrTx/>
                        <a:buSzTx/>
                        <a:tabLst/>
                        <a:defRPr/>
                      </a:pPr>
                      <a:r>
                        <a:rPr lang="en-ID" sz="1100" dirty="0">
                          <a:solidFill>
                            <a:schemeClr val="tx1"/>
                          </a:solidFill>
                          <a:latin typeface="Arial" panose="020B0604020202020204" pitchFamily="34" charset="0"/>
                          <a:cs typeface="Arial" panose="020B0604020202020204" pitchFamily="34" charset="0"/>
                        </a:rPr>
                        <a:t>Project Initiation Documentation (PID)</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15</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87972690"/>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Kick-off meeting</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base">
                        <a:lnSpc>
                          <a:spcPct val="90000"/>
                        </a:lnSpc>
                        <a:spcBef>
                          <a:spcPts val="0"/>
                        </a:spcBef>
                        <a:spcAft>
                          <a:spcPts val="1100"/>
                        </a:spcAft>
                        <a:buClrTx/>
                        <a:buSzTx/>
                        <a:tabLst/>
                        <a:defRPr/>
                      </a:pPr>
                      <a:r>
                        <a:rPr lang="en-ID" sz="1100" dirty="0">
                          <a:solidFill>
                            <a:schemeClr val="tx1"/>
                          </a:solidFill>
                          <a:latin typeface="Arial" panose="020B0604020202020204" pitchFamily="34" charset="0"/>
                          <a:cs typeface="Arial" panose="020B0604020202020204" pitchFamily="34" charset="0"/>
                        </a:rPr>
                        <a:t>Kick-off meeting with the client</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15</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5739830"/>
                  </a:ext>
                </a:extLst>
              </a:tr>
              <a:tr h="0">
                <a:tc>
                  <a:txBody>
                    <a:bodyPr/>
                    <a:lstStyle/>
                    <a:p>
                      <a:r>
                        <a:rPr lang="en-US" sz="1100" b="0" dirty="0" err="1">
                          <a:solidFill>
                            <a:schemeClr val="tx1"/>
                          </a:solidFill>
                          <a:latin typeface="Arial" panose="020B0604020202020204" pitchFamily="34" charset="0"/>
                          <a:cs typeface="Arial" panose="020B0604020202020204" pitchFamily="34" charset="0"/>
                        </a:rPr>
                        <a:t>Finalise</a:t>
                      </a:r>
                      <a:r>
                        <a:rPr lang="en-US" sz="1100" b="0" dirty="0">
                          <a:solidFill>
                            <a:schemeClr val="tx1"/>
                          </a:solidFill>
                          <a:latin typeface="Arial" panose="020B0604020202020204" pitchFamily="34" charset="0"/>
                          <a:cs typeface="Arial" panose="020B0604020202020204" pitchFamily="34" charset="0"/>
                        </a:rPr>
                        <a:t> PID</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base">
                        <a:lnSpc>
                          <a:spcPct val="90000"/>
                        </a:lnSpc>
                        <a:spcBef>
                          <a:spcPts val="0"/>
                        </a:spcBef>
                        <a:spcAft>
                          <a:spcPts val="1100"/>
                        </a:spcAft>
                        <a:buClrTx/>
                        <a:buSzTx/>
                        <a:tabLst/>
                        <a:defRPr/>
                      </a:pPr>
                      <a:r>
                        <a:rPr lang="en-ID" sz="1100" dirty="0">
                          <a:solidFill>
                            <a:schemeClr val="tx1"/>
                          </a:solidFill>
                          <a:latin typeface="Arial" panose="020B0604020202020204" pitchFamily="34" charset="0"/>
                          <a:cs typeface="Arial" panose="020B0604020202020204" pitchFamily="34" charset="0"/>
                        </a:rPr>
                        <a:t>Finalise implementation plan</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16</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60844699"/>
                  </a:ext>
                </a:extLst>
              </a:tr>
              <a:tr h="0">
                <a:tc>
                  <a:txBody>
                    <a:bodyPr/>
                    <a:lstStyle/>
                    <a:p>
                      <a:r>
                        <a:rPr lang="en-US" sz="1100" b="0" dirty="0">
                          <a:solidFill>
                            <a:schemeClr val="tx1"/>
                          </a:solidFill>
                          <a:latin typeface="Arial" panose="020B0604020202020204" pitchFamily="34" charset="0"/>
                          <a:cs typeface="Arial" panose="020B0604020202020204" pitchFamily="34" charset="0"/>
                        </a:rPr>
                        <a:t>Prepare M&amp;E and Closure</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base">
                        <a:lnSpc>
                          <a:spcPct val="90000"/>
                        </a:lnSpc>
                        <a:spcBef>
                          <a:spcPts val="0"/>
                        </a:spcBef>
                        <a:spcAft>
                          <a:spcPts val="1100"/>
                        </a:spcAft>
                        <a:buClrTx/>
                        <a:buSzTx/>
                        <a:tabLst/>
                        <a:defRPr/>
                      </a:pPr>
                      <a:r>
                        <a:rPr lang="en-ID" sz="1100" dirty="0">
                          <a:solidFill>
                            <a:schemeClr val="tx1"/>
                          </a:solidFill>
                          <a:latin typeface="Arial" panose="020B0604020202020204" pitchFamily="34" charset="0"/>
                          <a:cs typeface="Arial" panose="020B0604020202020204" pitchFamily="34" charset="0"/>
                        </a:rPr>
                        <a:t>Draft M&amp;E and Closure Report</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16</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43453342"/>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2 – Target areas and stakeholders</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US" sz="1200" b="1" dirty="0">
                        <a:solidFill>
                          <a:schemeClr val="bg1"/>
                        </a:solidFill>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1DA799"/>
                    </a:solidFill>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2649143774"/>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Conduct consultations </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dirty="0">
                          <a:solidFill>
                            <a:schemeClr val="tx1"/>
                          </a:solidFill>
                          <a:latin typeface="Arial" panose="020B0604020202020204" pitchFamily="34" charset="0"/>
                          <a:cs typeface="Arial" panose="020B0604020202020204" pitchFamily="34" charset="0"/>
                        </a:rPr>
                        <a:t>Report stakeholder consultations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18</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67702"/>
                  </a:ext>
                </a:extLst>
              </a:tr>
              <a:tr h="138854">
                <a:tc>
                  <a:txBody>
                    <a:bodyPr/>
                    <a:lstStyle/>
                    <a:p>
                      <a:r>
                        <a:rPr lang="en-US" sz="1100" b="0" dirty="0">
                          <a:solidFill>
                            <a:schemeClr val="tx1"/>
                          </a:solidFill>
                          <a:latin typeface="Arial" panose="020B0604020202020204" pitchFamily="34" charset="0"/>
                          <a:cs typeface="Arial" panose="020B0604020202020204" pitchFamily="34" charset="0"/>
                        </a:rPr>
                        <a:t>Review CC impacts</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dirty="0">
                          <a:solidFill>
                            <a:schemeClr val="tx1"/>
                          </a:solidFill>
                          <a:latin typeface="Arial" panose="020B0604020202020204" pitchFamily="34" charset="0"/>
                          <a:cs typeface="Arial" panose="020B0604020202020204" pitchFamily="34" charset="0"/>
                        </a:rPr>
                        <a:t>Report climate / water analysis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20</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2828385"/>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Assess and select area(s)</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dirty="0">
                          <a:solidFill>
                            <a:schemeClr val="tx1"/>
                          </a:solidFill>
                          <a:latin typeface="Arial" panose="020B0604020202020204" pitchFamily="34" charset="0"/>
                          <a:cs typeface="Arial" panose="020B0604020202020204" pitchFamily="34" charset="0"/>
                        </a:rPr>
                        <a:t>Selected project area(s)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20</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0979496"/>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Identify stakeholders</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dirty="0">
                          <a:solidFill>
                            <a:schemeClr val="tx1"/>
                          </a:solidFill>
                          <a:latin typeface="Arial" panose="020B0604020202020204" pitchFamily="34" charset="0"/>
                          <a:cs typeface="Arial" panose="020B0604020202020204" pitchFamily="34" charset="0"/>
                        </a:rPr>
                        <a:t>Identified stakeholders selected area(s)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20</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5037957"/>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3 – Rainwater harvesting technology</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US" sz="1200" b="1" dirty="0">
                        <a:solidFill>
                          <a:schemeClr val="bg1"/>
                        </a:solidFill>
                        <a:latin typeface="Arial" panose="020B0604020202020204" pitchFamily="34" charset="0"/>
                        <a:cs typeface="Arial" panose="020B0604020202020204" pitchFamily="34" charset="0"/>
                      </a:endParaRP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1DA799"/>
                    </a:solidFill>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3347966583"/>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Visit sites and consultations</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fontAlgn="base">
                        <a:spcBef>
                          <a:spcPts val="0"/>
                        </a:spcBef>
                        <a:spcAft>
                          <a:spcPts val="1100"/>
                        </a:spcAft>
                        <a:defRPr/>
                      </a:pPr>
                      <a:r>
                        <a:rPr lang="en-ID" sz="1100" dirty="0">
                          <a:solidFill>
                            <a:schemeClr val="tx1"/>
                          </a:solidFill>
                          <a:latin typeface="Arial" panose="020B0604020202020204" pitchFamily="34" charset="0"/>
                          <a:cs typeface="Arial" panose="020B0604020202020204" pitchFamily="34" charset="0"/>
                        </a:rPr>
                        <a:t>Site visits and stakeholder consultations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24</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09339064"/>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Assess rainwater systems</a:t>
                      </a:r>
                    </a:p>
                  </a:txBody>
                  <a:tcPr>
                    <a:lnL w="9525" cap="flat" cmpd="sng" algn="ctr">
                      <a:no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fontAlgn="base">
                        <a:spcBef>
                          <a:spcPts val="0"/>
                        </a:spcBef>
                        <a:spcAft>
                          <a:spcPts val="1100"/>
                        </a:spcAft>
                        <a:defRPr/>
                      </a:pPr>
                      <a:r>
                        <a:rPr lang="en-ID" sz="1100" dirty="0">
                          <a:solidFill>
                            <a:schemeClr val="tx1"/>
                          </a:solidFill>
                          <a:latin typeface="Arial" panose="020B0604020202020204" pitchFamily="34" charset="0"/>
                          <a:cs typeface="Arial" panose="020B0604020202020204" pitchFamily="34" charset="0"/>
                        </a:rPr>
                        <a:t>Enumeration rainwater harvesting systems</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24</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9114356"/>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Develop technical design</a:t>
                      </a:r>
                    </a:p>
                  </a:txBody>
                  <a:tcPr>
                    <a:lnL w="9525" cap="flat" cmpd="sng" algn="ctr">
                      <a:noFill/>
                      <a:prstDash val="solid"/>
                      <a:round/>
                      <a:headEnd type="none" w="med" len="med"/>
                      <a:tailEnd type="none" w="med" len="med"/>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fontAlgn="base">
                        <a:spcBef>
                          <a:spcPts val="0"/>
                        </a:spcBef>
                        <a:spcAft>
                          <a:spcPts val="1100"/>
                        </a:spcAft>
                        <a:defRPr/>
                      </a:pPr>
                      <a:r>
                        <a:rPr lang="en-ID" sz="1100" dirty="0">
                          <a:solidFill>
                            <a:schemeClr val="tx1"/>
                          </a:solidFill>
                          <a:latin typeface="Arial" panose="020B0604020202020204" pitchFamily="34" charset="0"/>
                          <a:cs typeface="Arial" panose="020B0604020202020204" pitchFamily="34" charset="0"/>
                        </a:rPr>
                        <a:t>Technical design innovative system</a:t>
                      </a:r>
                    </a:p>
                  </a:txBody>
                  <a:tcPr>
                    <a:lnL>
                      <a:noFill/>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28</a:t>
                      </a:r>
                    </a:p>
                  </a:txBody>
                  <a:tcPr>
                    <a:lnL>
                      <a:noFill/>
                    </a:lnL>
                    <a:lnR w="9525" cap="flat" cmpd="sng" algn="ctr">
                      <a:noFill/>
                      <a:prstDash val="solid"/>
                      <a:round/>
                      <a:headEnd type="none" w="med" len="med"/>
                      <a:tailEnd type="none" w="med" len="med"/>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34508"/>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Identify stakeholders</a:t>
                      </a:r>
                    </a:p>
                  </a:txBody>
                  <a:tcPr>
                    <a:lnL w="9525" cap="flat" cmpd="sng" algn="ctr">
                      <a:noFill/>
                      <a:prstDash val="solid"/>
                      <a:round/>
                      <a:headEnd type="none" w="med" len="med"/>
                      <a:tailEnd type="none" w="med" len="med"/>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base" latinLnBrk="0" hangingPunct="1">
                        <a:lnSpc>
                          <a:spcPct val="100000"/>
                        </a:lnSpc>
                        <a:spcBef>
                          <a:spcPts val="0"/>
                        </a:spcBef>
                        <a:spcAft>
                          <a:spcPts val="1100"/>
                        </a:spcAft>
                        <a:buClrTx/>
                        <a:buSzTx/>
                        <a:buFontTx/>
                        <a:buNone/>
                        <a:tabLst/>
                        <a:defRPr/>
                      </a:pPr>
                      <a:r>
                        <a:rPr lang="en-ID" sz="1100" dirty="0">
                          <a:solidFill>
                            <a:schemeClr val="tx1"/>
                          </a:solidFill>
                          <a:latin typeface="Arial" panose="020B0604020202020204" pitchFamily="34" charset="0"/>
                          <a:cs typeface="Arial" panose="020B0604020202020204" pitchFamily="34" charset="0"/>
                        </a:rPr>
                        <a:t>Identified stakeholders selected area(s)</a:t>
                      </a:r>
                    </a:p>
                  </a:txBody>
                  <a:tcPr>
                    <a:lnL>
                      <a:noFill/>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28</a:t>
                      </a:r>
                    </a:p>
                  </a:txBody>
                  <a:tcPr>
                    <a:lnL>
                      <a:noFill/>
                    </a:lnL>
                    <a:lnR w="9525" cap="flat" cmpd="sng" algn="ctr">
                      <a:noFill/>
                      <a:prstDash val="solid"/>
                      <a:round/>
                      <a:headEnd type="none" w="med" len="med"/>
                      <a:tailEnd type="none" w="med" len="med"/>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00968106"/>
                  </a:ext>
                </a:extLst>
              </a:tr>
            </a:tbl>
          </a:graphicData>
        </a:graphic>
      </p:graphicFrame>
      <p:graphicFrame>
        <p:nvGraphicFramePr>
          <p:cNvPr id="7" name="Table 6">
            <a:extLst>
              <a:ext uri="{FF2B5EF4-FFF2-40B4-BE49-F238E27FC236}">
                <a16:creationId xmlns:a16="http://schemas.microsoft.com/office/drawing/2014/main" id="{909F58D4-D2BA-9CBE-E017-E4B190519B3D}"/>
              </a:ext>
            </a:extLst>
          </p:cNvPr>
          <p:cNvGraphicFramePr>
            <a:graphicFrameLocks noGrp="1"/>
          </p:cNvGraphicFramePr>
          <p:nvPr>
            <p:extLst>
              <p:ext uri="{D42A27DB-BD31-4B8C-83A1-F6EECF244321}">
                <p14:modId xmlns:p14="http://schemas.microsoft.com/office/powerpoint/2010/main" val="3010061762"/>
              </p:ext>
            </p:extLst>
          </p:nvPr>
        </p:nvGraphicFramePr>
        <p:xfrm>
          <a:off x="6154664" y="1703082"/>
          <a:ext cx="5887362" cy="3928539"/>
        </p:xfrm>
        <a:graphic>
          <a:graphicData uri="http://schemas.openxmlformats.org/drawingml/2006/table">
            <a:tbl>
              <a:tblPr firstRow="1" bandRow="1">
                <a:effectLst>
                  <a:outerShdw blurRad="50800" dist="38100" dir="8100000" algn="tr" rotWithShape="0">
                    <a:prstClr val="black">
                      <a:alpha val="40000"/>
                    </a:prstClr>
                  </a:outerShdw>
                </a:effectLst>
                <a:tableStyleId>{69012ECD-51FC-41F1-AA8D-1B2483CD663E}</a:tableStyleId>
              </a:tblPr>
              <a:tblGrid>
                <a:gridCol w="2134571">
                  <a:extLst>
                    <a:ext uri="{9D8B030D-6E8A-4147-A177-3AD203B41FA5}">
                      <a16:colId xmlns:a16="http://schemas.microsoft.com/office/drawing/2014/main" val="348318498"/>
                    </a:ext>
                  </a:extLst>
                </a:gridCol>
                <a:gridCol w="2747066">
                  <a:extLst>
                    <a:ext uri="{9D8B030D-6E8A-4147-A177-3AD203B41FA5}">
                      <a16:colId xmlns:a16="http://schemas.microsoft.com/office/drawing/2014/main" val="1210218732"/>
                    </a:ext>
                  </a:extLst>
                </a:gridCol>
                <a:gridCol w="1005725">
                  <a:extLst>
                    <a:ext uri="{9D8B030D-6E8A-4147-A177-3AD203B41FA5}">
                      <a16:colId xmlns:a16="http://schemas.microsoft.com/office/drawing/2014/main" val="1072492111"/>
                    </a:ext>
                  </a:extLst>
                </a:gridCol>
              </a:tblGrid>
              <a:tr h="262775">
                <a:tc>
                  <a:txBody>
                    <a:bodyPr/>
                    <a:lstStyle/>
                    <a:p>
                      <a:r>
                        <a:rPr lang="en-US" sz="1100" b="1" dirty="0">
                          <a:solidFill>
                            <a:schemeClr val="bg1"/>
                          </a:solidFill>
                          <a:latin typeface="Arial" panose="020B0604020202020204" pitchFamily="34" charset="0"/>
                          <a:cs typeface="Arial" panose="020B0604020202020204" pitchFamily="34" charset="0"/>
                        </a:rPr>
                        <a:t>Task</a:t>
                      </a:r>
                    </a:p>
                  </a:txBody>
                  <a:tcPr>
                    <a:lnL w="9525" cap="flat" cmpd="sng" algn="ctr">
                      <a:solidFill>
                        <a:srgbClr val="13685F"/>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rgbClr val="13685F"/>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2833"/>
                    </a:solidFill>
                  </a:tcPr>
                </a:tc>
                <a:tc>
                  <a:txBody>
                    <a:bodyPr/>
                    <a:lstStyle/>
                    <a:p>
                      <a:r>
                        <a:rPr lang="en-US" sz="1100" b="1" dirty="0">
                          <a:solidFill>
                            <a:schemeClr val="bg1"/>
                          </a:solidFill>
                          <a:latin typeface="Arial" panose="020B0604020202020204" pitchFamily="34" charset="0"/>
                          <a:cs typeface="Arial" panose="020B0604020202020204" pitchFamily="34" charset="0"/>
                        </a:rPr>
                        <a:t>Deliverable</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9525" cap="flat" cmpd="sng" algn="ctr">
                      <a:solidFill>
                        <a:srgbClr val="13685F"/>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2833"/>
                    </a:solidFill>
                  </a:tcPr>
                </a:tc>
                <a:tc>
                  <a:txBody>
                    <a:bodyPr/>
                    <a:lstStyle/>
                    <a:p>
                      <a:r>
                        <a:rPr lang="en-US" sz="1100" b="1" dirty="0">
                          <a:solidFill>
                            <a:schemeClr val="bg1"/>
                          </a:solidFill>
                          <a:latin typeface="Arial" panose="020B0604020202020204" pitchFamily="34" charset="0"/>
                          <a:cs typeface="Arial" panose="020B0604020202020204" pitchFamily="34" charset="0"/>
                        </a:rPr>
                        <a:t>Timeline</a:t>
                      </a:r>
                    </a:p>
                  </a:txBody>
                  <a:tcPr>
                    <a:lnL w="12700" cap="flat" cmpd="sng" algn="ctr">
                      <a:solidFill>
                        <a:schemeClr val="bg1"/>
                      </a:solidFill>
                      <a:prstDash val="solid"/>
                      <a:round/>
                      <a:headEnd type="none" w="med" len="med"/>
                      <a:tailEnd type="none" w="med" len="med"/>
                    </a:lnL>
                    <a:lnR w="9525" cap="flat" cmpd="sng" algn="ctr">
                      <a:noFill/>
                      <a:prstDash val="solid"/>
                      <a:round/>
                      <a:headEnd type="none" w="med" len="med"/>
                      <a:tailEnd type="none" w="med" len="med"/>
                    </a:lnR>
                    <a:lnT w="9525" cap="flat" cmpd="sng" algn="ctr">
                      <a:solidFill>
                        <a:srgbClr val="13685F"/>
                      </a:solidFill>
                      <a:prstDash val="solid"/>
                      <a:round/>
                      <a:headEnd type="none" w="med" len="med"/>
                      <a:tailEnd type="none" w="med" len="med"/>
                    </a:lnT>
                    <a:lnB w="9525"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1F2833"/>
                    </a:solidFill>
                  </a:tcPr>
                </a:tc>
                <a:extLst>
                  <a:ext uri="{0D108BD9-81ED-4DB2-BD59-A6C34878D82A}">
                    <a16:rowId xmlns:a16="http://schemas.microsoft.com/office/drawing/2014/main" val="2467307311"/>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4 – Locally led action plan</a:t>
                      </a: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PK"/>
                    </a:p>
                  </a:txBody>
                  <a:tcPr>
                    <a:lnL w="9525" cap="flat" cmpd="sng" algn="ctr">
                      <a:solidFill>
                        <a:srgbClr val="13685F"/>
                      </a:solidFill>
                      <a:prstDash val="solid"/>
                      <a:round/>
                      <a:headEnd type="none" w="med" len="med"/>
                      <a:tailEnd type="none" w="med" len="med"/>
                    </a:lnL>
                    <a:lnT w="9525" cap="flat" cmpd="sng" algn="ctr">
                      <a:solidFill>
                        <a:schemeClr val="bg1"/>
                      </a:solidFill>
                      <a:prstDash val="solid"/>
                      <a:round/>
                      <a:headEnd type="none" w="med" len="med"/>
                      <a:tailEnd type="none" w="med" len="med"/>
                    </a:lnT>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1648183638"/>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Consult stakeholders</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defRPr/>
                      </a:pPr>
                      <a:r>
                        <a:rPr lang="en-ID" sz="1100">
                          <a:solidFill>
                            <a:schemeClr val="tx1"/>
                          </a:solidFill>
                          <a:latin typeface="Arial" panose="020B0604020202020204" pitchFamily="34" charset="0"/>
                          <a:cs typeface="Arial" panose="020B0604020202020204" pitchFamily="34" charset="0"/>
                        </a:rPr>
                        <a:t>Stakeholder meetings</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32</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65739830"/>
                  </a:ext>
                </a:extLst>
              </a:tr>
              <a:tr h="0">
                <a:tc>
                  <a:txBody>
                    <a:bodyPr/>
                    <a:lstStyle/>
                    <a:p>
                      <a:r>
                        <a:rPr lang="en-US" sz="1100" b="0" dirty="0" err="1">
                          <a:solidFill>
                            <a:schemeClr val="tx1"/>
                          </a:solidFill>
                          <a:latin typeface="Arial" panose="020B0604020202020204" pitchFamily="34" charset="0"/>
                          <a:cs typeface="Arial" panose="020B0604020202020204" pitchFamily="34" charset="0"/>
                        </a:rPr>
                        <a:t>Finalise</a:t>
                      </a:r>
                      <a:r>
                        <a:rPr lang="en-US" sz="1100" b="0" dirty="0">
                          <a:solidFill>
                            <a:schemeClr val="tx1"/>
                          </a:solidFill>
                          <a:latin typeface="Arial" panose="020B0604020202020204" pitchFamily="34" charset="0"/>
                          <a:cs typeface="Arial" panose="020B0604020202020204" pitchFamily="34" charset="0"/>
                        </a:rPr>
                        <a:t> transfer action plan</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lvl="0">
                        <a:defRPr/>
                      </a:pPr>
                      <a:r>
                        <a:rPr lang="en-ID" sz="1100">
                          <a:solidFill>
                            <a:schemeClr val="tx1"/>
                          </a:solidFill>
                          <a:latin typeface="Arial" panose="020B0604020202020204" pitchFamily="34" charset="0"/>
                          <a:cs typeface="Arial" panose="020B0604020202020204" pitchFamily="34" charset="0"/>
                        </a:rPr>
                        <a:t>Final technology transfer action plan </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34</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60844699"/>
                  </a:ext>
                </a:extLst>
              </a:tr>
              <a:tr h="0">
                <a:tc>
                  <a:txBody>
                    <a:bodyPr/>
                    <a:lstStyle/>
                    <a:p>
                      <a:r>
                        <a:rPr lang="en-US" sz="1100" b="0" dirty="0">
                          <a:solidFill>
                            <a:schemeClr val="tx1"/>
                          </a:solidFill>
                          <a:latin typeface="Arial" panose="020B0604020202020204" pitchFamily="34" charset="0"/>
                          <a:cs typeface="Arial" panose="020B0604020202020204" pitchFamily="34" charset="0"/>
                        </a:rPr>
                        <a:t>Develop blueprint for action</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a:solidFill>
                            <a:schemeClr val="tx1"/>
                          </a:solidFill>
                          <a:latin typeface="Arial" panose="020B0604020202020204" pitchFamily="34" charset="0"/>
                          <a:cs typeface="Arial" panose="020B0604020202020204" pitchFamily="34" charset="0"/>
                        </a:rPr>
                        <a:t>Blueprint for action</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40</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668217"/>
                  </a:ext>
                </a:extLst>
              </a:tr>
              <a:tr h="0">
                <a:tc>
                  <a:txBody>
                    <a:bodyPr/>
                    <a:lstStyle/>
                    <a:p>
                      <a:r>
                        <a:rPr lang="en-US" sz="1100" b="0" dirty="0">
                          <a:solidFill>
                            <a:schemeClr val="tx1"/>
                          </a:solidFill>
                          <a:latin typeface="Arial" panose="020B0604020202020204" pitchFamily="34" charset="0"/>
                          <a:cs typeface="Arial" panose="020B0604020202020204" pitchFamily="34" charset="0"/>
                        </a:rPr>
                        <a:t>Develop concept note </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ID" sz="1100" dirty="0">
                          <a:solidFill>
                            <a:schemeClr val="tx1"/>
                          </a:solidFill>
                          <a:latin typeface="Arial" panose="020B0604020202020204" pitchFamily="34" charset="0"/>
                          <a:cs typeface="Arial" panose="020B0604020202020204" pitchFamily="34" charset="0"/>
                        </a:rPr>
                        <a:t>Draft Concept Note (GCF / GEF)</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48</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90928670"/>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5 – Capacity building and awareness raising</a:t>
                      </a: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PK"/>
                    </a:p>
                  </a:txBody>
                  <a:tcPr>
                    <a:lnL w="9525" cap="flat" cmpd="sng" algn="ctr">
                      <a:solidFill>
                        <a:srgbClr val="13685F"/>
                      </a:solidFill>
                      <a:prstDash val="solid"/>
                      <a:round/>
                      <a:headEnd type="none" w="med" len="med"/>
                      <a:tailEnd type="none" w="med" len="med"/>
                    </a:lnL>
                    <a:lnT w="6350" cap="flat" cmpd="sng" algn="ctr">
                      <a:noFill/>
                      <a:prstDash val="solid"/>
                      <a:miter lim="800000"/>
                    </a:lnT>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2649143774"/>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Conduct needs assessment</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defRPr/>
                      </a:pPr>
                      <a:r>
                        <a:rPr lang="en-ID" sz="1100">
                          <a:solidFill>
                            <a:schemeClr val="tx1"/>
                          </a:solidFill>
                          <a:latin typeface="Arial" panose="020B0604020202020204" pitchFamily="34" charset="0"/>
                          <a:cs typeface="Arial" panose="020B0604020202020204" pitchFamily="34" charset="0"/>
                        </a:rPr>
                        <a:t>Capacity needs assessment</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45</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667702"/>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Develop engagement plan</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defRPr/>
                      </a:pPr>
                      <a:r>
                        <a:rPr lang="en-ID" sz="1100">
                          <a:solidFill>
                            <a:schemeClr val="tx1"/>
                          </a:solidFill>
                          <a:latin typeface="Arial" panose="020B0604020202020204" pitchFamily="34" charset="0"/>
                          <a:cs typeface="Arial" panose="020B0604020202020204" pitchFamily="34" charset="0"/>
                        </a:rPr>
                        <a:t>Stakeholder engagement plan</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45</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7172895"/>
                  </a:ext>
                </a:extLst>
              </a:tr>
              <a:tr h="260774">
                <a:tc>
                  <a:txBody>
                    <a:bodyPr/>
                    <a:lstStyle/>
                    <a:p>
                      <a:r>
                        <a:rPr lang="en-US" sz="1100" b="0" dirty="0">
                          <a:solidFill>
                            <a:schemeClr val="tx1"/>
                          </a:solidFill>
                          <a:latin typeface="Arial" panose="020B0604020202020204" pitchFamily="34" charset="0"/>
                          <a:cs typeface="Arial" panose="020B0604020202020204" pitchFamily="34" charset="0"/>
                        </a:rPr>
                        <a:t>Develop communications</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defRPr/>
                      </a:pPr>
                      <a:r>
                        <a:rPr lang="en-ID" sz="1100">
                          <a:solidFill>
                            <a:schemeClr val="tx1"/>
                          </a:solidFill>
                          <a:latin typeface="Arial" panose="020B0604020202020204" pitchFamily="34" charset="0"/>
                          <a:cs typeface="Arial" panose="020B0604020202020204" pitchFamily="34" charset="0"/>
                        </a:rPr>
                        <a:t>Communication materials</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45</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72828385"/>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Conduct capacity building</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a:defRPr/>
                      </a:pPr>
                      <a:r>
                        <a:rPr lang="en-ID" sz="1100" dirty="0">
                          <a:solidFill>
                            <a:schemeClr val="tx1"/>
                          </a:solidFill>
                          <a:latin typeface="Arial" panose="020B0604020202020204" pitchFamily="34" charset="0"/>
                          <a:cs typeface="Arial" panose="020B0604020202020204" pitchFamily="34" charset="0"/>
                        </a:rPr>
                        <a:t>Capacity building workshop</a:t>
                      </a: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46</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0979496"/>
                  </a:ext>
                </a:extLst>
              </a:tr>
              <a:tr h="262775">
                <a:tc gridSpan="3">
                  <a:txBody>
                    <a:bodyPr/>
                    <a:lstStyle/>
                    <a:p>
                      <a:r>
                        <a:rPr lang="en-US" sz="1100" b="1" dirty="0">
                          <a:solidFill>
                            <a:schemeClr val="tx1"/>
                          </a:solidFill>
                          <a:latin typeface="Arial" panose="020B0604020202020204" pitchFamily="34" charset="0"/>
                          <a:cs typeface="Arial" panose="020B0604020202020204" pitchFamily="34" charset="0"/>
                        </a:rPr>
                        <a:t>Phase 6 – Project closure</a:t>
                      </a: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tc hMerge="1">
                  <a:txBody>
                    <a:bodyPr/>
                    <a:lstStyle/>
                    <a:p>
                      <a:endParaRPr lang="en-PK"/>
                    </a:p>
                  </a:txBody>
                  <a:tcPr>
                    <a:lnL w="9525" cap="flat" cmpd="sng" algn="ctr">
                      <a:solidFill>
                        <a:srgbClr val="13685F"/>
                      </a:solidFill>
                      <a:prstDash val="solid"/>
                      <a:round/>
                      <a:headEnd type="none" w="med" len="med"/>
                      <a:tailEnd type="none" w="med" len="med"/>
                    </a:lnL>
                    <a:lnT w="6350" cap="flat" cmpd="sng" algn="ctr">
                      <a:noFill/>
                      <a:prstDash val="solid"/>
                      <a:miter lim="800000"/>
                    </a:lnT>
                  </a:tcPr>
                </a:tc>
                <a:tc hMerge="1">
                  <a:txBody>
                    <a:bodyPr/>
                    <a:lstStyle/>
                    <a:p>
                      <a:endParaRPr lang="en-US" sz="1200" b="1" dirty="0">
                        <a:solidFill>
                          <a:schemeClr val="tx1"/>
                        </a:solidFill>
                        <a:latin typeface="Arial" panose="020B0604020202020204" pitchFamily="34" charset="0"/>
                        <a:cs typeface="Arial" panose="020B0604020202020204" pitchFamily="34" charset="0"/>
                      </a:endParaRPr>
                    </a:p>
                  </a:txBody>
                  <a:tcPr>
                    <a:lnL w="9525" cap="flat" cmpd="sng" algn="ctr">
                      <a:solidFill>
                        <a:srgbClr val="13685F"/>
                      </a:solidFill>
                      <a:prstDash val="solid"/>
                      <a:round/>
                      <a:headEnd type="none" w="med" len="med"/>
                      <a:tailEnd type="none" w="med" len="med"/>
                    </a:lnL>
                    <a:lnR w="9525" cap="flat" cmpd="sng" algn="ctr">
                      <a:solidFill>
                        <a:srgbClr val="13685F"/>
                      </a:solid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rgbClr val="66FCF1"/>
                    </a:solidFill>
                  </a:tcPr>
                </a:tc>
                <a:extLst>
                  <a:ext uri="{0D108BD9-81ED-4DB2-BD59-A6C34878D82A}">
                    <a16:rowId xmlns:a16="http://schemas.microsoft.com/office/drawing/2014/main" val="3347966583"/>
                  </a:ext>
                </a:extLst>
              </a:tr>
              <a:tr h="262775">
                <a:tc>
                  <a:txBody>
                    <a:bodyPr/>
                    <a:lstStyle/>
                    <a:p>
                      <a:r>
                        <a:rPr lang="en-US" sz="1100" b="0" dirty="0" err="1">
                          <a:solidFill>
                            <a:schemeClr val="tx1"/>
                          </a:solidFill>
                          <a:latin typeface="Arial" panose="020B0604020202020204" pitchFamily="34" charset="0"/>
                          <a:cs typeface="Arial" panose="020B0604020202020204" pitchFamily="34" charset="0"/>
                        </a:rPr>
                        <a:t>Finalise</a:t>
                      </a:r>
                      <a:r>
                        <a:rPr lang="en-US" sz="1100" b="0" dirty="0">
                          <a:solidFill>
                            <a:schemeClr val="tx1"/>
                          </a:solidFill>
                          <a:latin typeface="Arial" panose="020B0604020202020204" pitchFamily="34" charset="0"/>
                          <a:cs typeface="Arial" panose="020B0604020202020204" pitchFamily="34" charset="0"/>
                        </a:rPr>
                        <a:t> M&amp;E plan</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auto">
                        <a:spcAft>
                          <a:spcPts val="0"/>
                        </a:spcAft>
                        <a:buClrTx/>
                        <a:buSzTx/>
                        <a:tabLst/>
                        <a:defRPr/>
                      </a:pPr>
                      <a:r>
                        <a:rPr lang="en-ID" sz="1100">
                          <a:solidFill>
                            <a:schemeClr val="tx1"/>
                          </a:solidFill>
                          <a:latin typeface="Arial" panose="020B0604020202020204" pitchFamily="34" charset="0"/>
                          <a:cs typeface="Arial" panose="020B0604020202020204" pitchFamily="34" charset="0"/>
                        </a:rPr>
                        <a:t>Final M&amp;E plan</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r>
                        <a:rPr lang="en-US" sz="1100" b="0" dirty="0">
                          <a:solidFill>
                            <a:schemeClr val="tx1"/>
                          </a:solidFill>
                          <a:latin typeface="Arial" panose="020B0604020202020204" pitchFamily="34" charset="0"/>
                          <a:cs typeface="Arial" panose="020B0604020202020204" pitchFamily="34" charset="0"/>
                        </a:rPr>
                        <a:t>Week 52</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5538085"/>
                  </a:ext>
                </a:extLst>
              </a:tr>
              <a:tr h="262775">
                <a:tc>
                  <a:txBody>
                    <a:bodyPr/>
                    <a:lstStyle/>
                    <a:p>
                      <a:r>
                        <a:rPr lang="en-US" sz="1100" b="0" dirty="0">
                          <a:solidFill>
                            <a:schemeClr val="tx1"/>
                          </a:solidFill>
                          <a:latin typeface="Arial" panose="020B0604020202020204" pitchFamily="34" charset="0"/>
                          <a:cs typeface="Arial" panose="020B0604020202020204" pitchFamily="34" charset="0"/>
                        </a:rPr>
                        <a:t>Develop impact statement</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R="0" lvl="0" fontAlgn="auto">
                        <a:spcAft>
                          <a:spcPts val="0"/>
                        </a:spcAft>
                        <a:buClrTx/>
                        <a:buSzTx/>
                        <a:tabLst/>
                        <a:defRPr/>
                      </a:pPr>
                      <a:r>
                        <a:rPr lang="en-ID" sz="1100">
                          <a:solidFill>
                            <a:schemeClr val="tx1"/>
                          </a:solidFill>
                          <a:latin typeface="Arial" panose="020B0604020202020204" pitchFamily="34" charset="0"/>
                          <a:cs typeface="Arial" panose="020B0604020202020204" pitchFamily="34" charset="0"/>
                        </a:rPr>
                        <a:t>Impact statement</a:t>
                      </a:r>
                      <a:endParaRPr lang="en-ID" sz="1100" dirty="0">
                        <a:solidFill>
                          <a:schemeClr val="tx1"/>
                        </a:solidFill>
                        <a:latin typeface="Arial" panose="020B0604020202020204" pitchFamily="34" charset="0"/>
                        <a:cs typeface="Arial" panose="020B0604020202020204" pitchFamily="34" charset="0"/>
                      </a:endParaRPr>
                    </a:p>
                  </a:txBody>
                  <a:tcPr>
                    <a:lnL>
                      <a:noFill/>
                    </a:lnL>
                    <a:lnR>
                      <a:noFill/>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52</a:t>
                      </a:r>
                    </a:p>
                  </a:txBody>
                  <a:tcPr>
                    <a:lnL>
                      <a:noFill/>
                    </a:lnL>
                    <a:lnR w="9525" cap="flat" cmpd="sng" algn="ctr">
                      <a:noFill/>
                      <a:prstDash val="solid"/>
                      <a:round/>
                      <a:headEnd type="none" w="med" len="med"/>
                      <a:tailEnd type="none" w="med" len="med"/>
                    </a:lnR>
                    <a:lnT w="6350" cap="flat" cmpd="sng" algn="ctr">
                      <a:noFill/>
                      <a:prstDash val="solid"/>
                      <a:miter lim="800000"/>
                    </a:lnT>
                    <a:lnB w="6350" cap="flat" cmpd="sng" algn="ctr">
                      <a:noFill/>
                      <a:prstDash val="solid"/>
                      <a:miter lim="800000"/>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49114356"/>
                  </a:ext>
                </a:extLst>
              </a:tr>
              <a:tr h="262775">
                <a:tc>
                  <a:txBody>
                    <a:bodyPr/>
                    <a:lstStyle/>
                    <a:p>
                      <a:r>
                        <a:rPr lang="en-US" sz="1100" b="0" dirty="0" err="1">
                          <a:solidFill>
                            <a:schemeClr val="tx1"/>
                          </a:solidFill>
                          <a:latin typeface="Arial" panose="020B0604020202020204" pitchFamily="34" charset="0"/>
                          <a:cs typeface="Arial" panose="020B0604020202020204" pitchFamily="34" charset="0"/>
                        </a:rPr>
                        <a:t>Finalise</a:t>
                      </a:r>
                      <a:r>
                        <a:rPr lang="en-US" sz="1100" b="0" dirty="0">
                          <a:solidFill>
                            <a:schemeClr val="tx1"/>
                          </a:solidFill>
                          <a:latin typeface="Arial" panose="020B0604020202020204" pitchFamily="34" charset="0"/>
                          <a:cs typeface="Arial" panose="020B0604020202020204" pitchFamily="34" charset="0"/>
                        </a:rPr>
                        <a:t> closure report</a:t>
                      </a:r>
                    </a:p>
                  </a:txBody>
                  <a:tcPr>
                    <a:lnL w="9525" cap="flat" cmpd="sng" algn="ctr">
                      <a:solidFill>
                        <a:srgbClr val="13685F"/>
                      </a:solidFill>
                      <a:prstDash val="solid"/>
                      <a:round/>
                      <a:headEnd type="none" w="med" len="med"/>
                      <a:tailEnd type="none" w="med" len="med"/>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R="0" lvl="0" fontAlgn="auto">
                        <a:spcAft>
                          <a:spcPts val="0"/>
                        </a:spcAft>
                        <a:buClrTx/>
                        <a:buSzTx/>
                        <a:tabLst/>
                        <a:defRPr/>
                      </a:pPr>
                      <a:r>
                        <a:rPr lang="en-ID" sz="1100" dirty="0">
                          <a:solidFill>
                            <a:schemeClr val="tx1"/>
                          </a:solidFill>
                          <a:latin typeface="Arial" panose="020B0604020202020204" pitchFamily="34" charset="0"/>
                          <a:cs typeface="Arial" panose="020B0604020202020204" pitchFamily="34" charset="0"/>
                        </a:rPr>
                        <a:t>Closure report</a:t>
                      </a:r>
                    </a:p>
                  </a:txBody>
                  <a:tcPr>
                    <a:lnL>
                      <a:noFill/>
                    </a:lnL>
                    <a:lnR>
                      <a:noFill/>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dirty="0">
                          <a:solidFill>
                            <a:schemeClr val="tx1"/>
                          </a:solidFill>
                          <a:latin typeface="Arial" panose="020B0604020202020204" pitchFamily="34" charset="0"/>
                          <a:cs typeface="Arial" panose="020B0604020202020204" pitchFamily="34" charset="0"/>
                        </a:rPr>
                        <a:t>Week 52</a:t>
                      </a:r>
                    </a:p>
                  </a:txBody>
                  <a:tcPr>
                    <a:lnL>
                      <a:noFill/>
                    </a:lnL>
                    <a:lnR w="9525" cap="flat" cmpd="sng" algn="ctr">
                      <a:noFill/>
                      <a:prstDash val="solid"/>
                      <a:round/>
                      <a:headEnd type="none" w="med" len="med"/>
                      <a:tailEnd type="none" w="med" len="med"/>
                    </a:lnR>
                    <a:lnT w="6350" cap="flat" cmpd="sng" algn="ctr">
                      <a:noFill/>
                      <a:prstDash val="solid"/>
                      <a:miter lim="800000"/>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4697358"/>
                  </a:ext>
                </a:extLst>
              </a:tr>
            </a:tbl>
          </a:graphicData>
        </a:graphic>
      </p:graphicFrame>
      <p:pic>
        <p:nvPicPr>
          <p:cNvPr id="3" name="Picture 2" descr="7,344 Copy Link Icons Royalty-Free Photos and Stock Images | Shutterstock">
            <a:extLst>
              <a:ext uri="{FF2B5EF4-FFF2-40B4-BE49-F238E27FC236}">
                <a16:creationId xmlns:a16="http://schemas.microsoft.com/office/drawing/2014/main" id="{741CDC5F-05F0-C8E6-35C3-875EE05D20CA}"/>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915908" y="3673244"/>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7,344 Copy Link Icons Royalty-Free Photos and Stock Images | Shutterstock">
            <a:extLst>
              <a:ext uri="{FF2B5EF4-FFF2-40B4-BE49-F238E27FC236}">
                <a16:creationId xmlns:a16="http://schemas.microsoft.com/office/drawing/2014/main" id="{B14BE4E1-3CF5-204B-6F3B-2DE706778581}"/>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919223" y="3954851"/>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7,344 Copy Link Icons Royalty-Free Photos and Stock Images | Shutterstock">
            <a:extLst>
              <a:ext uri="{FF2B5EF4-FFF2-40B4-BE49-F238E27FC236}">
                <a16:creationId xmlns:a16="http://schemas.microsoft.com/office/drawing/2014/main" id="{6A8E244B-A7DE-7A4C-2947-E358C1EB2714}"/>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968918" y="5028279"/>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7,344 Copy Link Icons Royalty-Free Photos and Stock Images | Shutterstock">
            <a:extLst>
              <a:ext uri="{FF2B5EF4-FFF2-40B4-BE49-F238E27FC236}">
                <a16:creationId xmlns:a16="http://schemas.microsoft.com/office/drawing/2014/main" id="{B6268F5D-82B9-684F-26E3-2D202AEC5241}"/>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1972233" y="5518609"/>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descr="7,344 Copy Link Icons Royalty-Free Photos and Stock Images | Shutterstock">
            <a:extLst>
              <a:ext uri="{FF2B5EF4-FFF2-40B4-BE49-F238E27FC236}">
                <a16:creationId xmlns:a16="http://schemas.microsoft.com/office/drawing/2014/main" id="{0D8EA511-29E4-4A08-077E-21D5624FADC6}"/>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8084797" y="3708925"/>
            <a:ext cx="201517" cy="201506"/>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descr="7,344 Copy Link Icons Royalty-Free Photos and Stock Images | Shutterstock">
            <a:extLst>
              <a:ext uri="{FF2B5EF4-FFF2-40B4-BE49-F238E27FC236}">
                <a16:creationId xmlns:a16="http://schemas.microsoft.com/office/drawing/2014/main" id="{826FEBAB-9CC8-3146-AE4C-B46584E900CE}"/>
              </a:ext>
            </a:extLst>
          </p:cNvPr>
          <p:cNvPicPr>
            <a:picLocks noChangeAspect="1" noChangeArrowheads="1"/>
          </p:cNvPicPr>
          <p:nvPr/>
        </p:nvPicPr>
        <p:blipFill rotWithShape="1">
          <a:blip r:embed="rId2" cstate="screen">
            <a:extLst>
              <a:ext uri="{28A0092B-C50C-407E-A947-70E740481C1C}">
                <a14:useLocalDpi xmlns:a14="http://schemas.microsoft.com/office/drawing/2010/main"/>
              </a:ext>
            </a:extLst>
          </a:blip>
          <a:srcRect/>
          <a:stretch/>
        </p:blipFill>
        <p:spPr bwMode="auto">
          <a:xfrm>
            <a:off x="8084797" y="3985108"/>
            <a:ext cx="201517" cy="2015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3912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8B81E-C415-D04A-8BB0-82429CCBF794}"/>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Planning</a:t>
            </a:r>
          </a:p>
        </p:txBody>
      </p:sp>
      <p:graphicFrame>
        <p:nvGraphicFramePr>
          <p:cNvPr id="6" name="Content Placeholder 12">
            <a:extLst>
              <a:ext uri="{FF2B5EF4-FFF2-40B4-BE49-F238E27FC236}">
                <a16:creationId xmlns:a16="http://schemas.microsoft.com/office/drawing/2014/main" id="{1E8DEB7B-2315-3082-3D25-30A9D0A01C6C}"/>
              </a:ext>
            </a:extLst>
          </p:cNvPr>
          <p:cNvGraphicFramePr>
            <a:graphicFrameLocks/>
          </p:cNvGraphicFramePr>
          <p:nvPr>
            <p:extLst>
              <p:ext uri="{D42A27DB-BD31-4B8C-83A1-F6EECF244321}">
                <p14:modId xmlns:p14="http://schemas.microsoft.com/office/powerpoint/2010/main" val="553993580"/>
              </p:ext>
            </p:extLst>
          </p:nvPr>
        </p:nvGraphicFramePr>
        <p:xfrm>
          <a:off x="400878" y="1556709"/>
          <a:ext cx="11255517" cy="4436591"/>
        </p:xfrm>
        <a:graphic>
          <a:graphicData uri="http://schemas.openxmlformats.org/drawingml/2006/table">
            <a:tbl>
              <a:tblPr firstRow="1" bandRow="1">
                <a:effectLst>
                  <a:outerShdw blurRad="50800" dist="38100" dir="8100000" algn="tr" rotWithShape="0">
                    <a:prstClr val="black">
                      <a:alpha val="40000"/>
                    </a:prstClr>
                  </a:outerShdw>
                </a:effectLst>
                <a:tableStyleId>{00A15C55-8517-42AA-B614-E9B94910E393}</a:tableStyleId>
              </a:tblPr>
              <a:tblGrid>
                <a:gridCol w="1250613">
                  <a:extLst>
                    <a:ext uri="{9D8B030D-6E8A-4147-A177-3AD203B41FA5}">
                      <a16:colId xmlns:a16="http://schemas.microsoft.com/office/drawing/2014/main" val="907639579"/>
                    </a:ext>
                  </a:extLst>
                </a:gridCol>
                <a:gridCol w="1250613">
                  <a:extLst>
                    <a:ext uri="{9D8B030D-6E8A-4147-A177-3AD203B41FA5}">
                      <a16:colId xmlns:a16="http://schemas.microsoft.com/office/drawing/2014/main" val="20000"/>
                    </a:ext>
                  </a:extLst>
                </a:gridCol>
                <a:gridCol w="1250613">
                  <a:extLst>
                    <a:ext uri="{9D8B030D-6E8A-4147-A177-3AD203B41FA5}">
                      <a16:colId xmlns:a16="http://schemas.microsoft.com/office/drawing/2014/main" val="20001"/>
                    </a:ext>
                  </a:extLst>
                </a:gridCol>
                <a:gridCol w="1250613">
                  <a:extLst>
                    <a:ext uri="{9D8B030D-6E8A-4147-A177-3AD203B41FA5}">
                      <a16:colId xmlns:a16="http://schemas.microsoft.com/office/drawing/2014/main" val="20002"/>
                    </a:ext>
                  </a:extLst>
                </a:gridCol>
                <a:gridCol w="1250613">
                  <a:extLst>
                    <a:ext uri="{9D8B030D-6E8A-4147-A177-3AD203B41FA5}">
                      <a16:colId xmlns:a16="http://schemas.microsoft.com/office/drawing/2014/main" val="20003"/>
                    </a:ext>
                  </a:extLst>
                </a:gridCol>
                <a:gridCol w="1250613">
                  <a:extLst>
                    <a:ext uri="{9D8B030D-6E8A-4147-A177-3AD203B41FA5}">
                      <a16:colId xmlns:a16="http://schemas.microsoft.com/office/drawing/2014/main" val="3204292218"/>
                    </a:ext>
                  </a:extLst>
                </a:gridCol>
                <a:gridCol w="1250613">
                  <a:extLst>
                    <a:ext uri="{9D8B030D-6E8A-4147-A177-3AD203B41FA5}">
                      <a16:colId xmlns:a16="http://schemas.microsoft.com/office/drawing/2014/main" val="2574031775"/>
                    </a:ext>
                  </a:extLst>
                </a:gridCol>
                <a:gridCol w="1250613">
                  <a:extLst>
                    <a:ext uri="{9D8B030D-6E8A-4147-A177-3AD203B41FA5}">
                      <a16:colId xmlns:a16="http://schemas.microsoft.com/office/drawing/2014/main" val="2968045540"/>
                    </a:ext>
                  </a:extLst>
                </a:gridCol>
                <a:gridCol w="1250613">
                  <a:extLst>
                    <a:ext uri="{9D8B030D-6E8A-4147-A177-3AD203B41FA5}">
                      <a16:colId xmlns:a16="http://schemas.microsoft.com/office/drawing/2014/main" val="20005"/>
                    </a:ext>
                  </a:extLst>
                </a:gridCol>
              </a:tblGrid>
              <a:tr h="293803">
                <a:tc gridSpan="9">
                  <a:txBody>
                    <a:bodyPr/>
                    <a:lstStyle/>
                    <a:p>
                      <a:pPr algn="ctr"/>
                      <a:r>
                        <a:rPr lang="en-US" sz="1200" dirty="0">
                          <a:solidFill>
                            <a:schemeClr val="bg1"/>
                          </a:solidFill>
                          <a:latin typeface="Arial" panose="020B0604020202020204" pitchFamily="34" charset="0"/>
                          <a:ea typeface="Verdana" panose="020B0604030504040204" pitchFamily="34" charset="0"/>
                          <a:cs typeface="Arial" panose="020B0604020202020204" pitchFamily="34" charset="0"/>
                        </a:rPr>
                        <a:t>High-Level Gantt chart (Oct. 2023 to Oct. 2024)</a:t>
                      </a:r>
                    </a:p>
                  </a:txBody>
                  <a:tcPr marL="36000" marR="36000" marT="36000" marB="36000" anchor="ctr">
                    <a:lnR w="127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2833"/>
                    </a:solidFill>
                  </a:tcPr>
                </a:tc>
                <a:tc hMerge="1">
                  <a:txBody>
                    <a:bodyPr/>
                    <a:lstStyle/>
                    <a:p>
                      <a:pPr algn="ctr"/>
                      <a:endParaRPr lang="en-US" dirty="0">
                        <a:solidFill>
                          <a:schemeClr val="tx1"/>
                        </a:solidFill>
                      </a:endParaRP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PK"/>
                    </a:p>
                  </a:txBody>
                  <a:tcPr/>
                </a:tc>
                <a:tc hMerge="1">
                  <a:txBody>
                    <a:bodyPr/>
                    <a:lstStyle/>
                    <a:p>
                      <a:endParaRPr lang="en-PK"/>
                    </a:p>
                  </a:txBody>
                  <a:tcPr/>
                </a:tc>
                <a:tc hMerge="1">
                  <a:txBody>
                    <a:bodyPr/>
                    <a:lstStyle/>
                    <a:p>
                      <a:endParaRPr lang="en-PK"/>
                    </a:p>
                  </a:txBody>
                  <a:tcPr/>
                </a:tc>
                <a:tc hMerge="1">
                  <a:txBody>
                    <a:bodyPr/>
                    <a:lstStyle/>
                    <a:p>
                      <a:endParaRPr 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r h="231040">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Feb-24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Mar-24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Apr-24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May-24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Jun-24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Jul-24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Aug-24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Sep-24</a:t>
                      </a:r>
                    </a:p>
                  </a:txBody>
                  <a:tcPr marL="36000" marR="36000" marT="36000" marB="36000" anchor="ct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tc>
                  <a:txBody>
                    <a:bodyPr/>
                    <a:lstStyle/>
                    <a:p>
                      <a:pPr algn="ctr"/>
                      <a:r>
                        <a:rPr lang="nl-NL" sz="900" b="1" i="0" dirty="0">
                          <a:solidFill>
                            <a:schemeClr val="tx1"/>
                          </a:solidFill>
                          <a:latin typeface="Arial" panose="020B0604020202020204" pitchFamily="34" charset="0"/>
                          <a:ea typeface="Verdana" panose="020B0604030504040204" pitchFamily="34" charset="0"/>
                          <a:cs typeface="Arial" panose="020B0604020202020204" pitchFamily="34" charset="0"/>
                        </a:rPr>
                        <a:t>Oct-24</a:t>
                      </a:r>
                    </a:p>
                  </a:txBody>
                  <a:tcPr marL="36000" marR="36000" marT="36000" marB="3600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66FCF1"/>
                    </a:solidFill>
                  </a:tcPr>
                </a:tc>
                <a:extLst>
                  <a:ext uri="{0D108BD9-81ED-4DB2-BD59-A6C34878D82A}">
                    <a16:rowId xmlns:a16="http://schemas.microsoft.com/office/drawing/2014/main" val="10001"/>
                  </a:ext>
                </a:extLst>
              </a:tr>
              <a:tr h="325979">
                <a:tc>
                  <a:txBody>
                    <a:bodyPr/>
                    <a:lstStyle/>
                    <a:p>
                      <a:pPr algn="r" rtl="0" fontAlgn="ctr"/>
                      <a:endParaRPr lang="en-GB" sz="12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2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25979">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325979">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4298269"/>
                  </a:ext>
                </a:extLst>
              </a:tr>
              <a:tr h="325979">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02491723"/>
                  </a:ext>
                </a:extLst>
              </a:tr>
              <a:tr h="325979">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2593192"/>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01961920"/>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5410631"/>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28710015"/>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7780895"/>
                  </a:ext>
                </a:extLst>
              </a:tr>
              <a:tr h="325979">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rtl="0" fontAlgn="ctr"/>
                      <a:endParaRPr lang="en-GB" sz="1000" b="0" i="0" u="none" strike="noStrike" dirty="0">
                        <a:solidFill>
                          <a:schemeClr val="bg2"/>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r" fontAlgn="t"/>
                      <a:endParaRPr lang="en-GB" sz="1000" b="0" i="0" u="none" strike="noStrike" dirty="0">
                        <a:solidFill>
                          <a:schemeClr val="tx1"/>
                        </a:solidFill>
                        <a:effectLst/>
                        <a:latin typeface="Calibri" panose="020F0502020204030204" pitchFamily="34" charset="0"/>
                        <a:ea typeface="Verdana" panose="020B0604030504040204" pitchFamily="34" charset="0"/>
                        <a:cs typeface="Calibri" panose="020F0502020204030204" pitchFamily="34" charset="0"/>
                      </a:endParaRPr>
                    </a:p>
                  </a:txBody>
                  <a:tcPr marL="36000" marR="36000" marT="36000" marB="36000">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98868991"/>
                  </a:ext>
                </a:extLst>
              </a:tr>
            </a:tbl>
          </a:graphicData>
        </a:graphic>
      </p:graphicFrame>
      <p:sp>
        <p:nvSpPr>
          <p:cNvPr id="7" name="Pentagon 6">
            <a:extLst>
              <a:ext uri="{FF2B5EF4-FFF2-40B4-BE49-F238E27FC236}">
                <a16:creationId xmlns:a16="http://schemas.microsoft.com/office/drawing/2014/main" id="{D2BD292B-D9DA-5599-43B9-588CE33E2B85}"/>
              </a:ext>
            </a:extLst>
          </p:cNvPr>
          <p:cNvSpPr/>
          <p:nvPr/>
        </p:nvSpPr>
        <p:spPr>
          <a:xfrm>
            <a:off x="740328" y="2126929"/>
            <a:ext cx="864000" cy="216000"/>
          </a:xfrm>
          <a:prstGeom prst="homePlate">
            <a:avLst/>
          </a:prstGeom>
          <a:solidFill>
            <a:schemeClr val="bg1">
              <a:lumMod val="85000"/>
            </a:schemeClr>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PID</a:t>
            </a:r>
          </a:p>
        </p:txBody>
      </p:sp>
      <p:sp>
        <p:nvSpPr>
          <p:cNvPr id="13" name="Pentagon 12">
            <a:extLst>
              <a:ext uri="{FF2B5EF4-FFF2-40B4-BE49-F238E27FC236}">
                <a16:creationId xmlns:a16="http://schemas.microsoft.com/office/drawing/2014/main" id="{DFF6E504-D339-1EA1-A2DA-7F9525355835}"/>
              </a:ext>
            </a:extLst>
          </p:cNvPr>
          <p:cNvSpPr/>
          <p:nvPr/>
        </p:nvSpPr>
        <p:spPr>
          <a:xfrm>
            <a:off x="1029757" y="2454296"/>
            <a:ext cx="612000" cy="216000"/>
          </a:xfrm>
          <a:prstGeom prst="homePlate">
            <a:avLst/>
          </a:prstGeom>
          <a:solidFill>
            <a:schemeClr val="bg1">
              <a:lumMod val="85000"/>
            </a:schemeClr>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Kick-off</a:t>
            </a:r>
          </a:p>
        </p:txBody>
      </p:sp>
      <p:sp>
        <p:nvSpPr>
          <p:cNvPr id="14" name="Pentagon 13">
            <a:extLst>
              <a:ext uri="{FF2B5EF4-FFF2-40B4-BE49-F238E27FC236}">
                <a16:creationId xmlns:a16="http://schemas.microsoft.com/office/drawing/2014/main" id="{FA81B827-F4EF-E8AF-F376-93B990AB05BF}"/>
              </a:ext>
            </a:extLst>
          </p:cNvPr>
          <p:cNvSpPr/>
          <p:nvPr/>
        </p:nvSpPr>
        <p:spPr>
          <a:xfrm>
            <a:off x="9191645" y="5060771"/>
            <a:ext cx="1951200" cy="216000"/>
          </a:xfrm>
          <a:prstGeom prst="homePlate">
            <a:avLst/>
          </a:prstGeom>
          <a:solidFill>
            <a:srgbClr val="0B0C10"/>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bg1"/>
                </a:solidFill>
                <a:latin typeface="Arial" panose="020B0604020202020204" pitchFamily="34" charset="0"/>
                <a:ea typeface="Verdana" panose="020B0604030504040204" pitchFamily="34" charset="0"/>
                <a:cs typeface="Arial" panose="020B0604020202020204" pitchFamily="34" charset="0"/>
              </a:rPr>
              <a:t>Final M&amp;E plan</a:t>
            </a:r>
          </a:p>
        </p:txBody>
      </p:sp>
      <p:sp>
        <p:nvSpPr>
          <p:cNvPr id="18" name="Pentagon 17">
            <a:extLst>
              <a:ext uri="{FF2B5EF4-FFF2-40B4-BE49-F238E27FC236}">
                <a16:creationId xmlns:a16="http://schemas.microsoft.com/office/drawing/2014/main" id="{D6A1FE4C-819E-CFAA-6D9F-30C34102FAD4}"/>
              </a:ext>
            </a:extLst>
          </p:cNvPr>
          <p:cNvSpPr/>
          <p:nvPr/>
        </p:nvSpPr>
        <p:spPr>
          <a:xfrm>
            <a:off x="9684768" y="5378813"/>
            <a:ext cx="1584000" cy="216000"/>
          </a:xfrm>
          <a:prstGeom prst="homePlate">
            <a:avLst/>
          </a:prstGeom>
          <a:solidFill>
            <a:srgbClr val="0B0C10"/>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bg1"/>
                </a:solidFill>
                <a:latin typeface="Arial" panose="020B0604020202020204" pitchFamily="34" charset="0"/>
                <a:ea typeface="Verdana" panose="020B0604030504040204" pitchFamily="34" charset="0"/>
                <a:cs typeface="Arial" panose="020B0604020202020204" pitchFamily="34" charset="0"/>
              </a:rPr>
              <a:t>Impact statement</a:t>
            </a:r>
          </a:p>
        </p:txBody>
      </p:sp>
      <p:sp>
        <p:nvSpPr>
          <p:cNvPr id="19" name="Pentagon 18">
            <a:extLst>
              <a:ext uri="{FF2B5EF4-FFF2-40B4-BE49-F238E27FC236}">
                <a16:creationId xmlns:a16="http://schemas.microsoft.com/office/drawing/2014/main" id="{04359060-F401-B211-0BEC-794677E53EE4}"/>
              </a:ext>
            </a:extLst>
          </p:cNvPr>
          <p:cNvSpPr/>
          <p:nvPr/>
        </p:nvSpPr>
        <p:spPr>
          <a:xfrm>
            <a:off x="9707930" y="5706794"/>
            <a:ext cx="1584000" cy="216000"/>
          </a:xfrm>
          <a:prstGeom prst="homePlate">
            <a:avLst/>
          </a:prstGeom>
          <a:solidFill>
            <a:srgbClr val="0B0C10"/>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bg1"/>
                </a:solidFill>
                <a:latin typeface="Arial" panose="020B0604020202020204" pitchFamily="34" charset="0"/>
                <a:ea typeface="Verdana" panose="020B0604030504040204" pitchFamily="34" charset="0"/>
                <a:cs typeface="Arial" panose="020B0604020202020204" pitchFamily="34" charset="0"/>
              </a:rPr>
              <a:t>Project Closure</a:t>
            </a:r>
          </a:p>
        </p:txBody>
      </p:sp>
      <p:sp>
        <p:nvSpPr>
          <p:cNvPr id="8" name="Pentagon 7">
            <a:extLst>
              <a:ext uri="{FF2B5EF4-FFF2-40B4-BE49-F238E27FC236}">
                <a16:creationId xmlns:a16="http://schemas.microsoft.com/office/drawing/2014/main" id="{91AB7B5E-9CBB-6E36-876F-3569D05AAF13}"/>
              </a:ext>
            </a:extLst>
          </p:cNvPr>
          <p:cNvSpPr/>
          <p:nvPr/>
        </p:nvSpPr>
        <p:spPr>
          <a:xfrm>
            <a:off x="1751092" y="3423688"/>
            <a:ext cx="2736000" cy="216000"/>
          </a:xfrm>
          <a:prstGeom prst="homePlate">
            <a:avLst/>
          </a:prstGeom>
          <a:solidFill>
            <a:srgbClr val="B2E4FC"/>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Design principles </a:t>
            </a:r>
          </a:p>
        </p:txBody>
      </p:sp>
      <p:sp>
        <p:nvSpPr>
          <p:cNvPr id="17" name="Pentagon 16">
            <a:extLst>
              <a:ext uri="{FF2B5EF4-FFF2-40B4-BE49-F238E27FC236}">
                <a16:creationId xmlns:a16="http://schemas.microsoft.com/office/drawing/2014/main" id="{5379DDAC-C4CF-D848-099C-3AC3705A213B}"/>
              </a:ext>
            </a:extLst>
          </p:cNvPr>
          <p:cNvSpPr/>
          <p:nvPr/>
        </p:nvSpPr>
        <p:spPr>
          <a:xfrm>
            <a:off x="3889850" y="4079823"/>
            <a:ext cx="2304000" cy="216000"/>
          </a:xfrm>
          <a:prstGeom prst="homePlate">
            <a:avLst/>
          </a:prstGeom>
          <a:solidFill>
            <a:schemeClr val="bg1">
              <a:lumMod val="85000"/>
            </a:schemeClr>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Transfer action plan</a:t>
            </a:r>
          </a:p>
        </p:txBody>
      </p:sp>
      <p:sp>
        <p:nvSpPr>
          <p:cNvPr id="20" name="Pentagon 19">
            <a:extLst>
              <a:ext uri="{FF2B5EF4-FFF2-40B4-BE49-F238E27FC236}">
                <a16:creationId xmlns:a16="http://schemas.microsoft.com/office/drawing/2014/main" id="{FDB79957-B830-D403-E327-20C4F4D1549A}"/>
              </a:ext>
            </a:extLst>
          </p:cNvPr>
          <p:cNvSpPr/>
          <p:nvPr/>
        </p:nvSpPr>
        <p:spPr>
          <a:xfrm>
            <a:off x="1629527" y="2764773"/>
            <a:ext cx="2484000" cy="216000"/>
          </a:xfrm>
          <a:prstGeom prst="homePlate">
            <a:avLst/>
          </a:prstGeom>
          <a:solidFill>
            <a:srgbClr val="66FCF1"/>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CC / Water Analysis</a:t>
            </a:r>
          </a:p>
        </p:txBody>
      </p:sp>
      <p:sp>
        <p:nvSpPr>
          <p:cNvPr id="3" name="Pentagon 2">
            <a:extLst>
              <a:ext uri="{FF2B5EF4-FFF2-40B4-BE49-F238E27FC236}">
                <a16:creationId xmlns:a16="http://schemas.microsoft.com/office/drawing/2014/main" id="{FDEDFC09-12B9-D356-6320-DAFBA113DD64}"/>
              </a:ext>
            </a:extLst>
          </p:cNvPr>
          <p:cNvSpPr/>
          <p:nvPr/>
        </p:nvSpPr>
        <p:spPr>
          <a:xfrm>
            <a:off x="1748796" y="3097238"/>
            <a:ext cx="2376000" cy="216000"/>
          </a:xfrm>
          <a:prstGeom prst="homePlate">
            <a:avLst/>
          </a:prstGeom>
          <a:solidFill>
            <a:srgbClr val="66FCF1"/>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Selected areas/stakeholders</a:t>
            </a:r>
          </a:p>
        </p:txBody>
      </p:sp>
      <p:sp>
        <p:nvSpPr>
          <p:cNvPr id="4" name="Pentagon 3">
            <a:extLst>
              <a:ext uri="{FF2B5EF4-FFF2-40B4-BE49-F238E27FC236}">
                <a16:creationId xmlns:a16="http://schemas.microsoft.com/office/drawing/2014/main" id="{F1DF720F-191E-735C-7190-4430C0DBCFF7}"/>
              </a:ext>
            </a:extLst>
          </p:cNvPr>
          <p:cNvSpPr/>
          <p:nvPr/>
        </p:nvSpPr>
        <p:spPr>
          <a:xfrm>
            <a:off x="1744468" y="3750138"/>
            <a:ext cx="2988000" cy="216000"/>
          </a:xfrm>
          <a:prstGeom prst="homePlate">
            <a:avLst/>
          </a:prstGeom>
          <a:solidFill>
            <a:srgbClr val="B2E4FC"/>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Selected / designed rainwater harvesting system</a:t>
            </a:r>
          </a:p>
        </p:txBody>
      </p:sp>
      <p:sp>
        <p:nvSpPr>
          <p:cNvPr id="5" name="Pentagon 4">
            <a:extLst>
              <a:ext uri="{FF2B5EF4-FFF2-40B4-BE49-F238E27FC236}">
                <a16:creationId xmlns:a16="http://schemas.microsoft.com/office/drawing/2014/main" id="{13B0C376-17FC-D8BD-AE51-31B4626AFF87}"/>
              </a:ext>
            </a:extLst>
          </p:cNvPr>
          <p:cNvSpPr/>
          <p:nvPr/>
        </p:nvSpPr>
        <p:spPr>
          <a:xfrm>
            <a:off x="4262596" y="4403038"/>
            <a:ext cx="2304000" cy="216000"/>
          </a:xfrm>
          <a:prstGeom prst="homePlate">
            <a:avLst/>
          </a:prstGeom>
          <a:solidFill>
            <a:schemeClr val="bg1">
              <a:lumMod val="85000"/>
            </a:schemeClr>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Blueprint for action</a:t>
            </a:r>
          </a:p>
        </p:txBody>
      </p:sp>
      <p:sp>
        <p:nvSpPr>
          <p:cNvPr id="15" name="Pentagon 14">
            <a:extLst>
              <a:ext uri="{FF2B5EF4-FFF2-40B4-BE49-F238E27FC236}">
                <a16:creationId xmlns:a16="http://schemas.microsoft.com/office/drawing/2014/main" id="{4A116D81-BD20-7FCF-AB66-EEF327CBE46A}"/>
              </a:ext>
            </a:extLst>
          </p:cNvPr>
          <p:cNvSpPr/>
          <p:nvPr/>
        </p:nvSpPr>
        <p:spPr>
          <a:xfrm>
            <a:off x="1665861" y="4719788"/>
            <a:ext cx="9319166" cy="216000"/>
          </a:xfrm>
          <a:prstGeom prst="homePlate">
            <a:avLst/>
          </a:prstGeom>
          <a:solidFill>
            <a:schemeClr val="bg1">
              <a:lumMod val="85000"/>
            </a:schemeClr>
          </a:solidFill>
          <a:ln w="1270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90000"/>
              </a:lnSpc>
            </a:pPr>
            <a:r>
              <a:rPr lang="en-US" sz="900" b="1" dirty="0">
                <a:solidFill>
                  <a:schemeClr val="tx1"/>
                </a:solidFill>
                <a:latin typeface="Arial" panose="020B0604020202020204" pitchFamily="34" charset="0"/>
                <a:ea typeface="Verdana" panose="020B0604030504040204" pitchFamily="34" charset="0"/>
                <a:cs typeface="Arial" panose="020B0604020202020204" pitchFamily="34" charset="0"/>
              </a:rPr>
              <a:t>Concept Note [GCF/GEF]</a:t>
            </a:r>
          </a:p>
        </p:txBody>
      </p:sp>
      <p:cxnSp>
        <p:nvCxnSpPr>
          <p:cNvPr id="24" name="Straight Arrow Connector 23">
            <a:extLst>
              <a:ext uri="{FF2B5EF4-FFF2-40B4-BE49-F238E27FC236}">
                <a16:creationId xmlns:a16="http://schemas.microsoft.com/office/drawing/2014/main" id="{511B054C-BE50-9C8B-D609-C0D75C0FC17D}"/>
              </a:ext>
            </a:extLst>
          </p:cNvPr>
          <p:cNvCxnSpPr/>
          <p:nvPr/>
        </p:nvCxnSpPr>
        <p:spPr>
          <a:xfrm>
            <a:off x="1596288" y="1556709"/>
            <a:ext cx="0" cy="4526039"/>
          </a:xfrm>
          <a:prstGeom prst="straightConnector1">
            <a:avLst/>
          </a:prstGeom>
          <a:ln w="12700">
            <a:solidFill>
              <a:schemeClr val="tx1"/>
            </a:solidFill>
            <a:prstDash val="lgDash"/>
            <a:tailEnd type="triangle"/>
          </a:ln>
        </p:spPr>
        <p:style>
          <a:lnRef idx="1">
            <a:schemeClr val="dk1"/>
          </a:lnRef>
          <a:fillRef idx="0">
            <a:schemeClr val="dk1"/>
          </a:fillRef>
          <a:effectRef idx="0">
            <a:schemeClr val="dk1"/>
          </a:effectRef>
          <a:fontRef idx="minor">
            <a:schemeClr val="tx1"/>
          </a:fontRef>
        </p:style>
      </p:cxnSp>
      <p:sp>
        <p:nvSpPr>
          <p:cNvPr id="25" name="TextBox 24">
            <a:extLst>
              <a:ext uri="{FF2B5EF4-FFF2-40B4-BE49-F238E27FC236}">
                <a16:creationId xmlns:a16="http://schemas.microsoft.com/office/drawing/2014/main" id="{5A2D2B88-F37A-6B69-2655-1EF1F189404C}"/>
              </a:ext>
            </a:extLst>
          </p:cNvPr>
          <p:cNvSpPr txBox="1"/>
          <p:nvPr/>
        </p:nvSpPr>
        <p:spPr>
          <a:xfrm>
            <a:off x="1025531" y="6082748"/>
            <a:ext cx="1395733" cy="246221"/>
          </a:xfrm>
          <a:prstGeom prst="rect">
            <a:avLst/>
          </a:prstGeom>
          <a:noFill/>
          <a:ln>
            <a:noFill/>
          </a:ln>
        </p:spPr>
        <p:txBody>
          <a:bodyPr wrap="square" rtlCol="0">
            <a:spAutoFit/>
          </a:bodyPr>
          <a:lstStyle/>
          <a:p>
            <a:r>
              <a:rPr lang="en-PK" sz="1000" dirty="0">
                <a:latin typeface="Arial" panose="020B0604020202020204" pitchFamily="34" charset="0"/>
                <a:cs typeface="Arial" panose="020B0604020202020204" pitchFamily="34" charset="0"/>
              </a:rPr>
              <a:t>28 February 2024</a:t>
            </a:r>
          </a:p>
        </p:txBody>
      </p:sp>
    </p:spTree>
    <p:extLst>
      <p:ext uri="{BB962C8B-B14F-4D97-AF65-F5344CB8AC3E}">
        <p14:creationId xmlns:p14="http://schemas.microsoft.com/office/powerpoint/2010/main" val="57773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Organisation (1/2)</a:t>
            </a:r>
          </a:p>
        </p:txBody>
      </p:sp>
      <p:cxnSp>
        <p:nvCxnSpPr>
          <p:cNvPr id="3" name="Straight Connector 2">
            <a:extLst>
              <a:ext uri="{FF2B5EF4-FFF2-40B4-BE49-F238E27FC236}">
                <a16:creationId xmlns:a16="http://schemas.microsoft.com/office/drawing/2014/main" id="{0DBE2B88-AE52-6087-A4BA-16F7F58AB027}"/>
              </a:ext>
            </a:extLst>
          </p:cNvPr>
          <p:cNvCxnSpPr>
            <a:cxnSpLocks/>
            <a:endCxn id="10" idx="1"/>
          </p:cNvCxnSpPr>
          <p:nvPr/>
        </p:nvCxnSpPr>
        <p:spPr>
          <a:xfrm flipH="1" flipV="1">
            <a:off x="3699165" y="3199560"/>
            <a:ext cx="2996" cy="84989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7D726A06-31AA-D007-88D4-C7F7FBB6F475}"/>
              </a:ext>
            </a:extLst>
          </p:cNvPr>
          <p:cNvCxnSpPr/>
          <p:nvPr/>
        </p:nvCxnSpPr>
        <p:spPr>
          <a:xfrm flipV="1">
            <a:off x="3702161" y="3759805"/>
            <a:ext cx="0" cy="72780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 name="Right Brace 4">
            <a:extLst>
              <a:ext uri="{FF2B5EF4-FFF2-40B4-BE49-F238E27FC236}">
                <a16:creationId xmlns:a16="http://schemas.microsoft.com/office/drawing/2014/main" id="{C5D1CFDE-8047-D9FB-3033-70FB90D17F24}"/>
              </a:ext>
            </a:extLst>
          </p:cNvPr>
          <p:cNvSpPr/>
          <p:nvPr/>
        </p:nvSpPr>
        <p:spPr>
          <a:xfrm rot="16200000">
            <a:off x="3558912" y="1492780"/>
            <a:ext cx="280506" cy="626225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050">
              <a:latin typeface="Arial" panose="020B0604020202020204" pitchFamily="34" charset="0"/>
              <a:cs typeface="Arial" panose="020B0604020202020204" pitchFamily="34" charset="0"/>
            </a:endParaRPr>
          </a:p>
        </p:txBody>
      </p:sp>
      <p:sp>
        <p:nvSpPr>
          <p:cNvPr id="10" name="Right Brace 9">
            <a:extLst>
              <a:ext uri="{FF2B5EF4-FFF2-40B4-BE49-F238E27FC236}">
                <a16:creationId xmlns:a16="http://schemas.microsoft.com/office/drawing/2014/main" id="{430F8132-B674-1446-D373-E77E3100DA81}"/>
              </a:ext>
            </a:extLst>
          </p:cNvPr>
          <p:cNvSpPr/>
          <p:nvPr/>
        </p:nvSpPr>
        <p:spPr>
          <a:xfrm rot="5400000">
            <a:off x="3558912" y="-71822"/>
            <a:ext cx="280506" cy="6262258"/>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050">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1E46A466-43EF-2FE6-7688-E0B108BF5020}"/>
              </a:ext>
            </a:extLst>
          </p:cNvPr>
          <p:cNvSpPr/>
          <p:nvPr/>
        </p:nvSpPr>
        <p:spPr>
          <a:xfrm>
            <a:off x="2811372" y="2428355"/>
            <a:ext cx="1816631" cy="516920"/>
          </a:xfrm>
          <a:prstGeom prst="rect">
            <a:avLst/>
          </a:prstGeom>
          <a:solidFill>
            <a:srgbClr val="1F2833"/>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latin typeface="Arial" panose="020B0604020202020204" pitchFamily="34" charset="0"/>
                <a:cs typeface="Arial" panose="020B0604020202020204" pitchFamily="34" charset="0"/>
              </a:rPr>
              <a:t>Bilal Siddiq (I2)</a:t>
            </a:r>
          </a:p>
          <a:p>
            <a:pPr algn="ctr">
              <a:lnSpc>
                <a:spcPct val="140000"/>
              </a:lnSpc>
            </a:pPr>
            <a:r>
              <a:rPr lang="en-US" sz="1100" dirty="0">
                <a:latin typeface="Arial" panose="020B0604020202020204" pitchFamily="34" charset="0"/>
                <a:cs typeface="Arial" panose="020B0604020202020204" pitchFamily="34" charset="0"/>
              </a:rPr>
              <a:t>Supplier / User</a:t>
            </a:r>
          </a:p>
        </p:txBody>
      </p:sp>
      <p:cxnSp>
        <p:nvCxnSpPr>
          <p:cNvPr id="33" name="Straight Connector 32">
            <a:extLst>
              <a:ext uri="{FF2B5EF4-FFF2-40B4-BE49-F238E27FC236}">
                <a16:creationId xmlns:a16="http://schemas.microsoft.com/office/drawing/2014/main" id="{38C23E34-7F56-1A7C-665A-1D6C5212B4CF}"/>
              </a:ext>
            </a:extLst>
          </p:cNvPr>
          <p:cNvCxnSpPr/>
          <p:nvPr/>
        </p:nvCxnSpPr>
        <p:spPr>
          <a:xfrm>
            <a:off x="3164564" y="2708675"/>
            <a:ext cx="1080000" cy="0"/>
          </a:xfrm>
          <a:prstGeom prst="line">
            <a:avLst/>
          </a:prstGeom>
          <a:ln>
            <a:solidFill>
              <a:srgbClr val="66FCF1"/>
            </a:solidFill>
          </a:ln>
        </p:spPr>
        <p:style>
          <a:lnRef idx="1">
            <a:schemeClr val="accent1"/>
          </a:lnRef>
          <a:fillRef idx="0">
            <a:schemeClr val="accent1"/>
          </a:fillRef>
          <a:effectRef idx="0">
            <a:schemeClr val="accent1"/>
          </a:effectRef>
          <a:fontRef idx="minor">
            <a:schemeClr val="tx1"/>
          </a:fontRef>
        </p:style>
      </p:cxnSp>
      <p:sp>
        <p:nvSpPr>
          <p:cNvPr id="34" name="Rectangle 33">
            <a:extLst>
              <a:ext uri="{FF2B5EF4-FFF2-40B4-BE49-F238E27FC236}">
                <a16:creationId xmlns:a16="http://schemas.microsoft.com/office/drawing/2014/main" id="{2B306194-A4FB-E787-68CB-EF4DA9680C89}"/>
              </a:ext>
            </a:extLst>
          </p:cNvPr>
          <p:cNvSpPr/>
          <p:nvPr/>
        </p:nvSpPr>
        <p:spPr>
          <a:xfrm>
            <a:off x="644602" y="2428170"/>
            <a:ext cx="1816631" cy="516920"/>
          </a:xfrm>
          <a:prstGeom prst="rect">
            <a:avLst/>
          </a:prstGeom>
          <a:solidFill>
            <a:srgbClr val="1F2833"/>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latin typeface="Arial" panose="020B0604020202020204" pitchFamily="34" charset="0"/>
                <a:cs typeface="Arial" panose="020B0604020202020204" pitchFamily="34" charset="0"/>
              </a:rPr>
              <a:t>Naveed </a:t>
            </a:r>
            <a:r>
              <a:rPr lang="en-US" sz="1100" b="1" dirty="0" err="1">
                <a:latin typeface="Arial" panose="020B0604020202020204" pitchFamily="34" charset="0"/>
                <a:cs typeface="Arial" panose="020B0604020202020204" pitchFamily="34" charset="0"/>
              </a:rPr>
              <a:t>Alam</a:t>
            </a:r>
            <a:r>
              <a:rPr lang="en-US" sz="1100" b="1" dirty="0">
                <a:latin typeface="Arial" panose="020B0604020202020204" pitchFamily="34" charset="0"/>
                <a:cs typeface="Arial" panose="020B0604020202020204" pitchFamily="34" charset="0"/>
              </a:rPr>
              <a:t> (I3)</a:t>
            </a:r>
          </a:p>
          <a:p>
            <a:pPr algn="ctr">
              <a:lnSpc>
                <a:spcPct val="140000"/>
              </a:lnSpc>
            </a:pPr>
            <a:r>
              <a:rPr lang="en-US" sz="1100" dirty="0">
                <a:latin typeface="Arial" panose="020B0604020202020204" pitchFamily="34" charset="0"/>
                <a:cs typeface="Arial" panose="020B0604020202020204" pitchFamily="34" charset="0"/>
              </a:rPr>
              <a:t>Senior Supplier</a:t>
            </a:r>
          </a:p>
        </p:txBody>
      </p:sp>
      <p:cxnSp>
        <p:nvCxnSpPr>
          <p:cNvPr id="35" name="Straight Connector 34">
            <a:extLst>
              <a:ext uri="{FF2B5EF4-FFF2-40B4-BE49-F238E27FC236}">
                <a16:creationId xmlns:a16="http://schemas.microsoft.com/office/drawing/2014/main" id="{B82C653C-88B7-903D-5C27-599A79E0027E}"/>
              </a:ext>
            </a:extLst>
          </p:cNvPr>
          <p:cNvCxnSpPr/>
          <p:nvPr/>
        </p:nvCxnSpPr>
        <p:spPr>
          <a:xfrm>
            <a:off x="997794" y="2718741"/>
            <a:ext cx="1080000" cy="0"/>
          </a:xfrm>
          <a:prstGeom prst="line">
            <a:avLst/>
          </a:prstGeom>
          <a:ln>
            <a:solidFill>
              <a:srgbClr val="66FCF1"/>
            </a:solidFill>
          </a:ln>
        </p:spPr>
        <p:style>
          <a:lnRef idx="1">
            <a:schemeClr val="accent1"/>
          </a:lnRef>
          <a:fillRef idx="0">
            <a:schemeClr val="accent1"/>
          </a:fillRef>
          <a:effectRef idx="0">
            <a:schemeClr val="accent1"/>
          </a:effectRef>
          <a:fontRef idx="minor">
            <a:schemeClr val="tx1"/>
          </a:fontRef>
        </p:style>
      </p:cxnSp>
      <p:sp>
        <p:nvSpPr>
          <p:cNvPr id="48" name="Rectangle 47">
            <a:extLst>
              <a:ext uri="{FF2B5EF4-FFF2-40B4-BE49-F238E27FC236}">
                <a16:creationId xmlns:a16="http://schemas.microsoft.com/office/drawing/2014/main" id="{CC0A990F-7352-0799-17E0-DC35277E8998}"/>
              </a:ext>
            </a:extLst>
          </p:cNvPr>
          <p:cNvSpPr/>
          <p:nvPr/>
        </p:nvSpPr>
        <p:spPr>
          <a:xfrm>
            <a:off x="4932096" y="2428170"/>
            <a:ext cx="1816631" cy="516920"/>
          </a:xfrm>
          <a:prstGeom prst="rect">
            <a:avLst/>
          </a:prstGeom>
          <a:solidFill>
            <a:srgbClr val="1F2833"/>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latin typeface="Arial" panose="020B0604020202020204" pitchFamily="34" charset="0"/>
                <a:cs typeface="Arial" panose="020B0604020202020204" pitchFamily="34" charset="0"/>
              </a:rPr>
              <a:t>CTCN / UNEP Rep.</a:t>
            </a:r>
          </a:p>
          <a:p>
            <a:pPr algn="ctr">
              <a:lnSpc>
                <a:spcPct val="140000"/>
              </a:lnSpc>
            </a:pPr>
            <a:r>
              <a:rPr lang="en-US" sz="1100" dirty="0">
                <a:latin typeface="Arial" panose="020B0604020202020204" pitchFamily="34" charset="0"/>
                <a:cs typeface="Arial" panose="020B0604020202020204" pitchFamily="34" charset="0"/>
              </a:rPr>
              <a:t>Senior User</a:t>
            </a:r>
          </a:p>
        </p:txBody>
      </p:sp>
      <p:cxnSp>
        <p:nvCxnSpPr>
          <p:cNvPr id="49" name="Straight Connector 48">
            <a:extLst>
              <a:ext uri="{FF2B5EF4-FFF2-40B4-BE49-F238E27FC236}">
                <a16:creationId xmlns:a16="http://schemas.microsoft.com/office/drawing/2014/main" id="{4D4C29F4-49B5-D22B-4CC4-34BA1057D9E9}"/>
              </a:ext>
            </a:extLst>
          </p:cNvPr>
          <p:cNvCxnSpPr/>
          <p:nvPr/>
        </p:nvCxnSpPr>
        <p:spPr>
          <a:xfrm>
            <a:off x="5285288" y="2701957"/>
            <a:ext cx="1080000" cy="0"/>
          </a:xfrm>
          <a:prstGeom prst="line">
            <a:avLst/>
          </a:prstGeom>
          <a:ln>
            <a:solidFill>
              <a:srgbClr val="66FCF1"/>
            </a:solidFill>
          </a:ln>
        </p:spPr>
        <p:style>
          <a:lnRef idx="1">
            <a:schemeClr val="accent1"/>
          </a:lnRef>
          <a:fillRef idx="0">
            <a:schemeClr val="accent1"/>
          </a:fillRef>
          <a:effectRef idx="0">
            <a:schemeClr val="accent1"/>
          </a:effectRef>
          <a:fontRef idx="minor">
            <a:schemeClr val="tx1"/>
          </a:fontRef>
        </p:style>
      </p:cxnSp>
      <p:sp>
        <p:nvSpPr>
          <p:cNvPr id="50" name="Rectangle 49">
            <a:extLst>
              <a:ext uri="{FF2B5EF4-FFF2-40B4-BE49-F238E27FC236}">
                <a16:creationId xmlns:a16="http://schemas.microsoft.com/office/drawing/2014/main" id="{B63307CC-5F5A-1E81-7232-CA38E2C0B1A2}"/>
              </a:ext>
            </a:extLst>
          </p:cNvPr>
          <p:cNvSpPr/>
          <p:nvPr/>
        </p:nvSpPr>
        <p:spPr>
          <a:xfrm>
            <a:off x="2779070" y="3648506"/>
            <a:ext cx="1816631" cy="516920"/>
          </a:xfrm>
          <a:prstGeom prst="rect">
            <a:avLst/>
          </a:prstGeom>
          <a:solidFill>
            <a:srgbClr val="C5C6C7"/>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Omar Saleh (I1)</a:t>
            </a:r>
          </a:p>
          <a:p>
            <a:pPr algn="ctr">
              <a:lnSpc>
                <a:spcPct val="140000"/>
              </a:lnSpc>
            </a:pPr>
            <a:r>
              <a:rPr lang="en-US" sz="1100" dirty="0">
                <a:solidFill>
                  <a:schemeClr val="tx1"/>
                </a:solidFill>
                <a:latin typeface="Arial" panose="020B0604020202020204" pitchFamily="34" charset="0"/>
                <a:cs typeface="Arial" panose="020B0604020202020204" pitchFamily="34" charset="0"/>
              </a:rPr>
              <a:t>Project Manager</a:t>
            </a:r>
          </a:p>
        </p:txBody>
      </p:sp>
      <p:cxnSp>
        <p:nvCxnSpPr>
          <p:cNvPr id="51" name="Straight Connector 50">
            <a:extLst>
              <a:ext uri="{FF2B5EF4-FFF2-40B4-BE49-F238E27FC236}">
                <a16:creationId xmlns:a16="http://schemas.microsoft.com/office/drawing/2014/main" id="{B27CC37C-5A27-6A78-B812-109DB4D5CD09}"/>
              </a:ext>
            </a:extLst>
          </p:cNvPr>
          <p:cNvCxnSpPr/>
          <p:nvPr/>
        </p:nvCxnSpPr>
        <p:spPr>
          <a:xfrm>
            <a:off x="3132262" y="3928017"/>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F8201F7A-A275-B528-6276-60ACEF022171}"/>
              </a:ext>
            </a:extLst>
          </p:cNvPr>
          <p:cNvSpPr/>
          <p:nvPr/>
        </p:nvSpPr>
        <p:spPr>
          <a:xfrm>
            <a:off x="4925318" y="3648506"/>
            <a:ext cx="1816631" cy="516920"/>
          </a:xfrm>
          <a:prstGeom prst="rect">
            <a:avLst/>
          </a:prstGeom>
          <a:solidFill>
            <a:srgbClr val="C5C6C7"/>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Lillian Kalela</a:t>
            </a:r>
          </a:p>
          <a:p>
            <a:pPr algn="ctr">
              <a:lnSpc>
                <a:spcPct val="140000"/>
              </a:lnSpc>
            </a:pPr>
            <a:r>
              <a:rPr lang="en-US" sz="1100" dirty="0">
                <a:solidFill>
                  <a:schemeClr val="tx1"/>
                </a:solidFill>
                <a:latin typeface="Arial" panose="020B0604020202020204" pitchFamily="34" charset="0"/>
                <a:cs typeface="Arial" panose="020B0604020202020204" pitchFamily="34" charset="0"/>
              </a:rPr>
              <a:t>Senior Consultant</a:t>
            </a:r>
          </a:p>
        </p:txBody>
      </p:sp>
      <p:cxnSp>
        <p:nvCxnSpPr>
          <p:cNvPr id="53" name="Straight Connector 52">
            <a:extLst>
              <a:ext uri="{FF2B5EF4-FFF2-40B4-BE49-F238E27FC236}">
                <a16:creationId xmlns:a16="http://schemas.microsoft.com/office/drawing/2014/main" id="{7142F0AB-C404-75C6-DBB4-A4654C384885}"/>
              </a:ext>
            </a:extLst>
          </p:cNvPr>
          <p:cNvCxnSpPr/>
          <p:nvPr/>
        </p:nvCxnSpPr>
        <p:spPr>
          <a:xfrm>
            <a:off x="5278510" y="3926549"/>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58" name="Rectangle 57">
            <a:extLst>
              <a:ext uri="{FF2B5EF4-FFF2-40B4-BE49-F238E27FC236}">
                <a16:creationId xmlns:a16="http://schemas.microsoft.com/office/drawing/2014/main" id="{2FD3C319-7E58-61F1-53A0-F35E4D0A8FD1}"/>
              </a:ext>
            </a:extLst>
          </p:cNvPr>
          <p:cNvSpPr/>
          <p:nvPr/>
        </p:nvSpPr>
        <p:spPr>
          <a:xfrm>
            <a:off x="1301831" y="5449520"/>
            <a:ext cx="1816631" cy="516920"/>
          </a:xfrm>
          <a:prstGeom prst="rect">
            <a:avLst/>
          </a:prstGeom>
          <a:solidFill>
            <a:srgbClr val="66FCF1"/>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Muhammad Abid (N2)</a:t>
            </a:r>
          </a:p>
          <a:p>
            <a:pPr algn="ctr">
              <a:lnSpc>
                <a:spcPct val="140000"/>
              </a:lnSpc>
            </a:pPr>
            <a:r>
              <a:rPr lang="en-US" sz="1100" dirty="0">
                <a:solidFill>
                  <a:schemeClr val="tx1"/>
                </a:solidFill>
                <a:latin typeface="Arial" panose="020B0604020202020204" pitchFamily="34" charset="0"/>
                <a:cs typeface="Arial" panose="020B0604020202020204" pitchFamily="34" charset="0"/>
              </a:rPr>
              <a:t>Water Expert</a:t>
            </a:r>
          </a:p>
        </p:txBody>
      </p:sp>
      <p:cxnSp>
        <p:nvCxnSpPr>
          <p:cNvPr id="59" name="Straight Connector 58">
            <a:extLst>
              <a:ext uri="{FF2B5EF4-FFF2-40B4-BE49-F238E27FC236}">
                <a16:creationId xmlns:a16="http://schemas.microsoft.com/office/drawing/2014/main" id="{948C4A5B-54CD-CBAD-7FD3-6A28F0305C30}"/>
              </a:ext>
            </a:extLst>
          </p:cNvPr>
          <p:cNvCxnSpPr/>
          <p:nvPr/>
        </p:nvCxnSpPr>
        <p:spPr>
          <a:xfrm>
            <a:off x="1655023" y="5730152"/>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60" name="Rectangle 59">
            <a:extLst>
              <a:ext uri="{FF2B5EF4-FFF2-40B4-BE49-F238E27FC236}">
                <a16:creationId xmlns:a16="http://schemas.microsoft.com/office/drawing/2014/main" id="{1BA2FB07-9633-9375-CEC4-B8E95C70A2D0}"/>
              </a:ext>
            </a:extLst>
          </p:cNvPr>
          <p:cNvSpPr/>
          <p:nvPr/>
        </p:nvSpPr>
        <p:spPr>
          <a:xfrm>
            <a:off x="4084372" y="5449520"/>
            <a:ext cx="1816631" cy="516920"/>
          </a:xfrm>
          <a:prstGeom prst="rect">
            <a:avLst/>
          </a:prstGeom>
          <a:solidFill>
            <a:srgbClr val="66FCF1"/>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a:solidFill>
                  <a:schemeClr val="tx1"/>
                </a:solidFill>
                <a:latin typeface="Arial" panose="020B0604020202020204" pitchFamily="34" charset="0"/>
                <a:cs typeface="Arial" panose="020B0604020202020204" pitchFamily="34" charset="0"/>
              </a:rPr>
              <a:t>Rizwana Wariach</a:t>
            </a:r>
            <a:r>
              <a:rPr lang="en-US" sz="1100" b="1" dirty="0">
                <a:solidFill>
                  <a:schemeClr val="tx1"/>
                </a:solidFill>
                <a:latin typeface="Arial" panose="020B0604020202020204" pitchFamily="34" charset="0"/>
                <a:cs typeface="Arial" panose="020B0604020202020204" pitchFamily="34" charset="0"/>
              </a:rPr>
              <a:t> (N1)</a:t>
            </a:r>
          </a:p>
          <a:p>
            <a:pPr algn="ctr">
              <a:lnSpc>
                <a:spcPct val="140000"/>
              </a:lnSpc>
            </a:pPr>
            <a:r>
              <a:rPr lang="en-US" sz="1100" b="1">
                <a:solidFill>
                  <a:schemeClr val="tx1"/>
                </a:solidFill>
                <a:latin typeface="Arial" panose="020B0604020202020204" pitchFamily="34" charset="0"/>
                <a:cs typeface="Arial" panose="020B0604020202020204" pitchFamily="34" charset="0"/>
              </a:rPr>
              <a:t>Gender Expert</a:t>
            </a:r>
            <a:endParaRPr lang="en-US" sz="1100" b="1" dirty="0">
              <a:solidFill>
                <a:schemeClr val="tx1"/>
              </a:solidFill>
              <a:latin typeface="Arial" panose="020B0604020202020204" pitchFamily="34" charset="0"/>
              <a:cs typeface="Arial" panose="020B0604020202020204" pitchFamily="34" charset="0"/>
            </a:endParaRPr>
          </a:p>
        </p:txBody>
      </p:sp>
      <p:cxnSp>
        <p:nvCxnSpPr>
          <p:cNvPr id="61" name="Straight Connector 60">
            <a:extLst>
              <a:ext uri="{FF2B5EF4-FFF2-40B4-BE49-F238E27FC236}">
                <a16:creationId xmlns:a16="http://schemas.microsoft.com/office/drawing/2014/main" id="{F04F29B5-8117-CABE-6016-5481DE6FD547}"/>
              </a:ext>
            </a:extLst>
          </p:cNvPr>
          <p:cNvCxnSpPr/>
          <p:nvPr/>
        </p:nvCxnSpPr>
        <p:spPr>
          <a:xfrm>
            <a:off x="4437564" y="5736007"/>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C7AA7F52-1319-B953-01F2-B8F57516624A}"/>
              </a:ext>
            </a:extLst>
          </p:cNvPr>
          <p:cNvCxnSpPr>
            <a:cxnSpLocks/>
          </p:cNvCxnSpPr>
          <p:nvPr/>
        </p:nvCxnSpPr>
        <p:spPr>
          <a:xfrm flipH="1">
            <a:off x="4588859" y="3926549"/>
            <a:ext cx="317837" cy="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3" name="Rectangle 62">
            <a:extLst>
              <a:ext uri="{FF2B5EF4-FFF2-40B4-BE49-F238E27FC236}">
                <a16:creationId xmlns:a16="http://schemas.microsoft.com/office/drawing/2014/main" id="{994ECB44-AC65-61DA-5E00-945746D0AE21}"/>
              </a:ext>
            </a:extLst>
          </p:cNvPr>
          <p:cNvSpPr/>
          <p:nvPr/>
        </p:nvSpPr>
        <p:spPr>
          <a:xfrm>
            <a:off x="4885938" y="4730760"/>
            <a:ext cx="1816631" cy="516920"/>
          </a:xfrm>
          <a:prstGeom prst="rect">
            <a:avLst/>
          </a:prstGeom>
          <a:solidFill>
            <a:srgbClr val="66FCF1"/>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Bilal Siddiq (I2) </a:t>
            </a:r>
          </a:p>
          <a:p>
            <a:pPr algn="ctr">
              <a:lnSpc>
                <a:spcPct val="140000"/>
              </a:lnSpc>
            </a:pPr>
            <a:r>
              <a:rPr lang="en-US" sz="1100" dirty="0">
                <a:solidFill>
                  <a:schemeClr val="tx1"/>
                </a:solidFill>
                <a:latin typeface="Arial" panose="020B0604020202020204" pitchFamily="34" charset="0"/>
                <a:cs typeface="Arial" panose="020B0604020202020204" pitchFamily="34" charset="0"/>
              </a:rPr>
              <a:t>Rainwater Expert</a:t>
            </a:r>
          </a:p>
        </p:txBody>
      </p:sp>
      <p:cxnSp>
        <p:nvCxnSpPr>
          <p:cNvPr id="64" name="Straight Connector 63">
            <a:extLst>
              <a:ext uri="{FF2B5EF4-FFF2-40B4-BE49-F238E27FC236}">
                <a16:creationId xmlns:a16="http://schemas.microsoft.com/office/drawing/2014/main" id="{9AA1C87B-2EC6-277B-2518-F2948BA012FA}"/>
              </a:ext>
            </a:extLst>
          </p:cNvPr>
          <p:cNvCxnSpPr/>
          <p:nvPr/>
        </p:nvCxnSpPr>
        <p:spPr>
          <a:xfrm>
            <a:off x="5239130" y="5008631"/>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65" name="Right Brace 64">
            <a:extLst>
              <a:ext uri="{FF2B5EF4-FFF2-40B4-BE49-F238E27FC236}">
                <a16:creationId xmlns:a16="http://schemas.microsoft.com/office/drawing/2014/main" id="{B1C3E248-B84F-9CBB-67B4-F68D0D399BC3}"/>
              </a:ext>
            </a:extLst>
          </p:cNvPr>
          <p:cNvSpPr/>
          <p:nvPr/>
        </p:nvSpPr>
        <p:spPr>
          <a:xfrm>
            <a:off x="6935866" y="1779007"/>
            <a:ext cx="159144" cy="1149921"/>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100"/>
          </a:p>
        </p:txBody>
      </p:sp>
      <p:sp>
        <p:nvSpPr>
          <p:cNvPr id="66" name="Right Brace 65">
            <a:extLst>
              <a:ext uri="{FF2B5EF4-FFF2-40B4-BE49-F238E27FC236}">
                <a16:creationId xmlns:a16="http://schemas.microsoft.com/office/drawing/2014/main" id="{0D08F5ED-A343-2647-2363-D3FCE7B33FC3}"/>
              </a:ext>
            </a:extLst>
          </p:cNvPr>
          <p:cNvSpPr/>
          <p:nvPr/>
        </p:nvSpPr>
        <p:spPr>
          <a:xfrm>
            <a:off x="6935864" y="3385593"/>
            <a:ext cx="180377" cy="1080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100"/>
          </a:p>
        </p:txBody>
      </p:sp>
      <p:sp>
        <p:nvSpPr>
          <p:cNvPr id="67" name="Right Brace 66">
            <a:extLst>
              <a:ext uri="{FF2B5EF4-FFF2-40B4-BE49-F238E27FC236}">
                <a16:creationId xmlns:a16="http://schemas.microsoft.com/office/drawing/2014/main" id="{A9880C50-5EFA-F308-C727-149621C159AD}"/>
              </a:ext>
            </a:extLst>
          </p:cNvPr>
          <p:cNvSpPr/>
          <p:nvPr/>
        </p:nvSpPr>
        <p:spPr>
          <a:xfrm>
            <a:off x="6935863" y="4490478"/>
            <a:ext cx="198468" cy="1572432"/>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100"/>
          </a:p>
        </p:txBody>
      </p:sp>
      <p:sp>
        <p:nvSpPr>
          <p:cNvPr id="68" name="TextBox 67">
            <a:extLst>
              <a:ext uri="{FF2B5EF4-FFF2-40B4-BE49-F238E27FC236}">
                <a16:creationId xmlns:a16="http://schemas.microsoft.com/office/drawing/2014/main" id="{B2351186-9128-A72A-213D-A0D27C155AE0}"/>
              </a:ext>
            </a:extLst>
          </p:cNvPr>
          <p:cNvSpPr txBox="1"/>
          <p:nvPr/>
        </p:nvSpPr>
        <p:spPr>
          <a:xfrm>
            <a:off x="7270706" y="1831322"/>
            <a:ext cx="4083094" cy="1149921"/>
          </a:xfrm>
          <a:prstGeom prst="rect">
            <a:avLst/>
          </a:prstGeom>
          <a:noFill/>
          <a:ln>
            <a:noFill/>
          </a:ln>
        </p:spPr>
        <p:txBody>
          <a:bodyPr wrap="square" lIns="36000" tIns="36000" rIns="36000" bIns="36000" rtlCol="0">
            <a:spAutoFit/>
          </a:bodyPr>
          <a:lstStyle/>
          <a:p>
            <a:pPr>
              <a:spcBef>
                <a:spcPts val="300"/>
              </a:spcBef>
            </a:pPr>
            <a:r>
              <a:rPr lang="en-US" sz="1200" b="1" dirty="0">
                <a:latin typeface="Arial" panose="020B0604020202020204" pitchFamily="34" charset="0"/>
                <a:ea typeface="Verdana" panose="020B0604030504040204" pitchFamily="34" charset="0"/>
                <a:cs typeface="Arial" panose="020B0604020202020204" pitchFamily="34" charset="0"/>
              </a:rPr>
              <a:t>Steering Committee (SC) </a:t>
            </a:r>
            <a:endParaRPr lang="en-US" sz="1200" b="1" i="1" dirty="0">
              <a:latin typeface="Arial" panose="020B0604020202020204" pitchFamily="34" charset="0"/>
              <a:ea typeface="Verdana" panose="020B0604030504040204" pitchFamily="34" charset="0"/>
              <a:cs typeface="Arial" panose="020B0604020202020204" pitchFamily="34" charset="0"/>
            </a:endParaRP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Has final responsibility for the project outcome </a:t>
            </a: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Ensures coherent steering of the project</a:t>
            </a: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Delegates decisions &amp; tasks effectively</a:t>
            </a: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Convenes once every six weeks</a:t>
            </a:r>
          </a:p>
        </p:txBody>
      </p:sp>
      <p:sp>
        <p:nvSpPr>
          <p:cNvPr id="69" name="TextBox 68">
            <a:extLst>
              <a:ext uri="{FF2B5EF4-FFF2-40B4-BE49-F238E27FC236}">
                <a16:creationId xmlns:a16="http://schemas.microsoft.com/office/drawing/2014/main" id="{0771702E-EA87-8E9B-F1D1-FFB79C96AD3B}"/>
              </a:ext>
            </a:extLst>
          </p:cNvPr>
          <p:cNvSpPr txBox="1"/>
          <p:nvPr/>
        </p:nvSpPr>
        <p:spPr>
          <a:xfrm>
            <a:off x="7270707" y="3327345"/>
            <a:ext cx="4083094" cy="1149921"/>
          </a:xfrm>
          <a:prstGeom prst="rect">
            <a:avLst/>
          </a:prstGeom>
          <a:noFill/>
          <a:ln>
            <a:noFill/>
          </a:ln>
        </p:spPr>
        <p:txBody>
          <a:bodyPr wrap="square" lIns="36000" tIns="36000" rIns="36000" bIns="36000" rtlCol="0">
            <a:spAutoFit/>
          </a:bodyPr>
          <a:lstStyle/>
          <a:p>
            <a:pPr lvl="0">
              <a:spcBef>
                <a:spcPts val="300"/>
              </a:spcBef>
            </a:pPr>
            <a:r>
              <a:rPr lang="en-US" sz="1200" b="1" dirty="0">
                <a:latin typeface="Arial" panose="020B0604020202020204" pitchFamily="34" charset="0"/>
                <a:ea typeface="Verdana" panose="020B0604030504040204" pitchFamily="34" charset="0"/>
                <a:cs typeface="Arial" panose="020B0604020202020204" pitchFamily="34" charset="0"/>
              </a:rPr>
              <a:t>Project Management</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Is central point for daily lead of the project</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Is responsible for proper project execution</a:t>
            </a: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Ensures collaboration between team members</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Heads delivery team meeting and guides SC</a:t>
            </a:r>
          </a:p>
        </p:txBody>
      </p:sp>
      <p:sp>
        <p:nvSpPr>
          <p:cNvPr id="70" name="TextBox 69">
            <a:extLst>
              <a:ext uri="{FF2B5EF4-FFF2-40B4-BE49-F238E27FC236}">
                <a16:creationId xmlns:a16="http://schemas.microsoft.com/office/drawing/2014/main" id="{C2704762-3600-7CBC-3970-4AE4A15CF274}"/>
              </a:ext>
            </a:extLst>
          </p:cNvPr>
          <p:cNvSpPr txBox="1"/>
          <p:nvPr/>
        </p:nvSpPr>
        <p:spPr>
          <a:xfrm>
            <a:off x="7270706" y="4694329"/>
            <a:ext cx="4083094" cy="1149921"/>
          </a:xfrm>
          <a:prstGeom prst="rect">
            <a:avLst/>
          </a:prstGeom>
          <a:noFill/>
          <a:ln>
            <a:noFill/>
          </a:ln>
        </p:spPr>
        <p:txBody>
          <a:bodyPr wrap="square" lIns="36000" tIns="36000" rIns="36000" bIns="36000" rtlCol="0">
            <a:spAutoFit/>
          </a:bodyPr>
          <a:lstStyle/>
          <a:p>
            <a:pPr>
              <a:spcBef>
                <a:spcPts val="300"/>
              </a:spcBef>
            </a:pPr>
            <a:r>
              <a:rPr lang="en-US" sz="1200" b="1" dirty="0">
                <a:latin typeface="Arial" panose="020B0604020202020204" pitchFamily="34" charset="0"/>
                <a:ea typeface="Verdana" panose="020B0604030504040204" pitchFamily="34" charset="0"/>
                <a:cs typeface="Arial" panose="020B0604020202020204" pitchFamily="34" charset="0"/>
              </a:rPr>
              <a:t>Project Delivery Team</a:t>
            </a:r>
          </a:p>
          <a:p>
            <a:pPr marL="28575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Delivers project results according to planning</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Actively collaborates </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Adheres to decisions made by the SC</a:t>
            </a:r>
          </a:p>
          <a:p>
            <a:pPr marL="285750" lvl="0" indent="-285750">
              <a:spcBef>
                <a:spcPts val="300"/>
              </a:spcBef>
              <a:buFont typeface="Helvetica" pitchFamily="2" charset="0"/>
              <a:buChar char="⁃"/>
            </a:pPr>
            <a:r>
              <a:rPr lang="en-US" sz="1200" dirty="0">
                <a:latin typeface="Arial" panose="020B0604020202020204" pitchFamily="34" charset="0"/>
                <a:ea typeface="Verdana" panose="020B0604030504040204" pitchFamily="34" charset="0"/>
                <a:cs typeface="Arial" panose="020B0604020202020204" pitchFamily="34" charset="0"/>
              </a:rPr>
              <a:t>Convenes once every week</a:t>
            </a:r>
          </a:p>
        </p:txBody>
      </p:sp>
      <p:sp>
        <p:nvSpPr>
          <p:cNvPr id="73" name="Rectangle 72">
            <a:extLst>
              <a:ext uri="{FF2B5EF4-FFF2-40B4-BE49-F238E27FC236}">
                <a16:creationId xmlns:a16="http://schemas.microsoft.com/office/drawing/2014/main" id="{57C5C361-EA88-63BA-3B2D-B1C0A829E514}"/>
              </a:ext>
            </a:extLst>
          </p:cNvPr>
          <p:cNvSpPr/>
          <p:nvPr/>
        </p:nvSpPr>
        <p:spPr>
          <a:xfrm>
            <a:off x="644602" y="4730760"/>
            <a:ext cx="1816631" cy="516920"/>
          </a:xfrm>
          <a:prstGeom prst="rect">
            <a:avLst/>
          </a:prstGeom>
          <a:solidFill>
            <a:srgbClr val="66FCF1"/>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Target Areas Reps.* </a:t>
            </a:r>
          </a:p>
          <a:p>
            <a:pPr algn="ctr">
              <a:lnSpc>
                <a:spcPct val="140000"/>
              </a:lnSpc>
            </a:pPr>
            <a:r>
              <a:rPr lang="en-US" sz="1100" dirty="0">
                <a:solidFill>
                  <a:schemeClr val="tx1"/>
                </a:solidFill>
                <a:latin typeface="Arial" panose="020B0604020202020204" pitchFamily="34" charset="0"/>
                <a:cs typeface="Arial" panose="020B0604020202020204" pitchFamily="34" charset="0"/>
              </a:rPr>
              <a:t>SMEs</a:t>
            </a:r>
          </a:p>
        </p:txBody>
      </p:sp>
      <p:cxnSp>
        <p:nvCxnSpPr>
          <p:cNvPr id="74" name="Straight Connector 73">
            <a:extLst>
              <a:ext uri="{FF2B5EF4-FFF2-40B4-BE49-F238E27FC236}">
                <a16:creationId xmlns:a16="http://schemas.microsoft.com/office/drawing/2014/main" id="{00F9C87F-0F29-5089-19ED-609610829FEA}"/>
              </a:ext>
            </a:extLst>
          </p:cNvPr>
          <p:cNvCxnSpPr/>
          <p:nvPr/>
        </p:nvCxnSpPr>
        <p:spPr>
          <a:xfrm>
            <a:off x="997794" y="5014153"/>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B7D79447-C438-5F31-E6C5-7CA91B8CA9CA}"/>
              </a:ext>
            </a:extLst>
          </p:cNvPr>
          <p:cNvSpPr/>
          <p:nvPr/>
        </p:nvSpPr>
        <p:spPr>
          <a:xfrm>
            <a:off x="2765270" y="4730760"/>
            <a:ext cx="1816631" cy="516920"/>
          </a:xfrm>
          <a:prstGeom prst="rect">
            <a:avLst/>
          </a:prstGeom>
          <a:solidFill>
            <a:srgbClr val="66FCF1"/>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solidFill>
                  <a:schemeClr val="tx1"/>
                </a:solidFill>
                <a:latin typeface="Arial" panose="020B0604020202020204" pitchFamily="34" charset="0"/>
                <a:cs typeface="Arial" panose="020B0604020202020204" pitchFamily="34" charset="0"/>
              </a:rPr>
              <a:t>Naveed </a:t>
            </a:r>
            <a:r>
              <a:rPr lang="en-US" sz="1100" b="1" dirty="0" err="1">
                <a:solidFill>
                  <a:schemeClr val="tx1"/>
                </a:solidFill>
                <a:latin typeface="Arial" panose="020B0604020202020204" pitchFamily="34" charset="0"/>
                <a:cs typeface="Arial" panose="020B0604020202020204" pitchFamily="34" charset="0"/>
              </a:rPr>
              <a:t>Alam</a:t>
            </a:r>
            <a:r>
              <a:rPr lang="en-US" sz="1100" b="1" dirty="0">
                <a:solidFill>
                  <a:schemeClr val="tx1"/>
                </a:solidFill>
                <a:latin typeface="Arial" panose="020B0604020202020204" pitchFamily="34" charset="0"/>
                <a:cs typeface="Arial" panose="020B0604020202020204" pitchFamily="34" charset="0"/>
              </a:rPr>
              <a:t> (I3)</a:t>
            </a:r>
          </a:p>
          <a:p>
            <a:pPr algn="ctr">
              <a:lnSpc>
                <a:spcPct val="140000"/>
              </a:lnSpc>
            </a:pPr>
            <a:r>
              <a:rPr lang="en-US" sz="1100" dirty="0">
                <a:solidFill>
                  <a:schemeClr val="tx1"/>
                </a:solidFill>
                <a:latin typeface="Arial" panose="020B0604020202020204" pitchFamily="34" charset="0"/>
                <a:cs typeface="Arial" panose="020B0604020202020204" pitchFamily="34" charset="0"/>
              </a:rPr>
              <a:t>Technology Expert</a:t>
            </a:r>
          </a:p>
        </p:txBody>
      </p:sp>
      <p:cxnSp>
        <p:nvCxnSpPr>
          <p:cNvPr id="76" name="Straight Connector 75">
            <a:extLst>
              <a:ext uri="{FF2B5EF4-FFF2-40B4-BE49-F238E27FC236}">
                <a16:creationId xmlns:a16="http://schemas.microsoft.com/office/drawing/2014/main" id="{5DFE23C2-BD60-5708-2FD3-6EBBBE5D35E7}"/>
              </a:ext>
            </a:extLst>
          </p:cNvPr>
          <p:cNvCxnSpPr/>
          <p:nvPr/>
        </p:nvCxnSpPr>
        <p:spPr>
          <a:xfrm>
            <a:off x="3118462" y="5010069"/>
            <a:ext cx="1080000" cy="0"/>
          </a:xfrm>
          <a:prstGeom prst="line">
            <a:avLst/>
          </a:prstGeom>
          <a:ln>
            <a:solidFill>
              <a:srgbClr val="1F2833"/>
            </a:solidFill>
          </a:ln>
        </p:spPr>
        <p:style>
          <a:lnRef idx="1">
            <a:schemeClr val="accent1"/>
          </a:lnRef>
          <a:fillRef idx="0">
            <a:schemeClr val="accent1"/>
          </a:fillRef>
          <a:effectRef idx="0">
            <a:schemeClr val="accent1"/>
          </a:effectRef>
          <a:fontRef idx="minor">
            <a:schemeClr val="tx1"/>
          </a:fontRef>
        </p:style>
      </p:cxnSp>
      <p:sp>
        <p:nvSpPr>
          <p:cNvPr id="79" name="Rectangle 78">
            <a:extLst>
              <a:ext uri="{FF2B5EF4-FFF2-40B4-BE49-F238E27FC236}">
                <a16:creationId xmlns:a16="http://schemas.microsoft.com/office/drawing/2014/main" id="{42196D43-59A0-1438-B297-293485FFE97E}"/>
              </a:ext>
            </a:extLst>
          </p:cNvPr>
          <p:cNvSpPr/>
          <p:nvPr/>
        </p:nvSpPr>
        <p:spPr>
          <a:xfrm>
            <a:off x="2807515" y="1783702"/>
            <a:ext cx="1816631" cy="516920"/>
          </a:xfrm>
          <a:prstGeom prst="rect">
            <a:avLst/>
          </a:prstGeom>
          <a:solidFill>
            <a:srgbClr val="1F2833"/>
          </a:solidFill>
          <a:ln w="6350">
            <a:solidFill>
              <a:schemeClr val="bg1"/>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lnSpc>
                <a:spcPct val="140000"/>
              </a:lnSpc>
            </a:pPr>
            <a:r>
              <a:rPr lang="en-US" sz="1100" b="1" dirty="0">
                <a:latin typeface="Arial" panose="020B0604020202020204" pitchFamily="34" charset="0"/>
                <a:cs typeface="Arial" panose="020B0604020202020204" pitchFamily="34" charset="0"/>
              </a:rPr>
              <a:t>PCRWR</a:t>
            </a:r>
          </a:p>
          <a:p>
            <a:pPr algn="ctr">
              <a:lnSpc>
                <a:spcPct val="140000"/>
              </a:lnSpc>
            </a:pPr>
            <a:r>
              <a:rPr lang="en-US" sz="1100" dirty="0">
                <a:latin typeface="Arial" panose="020B0604020202020204" pitchFamily="34" charset="0"/>
                <a:cs typeface="Arial" panose="020B0604020202020204" pitchFamily="34" charset="0"/>
              </a:rPr>
              <a:t>Executive / Senior User</a:t>
            </a:r>
          </a:p>
        </p:txBody>
      </p:sp>
      <p:cxnSp>
        <p:nvCxnSpPr>
          <p:cNvPr id="80" name="Straight Connector 79">
            <a:extLst>
              <a:ext uri="{FF2B5EF4-FFF2-40B4-BE49-F238E27FC236}">
                <a16:creationId xmlns:a16="http://schemas.microsoft.com/office/drawing/2014/main" id="{ADE0282D-28F4-8CAB-5180-CF2D5F5BA21E}"/>
              </a:ext>
            </a:extLst>
          </p:cNvPr>
          <p:cNvCxnSpPr/>
          <p:nvPr/>
        </p:nvCxnSpPr>
        <p:spPr>
          <a:xfrm>
            <a:off x="3160707" y="2060250"/>
            <a:ext cx="1080000" cy="0"/>
          </a:xfrm>
          <a:prstGeom prst="line">
            <a:avLst/>
          </a:prstGeom>
          <a:ln>
            <a:solidFill>
              <a:srgbClr val="66FCF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102643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425-435B-2C49-B5B3-72DC0D632D38}"/>
              </a:ext>
            </a:extLst>
          </p:cNvPr>
          <p:cNvSpPr>
            <a:spLocks noGrp="1"/>
          </p:cNvSpPr>
          <p:nvPr>
            <p:ph type="title"/>
          </p:nvPr>
        </p:nvSpPr>
        <p:spPr/>
        <p:txBody>
          <a:bodyPr/>
          <a:lstStyle/>
          <a:p>
            <a:r>
              <a:rPr lang="en-US" dirty="0">
                <a:solidFill>
                  <a:schemeClr val="tx1"/>
                </a:solidFill>
                <a:latin typeface="Arial" panose="020B0604020202020204" pitchFamily="34" charset="0"/>
                <a:cs typeface="Arial" panose="020B0604020202020204" pitchFamily="34" charset="0"/>
              </a:rPr>
              <a:t>Project Organisation (2/2)</a:t>
            </a:r>
          </a:p>
        </p:txBody>
      </p:sp>
      <p:graphicFrame>
        <p:nvGraphicFramePr>
          <p:cNvPr id="6" name="Content Placeholder 12">
            <a:extLst>
              <a:ext uri="{FF2B5EF4-FFF2-40B4-BE49-F238E27FC236}">
                <a16:creationId xmlns:a16="http://schemas.microsoft.com/office/drawing/2014/main" id="{A5527EA3-80B2-9343-F644-F3F633FC4DFB}"/>
              </a:ext>
            </a:extLst>
          </p:cNvPr>
          <p:cNvGraphicFramePr>
            <a:graphicFrameLocks/>
          </p:cNvGraphicFramePr>
          <p:nvPr>
            <p:extLst>
              <p:ext uri="{D42A27DB-BD31-4B8C-83A1-F6EECF244321}">
                <p14:modId xmlns:p14="http://schemas.microsoft.com/office/powerpoint/2010/main" val="3577037964"/>
              </p:ext>
            </p:extLst>
          </p:nvPr>
        </p:nvGraphicFramePr>
        <p:xfrm>
          <a:off x="883356" y="1607772"/>
          <a:ext cx="10530723" cy="4461581"/>
        </p:xfrm>
        <a:graphic>
          <a:graphicData uri="http://schemas.openxmlformats.org/drawingml/2006/table">
            <a:tbl>
              <a:tblPr firstRow="1" bandRow="1">
                <a:effectLst>
                  <a:outerShdw blurRad="50800" dist="38100" dir="8100000" algn="tr" rotWithShape="0">
                    <a:prstClr val="black">
                      <a:alpha val="40000"/>
                    </a:prstClr>
                  </a:outerShdw>
                </a:effectLst>
                <a:tableStyleId>{00A15C55-8517-42AA-B614-E9B94910E393}</a:tableStyleId>
              </a:tblPr>
              <a:tblGrid>
                <a:gridCol w="406400">
                  <a:extLst>
                    <a:ext uri="{9D8B030D-6E8A-4147-A177-3AD203B41FA5}">
                      <a16:colId xmlns:a16="http://schemas.microsoft.com/office/drawing/2014/main" val="1147148556"/>
                    </a:ext>
                  </a:extLst>
                </a:gridCol>
                <a:gridCol w="1905000">
                  <a:extLst>
                    <a:ext uri="{9D8B030D-6E8A-4147-A177-3AD203B41FA5}">
                      <a16:colId xmlns:a16="http://schemas.microsoft.com/office/drawing/2014/main" val="20000"/>
                    </a:ext>
                  </a:extLst>
                </a:gridCol>
                <a:gridCol w="1384300">
                  <a:extLst>
                    <a:ext uri="{9D8B030D-6E8A-4147-A177-3AD203B41FA5}">
                      <a16:colId xmlns:a16="http://schemas.microsoft.com/office/drawing/2014/main" val="20005"/>
                    </a:ext>
                  </a:extLst>
                </a:gridCol>
                <a:gridCol w="6835023">
                  <a:extLst>
                    <a:ext uri="{9D8B030D-6E8A-4147-A177-3AD203B41FA5}">
                      <a16:colId xmlns:a16="http://schemas.microsoft.com/office/drawing/2014/main" val="20006"/>
                    </a:ext>
                  </a:extLst>
                </a:gridCol>
              </a:tblGrid>
              <a:tr h="284146">
                <a:tc gridSpan="4">
                  <a:txBody>
                    <a:bodyPr/>
                    <a:lstStyle/>
                    <a:p>
                      <a:pPr algn="ctr"/>
                      <a:r>
                        <a:rPr lang="en-GB" sz="1200" b="1" noProof="0" dirty="0">
                          <a:solidFill>
                            <a:schemeClr val="bg1"/>
                          </a:solidFill>
                          <a:latin typeface="Arial" panose="020B0604020202020204" pitchFamily="34" charset="0"/>
                          <a:ea typeface="Verdana" panose="020B0604030504040204" pitchFamily="34" charset="0"/>
                          <a:cs typeface="Arial" panose="020B0604020202020204" pitchFamily="34" charset="0"/>
                        </a:rPr>
                        <a:t>Project Team’s Roles &amp; Responsibilities</a:t>
                      </a:r>
                      <a:endParaRPr lang="en-GB" sz="1200" b="1" i="1" noProof="0" dirty="0">
                        <a:solidFill>
                          <a:schemeClr val="bg1"/>
                        </a:solidFill>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2833"/>
                    </a:solidFill>
                  </a:tcPr>
                </a:tc>
                <a:tc hMerge="1">
                  <a:txBody>
                    <a:bodyPr/>
                    <a:lstStyle/>
                    <a:p>
                      <a:pPr algn="ctr"/>
                      <a:endParaRPr lang="en-GB" sz="1200" b="1" i="1" noProof="0" dirty="0">
                        <a:solidFill>
                          <a:schemeClr val="bg1"/>
                        </a:solidFill>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78E8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3925">
                <a:tc gridSpan="2">
                  <a:txBody>
                    <a:bodyPr/>
                    <a:lstStyle/>
                    <a:p>
                      <a:pPr algn="l"/>
                      <a:r>
                        <a:rPr lang="en-GB" sz="1100" b="1" i="0" noProof="0" dirty="0">
                          <a:solidFill>
                            <a:schemeClr val="tx1"/>
                          </a:solidFill>
                          <a:latin typeface="Arial" panose="020B0604020202020204" pitchFamily="34" charset="0"/>
                          <a:ea typeface="Verdana" panose="020B0604030504040204" pitchFamily="34" charset="0"/>
                          <a:cs typeface="Arial" panose="020B0604020202020204" pitchFamily="34" charset="0"/>
                        </a:rPr>
                        <a:t>Project Team Member</a:t>
                      </a:r>
                    </a:p>
                  </a:txBody>
                  <a:tcPr marL="36000" marR="36000" marT="36000" marB="36000" anchor="ctr">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5C6C7"/>
                    </a:solidFill>
                  </a:tcPr>
                </a:tc>
                <a:tc hMerge="1">
                  <a:txBody>
                    <a:bodyPr/>
                    <a:lstStyle/>
                    <a:p>
                      <a:pPr algn="l"/>
                      <a:endParaRPr lang="en-GB" sz="1200" b="1" i="0" noProof="0" dirty="0">
                        <a:solidFill>
                          <a:schemeClr val="tx1"/>
                        </a:solidFill>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2">
                        <a:lumMod val="20000"/>
                        <a:lumOff val="80000"/>
                      </a:schemeClr>
                    </a:solidFill>
                  </a:tcPr>
                </a:tc>
                <a:tc>
                  <a:txBody>
                    <a:bodyPr/>
                    <a:lstStyle/>
                    <a:p>
                      <a:pPr algn="l"/>
                      <a:r>
                        <a:rPr lang="en-GB" sz="1100" b="1" i="0" noProof="0" dirty="0">
                          <a:solidFill>
                            <a:schemeClr val="tx1"/>
                          </a:solidFill>
                          <a:latin typeface="Arial" panose="020B0604020202020204" pitchFamily="34" charset="0"/>
                          <a:ea typeface="Verdana" panose="020B0604030504040204" pitchFamily="34" charset="0"/>
                          <a:cs typeface="Arial" panose="020B0604020202020204" pitchFamily="34" charset="0"/>
                        </a:rPr>
                        <a:t>Role</a:t>
                      </a:r>
                    </a:p>
                  </a:txBody>
                  <a:tcPr marL="36000" marR="36000" marT="36000" marB="36000" anchor="ctr">
                    <a:lnL w="12700" cap="flat" cmpd="sng" algn="ctr">
                      <a:solidFill>
                        <a:schemeClr val="bg1"/>
                      </a:solidFill>
                      <a:prstDash val="solid"/>
                      <a:round/>
                      <a:headEnd type="none" w="med" len="med"/>
                      <a:tailEnd type="none" w="med" len="med"/>
                    </a:lnL>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5C6C7"/>
                    </a:solidFill>
                  </a:tcPr>
                </a:tc>
                <a:tc>
                  <a:txBody>
                    <a:bodyPr/>
                    <a:lstStyle/>
                    <a:p>
                      <a:pPr algn="l"/>
                      <a:r>
                        <a:rPr lang="en-GB" sz="1100" b="1" i="0" noProof="0" dirty="0">
                          <a:solidFill>
                            <a:schemeClr val="tx1"/>
                          </a:solidFill>
                          <a:latin typeface="Arial" panose="020B0604020202020204" pitchFamily="34" charset="0"/>
                          <a:ea typeface="Verdana" panose="020B0604030504040204" pitchFamily="34" charset="0"/>
                          <a:cs typeface="Arial" panose="020B0604020202020204" pitchFamily="34" charset="0"/>
                        </a:rPr>
                        <a:t>Responsibilities</a:t>
                      </a:r>
                    </a:p>
                  </a:txBody>
                  <a:tcPr marL="36000" marR="36000" marT="36000" marB="36000" anchor="ct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5C6C7"/>
                    </a:solidFill>
                  </a:tcPr>
                </a:tc>
                <a:extLst>
                  <a:ext uri="{0D108BD9-81ED-4DB2-BD59-A6C34878D82A}">
                    <a16:rowId xmlns:a16="http://schemas.microsoft.com/office/drawing/2014/main" val="10001"/>
                  </a:ext>
                </a:extLst>
              </a:tr>
              <a:tr h="401770">
                <a:tc>
                  <a:txBody>
                    <a:bodyPr/>
                    <a:lstStyle/>
                    <a:p>
                      <a:pPr algn="l" fontAlgn="t"/>
                      <a:r>
                        <a:rPr lang="en-GB" sz="1100" b="1" i="0" u="none" strike="noStrike" noProof="0" dirty="0">
                          <a:solidFill>
                            <a:schemeClr val="bg1"/>
                          </a:solidFill>
                          <a:effectLst/>
                          <a:latin typeface="Arial" panose="020B0604020202020204" pitchFamily="34" charset="0"/>
                          <a:ea typeface="Verdana" panose="020B0604030504040204" pitchFamily="34" charset="0"/>
                          <a:cs typeface="Arial" panose="020B0604020202020204" pitchFamily="34" charset="0"/>
                        </a:rPr>
                        <a:t>1</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1F2833"/>
                    </a:solidFill>
                  </a:tcPr>
                </a:tc>
                <a:tc>
                  <a:txBody>
                    <a:bodyPr/>
                    <a:lstStyle/>
                    <a:p>
                      <a:pPr algn="l" fontAlgn="t"/>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Dr.</a:t>
                      </a: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 Saima Shafique</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Final responsibility</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rtl="0" fontAlgn="ct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the client who is ultimately responsible for a successful outcome of the project. In addition, they determine the requirements based on which the project is deemed successful or not.</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72893672"/>
                  </a:ext>
                </a:extLst>
              </a:tr>
              <a:tr h="401770">
                <a:tc>
                  <a:txBody>
                    <a:bodyPr/>
                    <a:lstStyle/>
                    <a:p>
                      <a:pPr algn="l" fontAlgn="t"/>
                      <a:r>
                        <a:rPr lang="en-GB" sz="1100" b="1" i="0" u="none" strike="noStrike" noProof="0" dirty="0">
                          <a:solidFill>
                            <a:schemeClr val="bg1"/>
                          </a:solidFill>
                          <a:effectLst/>
                          <a:latin typeface="Arial" panose="020B0604020202020204" pitchFamily="34" charset="0"/>
                          <a:ea typeface="Verdana" panose="020B0604030504040204" pitchFamily="34" charset="0"/>
                          <a:cs typeface="Arial" panose="020B0604020202020204" pitchFamily="34" charset="0"/>
                        </a:rPr>
                        <a:t>2</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1F2833"/>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UNEP / CTCN representative</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Client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the sponsor of the project and shall also determine the requirements based on which the project is deemed successful or not.</a:t>
                      </a:r>
                    </a:p>
                  </a:txBody>
                  <a:tcPr marL="36000" marR="36000" marT="36000" marB="36000" anchor="ctr">
                    <a:lnT w="63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01770">
                <a:tc>
                  <a:txBody>
                    <a:bodyPr/>
                    <a:lstStyle/>
                    <a:p>
                      <a:pPr algn="l" fontAlgn="t"/>
                      <a:r>
                        <a:rPr lang="en-GB" sz="1100" b="1" i="0" u="none" strike="noStrike" noProof="0" dirty="0">
                          <a:solidFill>
                            <a:schemeClr val="bg1"/>
                          </a:solidFill>
                          <a:effectLst/>
                          <a:latin typeface="Arial" panose="020B0604020202020204" pitchFamily="34" charset="0"/>
                          <a:ea typeface="Verdana" panose="020B0604030504040204" pitchFamily="34" charset="0"/>
                          <a:cs typeface="Arial" panose="020B0604020202020204" pitchFamily="34" charset="0"/>
                        </a:rPr>
                        <a:t>3</a:t>
                      </a:r>
                    </a:p>
                  </a:txBody>
                  <a:tcPr marL="36000" marR="36000" marT="36000" marB="36000" anchor="ctr">
                    <a:lnL w="952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solidFill>
                      <a:srgbClr val="1F2833"/>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PCRWR expert</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Client / Resource provider</a:t>
                      </a:r>
                    </a:p>
                  </a:txBody>
                  <a:tcPr marL="36000" marR="36000" marT="36000" marB="36000" anchor="ctr">
                    <a:lnL w="12700" cap="flat" cmpd="sng" algn="ctr">
                      <a:no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providing resources (staff) and for determining the requirements based on which the project is deemed successful or not.</a:t>
                      </a:r>
                    </a:p>
                  </a:txBody>
                  <a:tcPr marL="36000" marR="36000" marT="36000" marB="36000" anchor="ctr">
                    <a:lnR w="9525" cap="flat" cmpd="sng" algn="ctr">
                      <a:solidFill>
                        <a:schemeClr val="bg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8545974"/>
                  </a:ext>
                </a:extLst>
              </a:tr>
              <a:tr h="401770">
                <a:tc>
                  <a:txBody>
                    <a:bodyPr/>
                    <a:lstStyle/>
                    <a:p>
                      <a:pPr algn="l" rtl="0" fontAlgn="ctr"/>
                      <a:r>
                        <a:rPr lang="en-GB" sz="1100" b="1" i="0" u="none" strike="noStrike" noProof="0" dirty="0">
                          <a:solidFill>
                            <a:schemeClr val="bg1"/>
                          </a:solidFill>
                          <a:effectLst/>
                          <a:latin typeface="Arial" panose="020B0604020202020204" pitchFamily="34" charset="0"/>
                          <a:ea typeface="Verdana" panose="020B0604030504040204" pitchFamily="34" charset="0"/>
                          <a:cs typeface="Arial" panose="020B0604020202020204" pitchFamily="34" charset="0"/>
                        </a:rPr>
                        <a:t>4</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F2833"/>
                    </a:solidFill>
                  </a:tcPr>
                </a:tc>
                <a:tc>
                  <a:txBody>
                    <a:bodyPr/>
                    <a:lstStyle/>
                    <a:p>
                      <a:pPr algn="l" fontAlgn="t"/>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Dr.</a:t>
                      </a: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 Naveed </a:t>
                      </a:r>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Alam</a:t>
                      </a:r>
                      <a:endPar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Resource provider</a:t>
                      </a:r>
                    </a:p>
                  </a:txBody>
                  <a:tcPr marL="36000" marR="36000" marT="36000" marB="36000" anchor="ctr">
                    <a:lnL w="12700" cap="flat" cmpd="sng" algn="ctr">
                      <a:noFill/>
                      <a:prstDash val="solid"/>
                      <a:round/>
                      <a:headEnd type="none" w="med" len="med"/>
                      <a:tailEnd type="none" w="med" len="med"/>
                    </a:lnL>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providing resources (staff) to meet the requirements set forth by the co-users whilst ensuring that the project stays within budget, time and according to the agreed quality standards.</a:t>
                      </a:r>
                    </a:p>
                  </a:txBody>
                  <a:tcPr marL="36000" marR="36000" marT="36000" marB="36000" anchor="ctr">
                    <a:lnT w="9525"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01770">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4</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5C6C7"/>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Omar Saleh</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Project manager</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central point for daily lead of the project and is authorised to execute the project on behalf of the steering committee.</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72275">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5</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C5C6C7"/>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Lilian Kalela</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Senior consultant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Support the project manager.</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272275">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6</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6FCF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Naveed </a:t>
                      </a:r>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Alam</a:t>
                      </a:r>
                      <a:endPar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Water technology expert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conducting stakeholder engagement and to develop a roadmap including promotion of blueprint of the new rainwater harvesting system.</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5410631"/>
                  </a:ext>
                </a:extLst>
              </a:tr>
              <a:tr h="272275">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7</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6FCF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Muhammad Abid</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Water export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capacity needs assessment and capacity building programs and implementing transfer technology plans.</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0222980"/>
                  </a:ext>
                </a:extLst>
              </a:tr>
              <a:tr h="272275">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8</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6FCF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Rizwana</a:t>
                      </a: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 </a:t>
                      </a:r>
                      <a:r>
                        <a:rPr lang="en-GB" sz="1100" b="0" i="0" u="none" strike="noStrike" noProof="0" dirty="0" err="1">
                          <a:solidFill>
                            <a:schemeClr val="tx1"/>
                          </a:solidFill>
                          <a:effectLst/>
                          <a:latin typeface="Arial" panose="020B0604020202020204" pitchFamily="34" charset="0"/>
                          <a:ea typeface="Verdana" panose="020B0604030504040204" pitchFamily="34" charset="0"/>
                          <a:cs typeface="Arial" panose="020B0604020202020204" pitchFamily="34" charset="0"/>
                        </a:rPr>
                        <a:t>Wariach</a:t>
                      </a:r>
                      <a:endPar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endParaRP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Gender expert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fontAlgn="t"/>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representing the interests of women and other vulnerable groups in the project to contribute to gender equality in Pakistan </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24164549"/>
                  </a:ext>
                </a:extLst>
              </a:tr>
              <a:tr h="272275">
                <a:tc>
                  <a:txBody>
                    <a:bodyPr/>
                    <a:lstStyle/>
                    <a:p>
                      <a:pPr algn="l" rtl="0" fontAlgn="ctr"/>
                      <a:r>
                        <a:rPr lang="en-GB" sz="1100" b="1"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9</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66FCF1"/>
                    </a:solidFill>
                  </a:tcPr>
                </a:tc>
                <a:tc>
                  <a:txBody>
                    <a:bodyPr/>
                    <a:lstStyle/>
                    <a:p>
                      <a:pPr algn="l" rtl="0" fontAlgn="ct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Bilal Siddiq </a:t>
                      </a:r>
                    </a:p>
                  </a:txBody>
                  <a:tcPr marL="36000" marR="36000" marT="36000" marB="3600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Rainwater harvesting expert</a:t>
                      </a:r>
                    </a:p>
                  </a:txBody>
                  <a:tcPr marL="36000" marR="36000" marT="36000" marB="36000" anchor="ctr">
                    <a:lnL w="12700" cap="flat" cmpd="sng" algn="ctr">
                      <a:no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1100" b="0" i="0" u="none" strike="noStrike" noProof="0" dirty="0">
                          <a:solidFill>
                            <a:schemeClr val="tx1"/>
                          </a:solidFill>
                          <a:effectLst/>
                          <a:latin typeface="Arial" panose="020B0604020202020204" pitchFamily="34" charset="0"/>
                          <a:ea typeface="Verdana" panose="020B0604030504040204" pitchFamily="34" charset="0"/>
                          <a:cs typeface="Arial" panose="020B0604020202020204" pitchFamily="34" charset="0"/>
                        </a:rPr>
                        <a:t>Is responsible for providing expertise to select/design the best possible rainwater harvesting system in line with the requirements by the design principles and the user panel.</a:t>
                      </a:r>
                    </a:p>
                  </a:txBody>
                  <a:tcPr marL="36000" marR="36000" marT="36000" marB="36000" anchor="ct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46515953"/>
                  </a:ext>
                </a:extLst>
              </a:tr>
            </a:tbl>
          </a:graphicData>
        </a:graphic>
      </p:graphicFrame>
      <p:graphicFrame>
        <p:nvGraphicFramePr>
          <p:cNvPr id="7" name="Table 6">
            <a:extLst>
              <a:ext uri="{FF2B5EF4-FFF2-40B4-BE49-F238E27FC236}">
                <a16:creationId xmlns:a16="http://schemas.microsoft.com/office/drawing/2014/main" id="{6D6ED310-989C-FF2D-7ECE-3654685D564E}"/>
              </a:ext>
            </a:extLst>
          </p:cNvPr>
          <p:cNvGraphicFramePr>
            <a:graphicFrameLocks noGrp="1"/>
          </p:cNvGraphicFramePr>
          <p:nvPr/>
        </p:nvGraphicFramePr>
        <p:xfrm>
          <a:off x="11420061" y="3011557"/>
          <a:ext cx="208280" cy="365760"/>
        </p:xfrm>
        <a:graphic>
          <a:graphicData uri="http://schemas.openxmlformats.org/drawingml/2006/table">
            <a:tbl>
              <a:tblPr/>
              <a:tblGrid>
                <a:gridCol w="208280">
                  <a:extLst>
                    <a:ext uri="{9D8B030D-6E8A-4147-A177-3AD203B41FA5}">
                      <a16:colId xmlns:a16="http://schemas.microsoft.com/office/drawing/2014/main" val="1434383912"/>
                    </a:ext>
                  </a:extLst>
                </a:gridCol>
              </a:tblGrid>
              <a:tr h="258417">
                <a:tc>
                  <a:txBody>
                    <a:bodyPr/>
                    <a:lstStyle/>
                    <a:p>
                      <a:endParaRPr lang="en-PK" dirty="0"/>
                    </a:p>
                  </a:txBody>
                  <a:tcPr>
                    <a:lnL w="9525" cmpd="sng">
                      <a:solidFill>
                        <a:schemeClr val="bg1"/>
                      </a:solidFill>
                      <a:prstDash val="solid"/>
                    </a:lnL>
                    <a:lnR w="9525" cmpd="sng">
                      <a:solidFill>
                        <a:schemeClr val="bg1"/>
                      </a:solidFill>
                      <a:prstDash val="solid"/>
                    </a:lnR>
                    <a:lnT w="9525" cmpd="sng">
                      <a:solidFill>
                        <a:schemeClr val="bg1"/>
                      </a:solidFill>
                      <a:prstDash val="solid"/>
                    </a:lnT>
                    <a:lnB w="9525" cmpd="sng">
                      <a:solidFill>
                        <a:schemeClr val="bg1"/>
                      </a:solidFill>
                      <a:prstDash val="solid"/>
                    </a:lnB>
                  </a:tcPr>
                </a:tc>
                <a:extLst>
                  <a:ext uri="{0D108BD9-81ED-4DB2-BD59-A6C34878D82A}">
                    <a16:rowId xmlns:a16="http://schemas.microsoft.com/office/drawing/2014/main" val="3471952390"/>
                  </a:ext>
                </a:extLst>
              </a:tr>
            </a:tbl>
          </a:graphicData>
        </a:graphic>
      </p:graphicFrame>
    </p:spTree>
    <p:extLst>
      <p:ext uri="{BB962C8B-B14F-4D97-AF65-F5344CB8AC3E}">
        <p14:creationId xmlns:p14="http://schemas.microsoft.com/office/powerpoint/2010/main" val="29047841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237007</TotalTime>
  <Words>2565</Words>
  <Application>Microsoft Macintosh PowerPoint</Application>
  <PresentationFormat>Widescreen</PresentationFormat>
  <Paragraphs>504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Helvetica</vt:lpstr>
      <vt:lpstr>Symbol</vt:lpstr>
      <vt:lpstr>Verdana</vt:lpstr>
      <vt:lpstr>Office Theme</vt:lpstr>
      <vt:lpstr>PowerPoint Presentation</vt:lpstr>
      <vt:lpstr>PowerPoint Presentation</vt:lpstr>
      <vt:lpstr>Project Overview (1/2)</vt:lpstr>
      <vt:lpstr>Project Overview (2/2)</vt:lpstr>
      <vt:lpstr>Project Approach</vt:lpstr>
      <vt:lpstr>Key Project Deliverables</vt:lpstr>
      <vt:lpstr>Project Planning</vt:lpstr>
      <vt:lpstr>Project Organisation (1/2)</vt:lpstr>
      <vt:lpstr>Project Organisation (2/2)</vt:lpstr>
      <vt:lpstr>Project Risks (1/4)</vt:lpstr>
      <vt:lpstr>Project Risks (2/4)</vt:lpstr>
      <vt:lpstr>Project Risks (3/4)</vt:lpstr>
      <vt:lpstr>Project Risks (4/4)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SLAMDAM Sales Strategy</dc:title>
  <dc:creator>saleh omar</dc:creator>
  <cp:lastModifiedBy>omar.saleh</cp:lastModifiedBy>
  <cp:revision>511</cp:revision>
  <cp:lastPrinted>2022-05-08T08:27:40Z</cp:lastPrinted>
  <dcterms:created xsi:type="dcterms:W3CDTF">2018-04-24T08:14:36Z</dcterms:created>
  <dcterms:modified xsi:type="dcterms:W3CDTF">2024-03-07T05:38:46Z</dcterms:modified>
</cp:coreProperties>
</file>