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5" r:id="rId1"/>
  </p:sldMasterIdLst>
  <p:notesMasterIdLst>
    <p:notesMasterId r:id="rId22"/>
  </p:notesMasterIdLst>
  <p:sldIdLst>
    <p:sldId id="517" r:id="rId2"/>
    <p:sldId id="760" r:id="rId3"/>
    <p:sldId id="729" r:id="rId4"/>
    <p:sldId id="772" r:id="rId5"/>
    <p:sldId id="778" r:id="rId6"/>
    <p:sldId id="753" r:id="rId7"/>
    <p:sldId id="780" r:id="rId8"/>
    <p:sldId id="779" r:id="rId9"/>
    <p:sldId id="781" r:id="rId10"/>
    <p:sldId id="782" r:id="rId11"/>
    <p:sldId id="783" r:id="rId12"/>
    <p:sldId id="784" r:id="rId13"/>
    <p:sldId id="785" r:id="rId14"/>
    <p:sldId id="786" r:id="rId15"/>
    <p:sldId id="788" r:id="rId16"/>
    <p:sldId id="787" r:id="rId17"/>
    <p:sldId id="789" r:id="rId18"/>
    <p:sldId id="766" r:id="rId19"/>
    <p:sldId id="775" r:id="rId20"/>
    <p:sldId id="764" r:id="rId21"/>
  </p:sldIdLst>
  <p:sldSz cx="9144000" cy="6858000" type="screen4x3"/>
  <p:notesSz cx="10234613" cy="7104063"/>
  <p:embeddedFontLst>
    <p:embeddedFont>
      <p:font typeface="나눔명조" panose="020B0600000101010101" charset="-127"/>
      <p:regular r:id="rId23"/>
      <p:bold r:id="rId24"/>
    </p:embeddedFont>
    <p:embeddedFont>
      <p:font typeface="조선가는고딕" panose="020B0600000101010101" charset="-127"/>
      <p:regular r:id="rId25"/>
    </p:embeddedFont>
    <p:embeddedFont>
      <p:font typeface="조선견고딕" panose="020B0600000101010101" charset="-127"/>
      <p:regular r:id="rId26"/>
    </p:embeddedFont>
    <p:embeddedFont>
      <p:font typeface="조선굵은고딕" panose="020B0600000101010101" charset="-127"/>
      <p:regular r:id="rId27"/>
    </p:embeddedFont>
    <p:embeddedFont>
      <p:font typeface="Cambria Math" panose="02040503050406030204" pitchFamily="18" charset="0"/>
      <p:regular r:id="rId28"/>
    </p:embeddedFont>
    <p:embeddedFont>
      <p:font typeface="HY중고딕" panose="02030600000101010101" pitchFamily="18" charset="-127"/>
      <p:regular r:id="rId29"/>
    </p:embeddedFont>
    <p:embeddedFont>
      <p:font typeface="Segoe UI" panose="020B0502040204020203" pitchFamily="34" charset="0"/>
      <p:regular r:id="rId30"/>
      <p:bold r:id="rId31"/>
      <p:italic r:id="rId32"/>
      <p:boldItalic r:id="rId33"/>
    </p:embeddedFont>
    <p:embeddedFont>
      <p:font typeface="Segoe UI Semibold" panose="020B0702040204020203" pitchFamily="34" charset="0"/>
      <p:bold r:id="rId34"/>
      <p:boldItalic r:id="rId35"/>
    </p:embeddedFont>
    <p:embeddedFont>
      <p:font typeface="나눔고딕" pitchFamily="2" charset="-127"/>
      <p:regular r:id="rId36"/>
      <p:bold r:id="rId37"/>
    </p:embeddedFont>
    <p:embeddedFont>
      <p:font typeface="맑은 고딕" panose="020B0503020000020004" pitchFamily="50" charset="-127"/>
      <p:regular r:id="rId38"/>
      <p:bold r:id="rId39"/>
    </p:embeddedFont>
  </p:embeddedFontLst>
  <p:defaultTextStyle>
    <a:defPPr>
      <a:defRPr lang="ko-KR"/>
    </a:defPPr>
    <a:lvl1pPr marL="0" algn="l" defTabSz="957874" rtl="0" eaLnBrk="1" latinLnBrk="1" hangingPunct="1">
      <a:defRPr sz="1884" kern="1200">
        <a:solidFill>
          <a:schemeClr val="tx1"/>
        </a:solidFill>
        <a:latin typeface="+mn-lt"/>
        <a:ea typeface="+mn-ea"/>
        <a:cs typeface="+mn-cs"/>
      </a:defRPr>
    </a:lvl1pPr>
    <a:lvl2pPr marL="478937" algn="l" defTabSz="957874" rtl="0" eaLnBrk="1" latinLnBrk="1" hangingPunct="1">
      <a:defRPr sz="1884" kern="1200">
        <a:solidFill>
          <a:schemeClr val="tx1"/>
        </a:solidFill>
        <a:latin typeface="+mn-lt"/>
        <a:ea typeface="+mn-ea"/>
        <a:cs typeface="+mn-cs"/>
      </a:defRPr>
    </a:lvl2pPr>
    <a:lvl3pPr marL="957874" algn="l" defTabSz="957874" rtl="0" eaLnBrk="1" latinLnBrk="1" hangingPunct="1">
      <a:defRPr sz="1884" kern="1200">
        <a:solidFill>
          <a:schemeClr val="tx1"/>
        </a:solidFill>
        <a:latin typeface="+mn-lt"/>
        <a:ea typeface="+mn-ea"/>
        <a:cs typeface="+mn-cs"/>
      </a:defRPr>
    </a:lvl3pPr>
    <a:lvl4pPr marL="1436811" algn="l" defTabSz="957874" rtl="0" eaLnBrk="1" latinLnBrk="1" hangingPunct="1">
      <a:defRPr sz="1884" kern="1200">
        <a:solidFill>
          <a:schemeClr val="tx1"/>
        </a:solidFill>
        <a:latin typeface="+mn-lt"/>
        <a:ea typeface="+mn-ea"/>
        <a:cs typeface="+mn-cs"/>
      </a:defRPr>
    </a:lvl4pPr>
    <a:lvl5pPr marL="1915748" algn="l" defTabSz="957874" rtl="0" eaLnBrk="1" latinLnBrk="1" hangingPunct="1">
      <a:defRPr sz="1884" kern="1200">
        <a:solidFill>
          <a:schemeClr val="tx1"/>
        </a:solidFill>
        <a:latin typeface="+mn-lt"/>
        <a:ea typeface="+mn-ea"/>
        <a:cs typeface="+mn-cs"/>
      </a:defRPr>
    </a:lvl5pPr>
    <a:lvl6pPr marL="2394685" algn="l" defTabSz="957874" rtl="0" eaLnBrk="1" latinLnBrk="1" hangingPunct="1">
      <a:defRPr sz="1884" kern="1200">
        <a:solidFill>
          <a:schemeClr val="tx1"/>
        </a:solidFill>
        <a:latin typeface="+mn-lt"/>
        <a:ea typeface="+mn-ea"/>
        <a:cs typeface="+mn-cs"/>
      </a:defRPr>
    </a:lvl6pPr>
    <a:lvl7pPr marL="2873622" algn="l" defTabSz="957874" rtl="0" eaLnBrk="1" latinLnBrk="1" hangingPunct="1">
      <a:defRPr sz="1884" kern="1200">
        <a:solidFill>
          <a:schemeClr val="tx1"/>
        </a:solidFill>
        <a:latin typeface="+mn-lt"/>
        <a:ea typeface="+mn-ea"/>
        <a:cs typeface="+mn-cs"/>
      </a:defRPr>
    </a:lvl7pPr>
    <a:lvl8pPr marL="3352559" algn="l" defTabSz="957874" rtl="0" eaLnBrk="1" latinLnBrk="1" hangingPunct="1">
      <a:defRPr sz="1884" kern="1200">
        <a:solidFill>
          <a:schemeClr val="tx1"/>
        </a:solidFill>
        <a:latin typeface="+mn-lt"/>
        <a:ea typeface="+mn-ea"/>
        <a:cs typeface="+mn-cs"/>
      </a:defRPr>
    </a:lvl8pPr>
    <a:lvl9pPr marL="3831496" algn="l" defTabSz="957874" rtl="0" eaLnBrk="1" latinLnBrk="1" hangingPunct="1">
      <a:defRPr sz="18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159" userDrawn="1">
          <p15:clr>
            <a:srgbClr val="A4A3A4"/>
          </p15:clr>
        </p15:guide>
        <p15:guide id="4" pos="5601" userDrawn="1">
          <p15:clr>
            <a:srgbClr val="A4A3A4"/>
          </p15:clr>
        </p15:guide>
        <p15:guide id="7" orient="horz" pos="4076" userDrawn="1">
          <p15:clr>
            <a:srgbClr val="A4A3A4"/>
          </p15:clr>
        </p15:guide>
        <p15:guide id="8" orient="horz" pos="904" userDrawn="1">
          <p15:clr>
            <a:srgbClr val="A4A3A4"/>
          </p15:clr>
        </p15:guide>
        <p15:guide id="11" orient="horz" pos="2254" userDrawn="1">
          <p15:clr>
            <a:srgbClr val="A4A3A4"/>
          </p15:clr>
        </p15:guide>
        <p15:guide id="12" pos="2880" userDrawn="1">
          <p15:clr>
            <a:srgbClr val="A4A3A4"/>
          </p15:clr>
        </p15:guide>
        <p15:guide id="14" orient="horz" pos="244" userDrawn="1">
          <p15:clr>
            <a:srgbClr val="A4A3A4"/>
          </p15:clr>
        </p15:guide>
        <p15:guide id="15" pos="5118" userDrawn="1">
          <p15:clr>
            <a:srgbClr val="A4A3A4"/>
          </p15:clr>
        </p15:guide>
        <p15:guide id="16" pos="642" userDrawn="1">
          <p15:clr>
            <a:srgbClr val="A4A3A4"/>
          </p15:clr>
        </p15:guide>
        <p15:guide id="17" orient="horz" pos="12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A1CE"/>
    <a:srgbClr val="C5F1C5"/>
    <a:srgbClr val="0000FF"/>
    <a:srgbClr val="FFFFBD"/>
    <a:srgbClr val="6481A4"/>
    <a:srgbClr val="FFFFFF"/>
    <a:srgbClr val="273C18"/>
    <a:srgbClr val="004377"/>
    <a:srgbClr val="0579CC"/>
    <a:srgbClr val="2962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50" autoAdjust="0"/>
    <p:restoredTop sz="95460" autoAdjust="0"/>
  </p:normalViewPr>
  <p:slideViewPr>
    <p:cSldViewPr showGuides="1">
      <p:cViewPr varScale="1">
        <p:scale>
          <a:sx n="107" d="100"/>
          <a:sy n="107" d="100"/>
        </p:scale>
        <p:origin x="2082" y="102"/>
      </p:cViewPr>
      <p:guideLst>
        <p:guide pos="159"/>
        <p:guide pos="5601"/>
        <p:guide orient="horz" pos="4076"/>
        <p:guide orient="horz" pos="904"/>
        <p:guide orient="horz" pos="2254"/>
        <p:guide pos="2880"/>
        <p:guide orient="horz" pos="244"/>
        <p:guide pos="5118"/>
        <p:guide pos="642"/>
        <p:guide orient="horz" pos="12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notesViewPr>
    <p:cSldViewPr>
      <p:cViewPr>
        <p:scale>
          <a:sx n="100" d="100"/>
          <a:sy n="100" d="100"/>
        </p:scale>
        <p:origin x="2424" y="-11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@Project\2023\8.2311%20&#50672;&#44396;&#51116;&#45800;_&#50864;&#44036;&#45796;%20&#54224;&#44592;&#47932;\00.&#44228;&#50557;&#51204;\3.&#51228;&#50504;&#49436;\2304%20NRF%20&#51228;&#50504;&#49436;\old\&#54224;&#44592;&#47932;&#49457;&#49345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05011870334503"/>
          <c:y val="5.1162790697674418E-2"/>
          <c:w val="0.87213049613573401"/>
          <c:h val="0.8409382896905328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Sheet2!$D$6:$D$8</c:f>
              <c:strCache>
                <c:ptCount val="3"/>
                <c:pt idx="0">
                  <c:v>Landfilling</c:v>
                </c:pt>
                <c:pt idx="1">
                  <c:v>Recycling</c:v>
                </c:pt>
                <c:pt idx="2">
                  <c:v>Illegal dumping</c:v>
                </c:pt>
              </c:strCache>
            </c:strRef>
          </c:cat>
          <c:val>
            <c:numRef>
              <c:f>Sheet2!$E$6:$E$8</c:f>
              <c:numCache>
                <c:formatCode>0%</c:formatCode>
                <c:ptCount val="3"/>
                <c:pt idx="0">
                  <c:v>0.6</c:v>
                </c:pt>
                <c:pt idx="1">
                  <c:v>0.1</c:v>
                </c:pt>
                <c:pt idx="2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86-4269-BC2A-117EBEEA58C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73058383"/>
        <c:axId val="1373055023"/>
      </c:barChart>
      <c:catAx>
        <c:axId val="1373058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73055023"/>
        <c:crosses val="autoZero"/>
        <c:auto val="1"/>
        <c:lblAlgn val="ctr"/>
        <c:lblOffset val="100"/>
        <c:noMultiLvlLbl val="0"/>
      </c:catAx>
      <c:valAx>
        <c:axId val="1373055023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73058383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435000" cy="355203"/>
          </a:xfrm>
          <a:prstGeom prst="rect">
            <a:avLst/>
          </a:prstGeom>
        </p:spPr>
        <p:txBody>
          <a:bodyPr vert="horz" lIns="94655" tIns="47327" rIns="94655" bIns="47327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797248" y="1"/>
            <a:ext cx="4435000" cy="355203"/>
          </a:xfrm>
          <a:prstGeom prst="rect">
            <a:avLst/>
          </a:prstGeom>
        </p:spPr>
        <p:txBody>
          <a:bodyPr vert="horz" lIns="94655" tIns="47327" rIns="94655" bIns="47327" rtlCol="0"/>
          <a:lstStyle>
            <a:lvl1pPr algn="r">
              <a:defRPr sz="1200"/>
            </a:lvl1pPr>
          </a:lstStyle>
          <a:p>
            <a:fld id="{3C80210B-415B-4850-98D6-54DAFABA0BEE}" type="datetimeFigureOut">
              <a:rPr lang="ko-KR" altLang="en-US" smtClean="0"/>
              <a:t>2024-12-16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5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55" tIns="47327" rIns="94655" bIns="47327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1023463" y="3374431"/>
            <a:ext cx="8187690" cy="3196829"/>
          </a:xfrm>
          <a:prstGeom prst="rect">
            <a:avLst/>
          </a:prstGeom>
        </p:spPr>
        <p:txBody>
          <a:bodyPr vert="horz" lIns="94655" tIns="47327" rIns="94655" bIns="47327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6747628"/>
            <a:ext cx="4435000" cy="355203"/>
          </a:xfrm>
          <a:prstGeom prst="rect">
            <a:avLst/>
          </a:prstGeom>
        </p:spPr>
        <p:txBody>
          <a:bodyPr vert="horz" lIns="94655" tIns="47327" rIns="94655" bIns="47327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797248" y="6747628"/>
            <a:ext cx="4435000" cy="355203"/>
          </a:xfrm>
          <a:prstGeom prst="rect">
            <a:avLst/>
          </a:prstGeom>
        </p:spPr>
        <p:txBody>
          <a:bodyPr vert="horz" lIns="94655" tIns="47327" rIns="94655" bIns="47327" rtlCol="0" anchor="b"/>
          <a:lstStyle>
            <a:lvl1pPr algn="r">
              <a:defRPr sz="1200"/>
            </a:lvl1pPr>
          </a:lstStyle>
          <a:p>
            <a:fld id="{3BFB9C37-63BF-4731-875B-E0D976150C3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7964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7874" rtl="0" eaLnBrk="1" latinLnBrk="1" hangingPunct="1">
      <a:defRPr sz="1256" kern="1200">
        <a:solidFill>
          <a:schemeClr val="tx1"/>
        </a:solidFill>
        <a:latin typeface="+mn-lt"/>
        <a:ea typeface="+mn-ea"/>
        <a:cs typeface="+mn-cs"/>
      </a:defRPr>
    </a:lvl1pPr>
    <a:lvl2pPr marL="478937" algn="l" defTabSz="957874" rtl="0" eaLnBrk="1" latinLnBrk="1" hangingPunct="1">
      <a:defRPr sz="1256" kern="1200">
        <a:solidFill>
          <a:schemeClr val="tx1"/>
        </a:solidFill>
        <a:latin typeface="+mn-lt"/>
        <a:ea typeface="+mn-ea"/>
        <a:cs typeface="+mn-cs"/>
      </a:defRPr>
    </a:lvl2pPr>
    <a:lvl3pPr marL="957874" algn="l" defTabSz="957874" rtl="0" eaLnBrk="1" latinLnBrk="1" hangingPunct="1">
      <a:defRPr sz="1256" kern="1200">
        <a:solidFill>
          <a:schemeClr val="tx1"/>
        </a:solidFill>
        <a:latin typeface="+mn-lt"/>
        <a:ea typeface="+mn-ea"/>
        <a:cs typeface="+mn-cs"/>
      </a:defRPr>
    </a:lvl3pPr>
    <a:lvl4pPr marL="1436811" algn="l" defTabSz="957874" rtl="0" eaLnBrk="1" latinLnBrk="1" hangingPunct="1">
      <a:defRPr sz="1256" kern="1200">
        <a:solidFill>
          <a:schemeClr val="tx1"/>
        </a:solidFill>
        <a:latin typeface="+mn-lt"/>
        <a:ea typeface="+mn-ea"/>
        <a:cs typeface="+mn-cs"/>
      </a:defRPr>
    </a:lvl4pPr>
    <a:lvl5pPr marL="1915748" algn="l" defTabSz="957874" rtl="0" eaLnBrk="1" latinLnBrk="1" hangingPunct="1">
      <a:defRPr sz="1256" kern="1200">
        <a:solidFill>
          <a:schemeClr val="tx1"/>
        </a:solidFill>
        <a:latin typeface="+mn-lt"/>
        <a:ea typeface="+mn-ea"/>
        <a:cs typeface="+mn-cs"/>
      </a:defRPr>
    </a:lvl5pPr>
    <a:lvl6pPr marL="2394685" algn="l" defTabSz="957874" rtl="0" eaLnBrk="1" latinLnBrk="1" hangingPunct="1">
      <a:defRPr sz="1256" kern="1200">
        <a:solidFill>
          <a:schemeClr val="tx1"/>
        </a:solidFill>
        <a:latin typeface="+mn-lt"/>
        <a:ea typeface="+mn-ea"/>
        <a:cs typeface="+mn-cs"/>
      </a:defRPr>
    </a:lvl6pPr>
    <a:lvl7pPr marL="2873622" algn="l" defTabSz="957874" rtl="0" eaLnBrk="1" latinLnBrk="1" hangingPunct="1">
      <a:defRPr sz="1256" kern="1200">
        <a:solidFill>
          <a:schemeClr val="tx1"/>
        </a:solidFill>
        <a:latin typeface="+mn-lt"/>
        <a:ea typeface="+mn-ea"/>
        <a:cs typeface="+mn-cs"/>
      </a:defRPr>
    </a:lvl7pPr>
    <a:lvl8pPr marL="3352559" algn="l" defTabSz="957874" rtl="0" eaLnBrk="1" latinLnBrk="1" hangingPunct="1">
      <a:defRPr sz="1256" kern="1200">
        <a:solidFill>
          <a:schemeClr val="tx1"/>
        </a:solidFill>
        <a:latin typeface="+mn-lt"/>
        <a:ea typeface="+mn-ea"/>
        <a:cs typeface="+mn-cs"/>
      </a:defRPr>
    </a:lvl8pPr>
    <a:lvl9pPr marL="3831496" algn="l" defTabSz="957874" rtl="0" eaLnBrk="1" latinLnBrk="1" hangingPunct="1">
      <a:defRPr sz="12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341688" y="531813"/>
            <a:ext cx="3551237" cy="26654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F50BF-2049-4A89-A8F9-5DC8ED979466}" type="slidenum">
              <a:rPr lang="ko-KR" altLang="en-US">
                <a:solidFill>
                  <a:prstClr val="black"/>
                </a:solidFill>
              </a:rPr>
              <a:pPr/>
              <a:t>1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244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341688" y="531813"/>
            <a:ext cx="3551237" cy="26654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3028">
              <a:defRPr/>
            </a:pPr>
            <a:endParaRPr lang="en-US" altLang="ko-KR" baseline="0" dirty="0"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B9C37-63BF-4731-875B-E0D976150C34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5811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78B7C-B896-F2C4-B9D9-1E3819832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77BC479-E4D6-8256-96FE-EDA0D3731A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341688" y="531813"/>
            <a:ext cx="3551237" cy="2665412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9557664-F33A-6B11-3CAD-E767B3A1E6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3028">
              <a:defRPr/>
            </a:pPr>
            <a:endParaRPr lang="en-US" altLang="ko-KR" baseline="0" dirty="0"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A568785-723D-E259-C5C2-C3A2AFFCA2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B9C37-63BF-4731-875B-E0D976150C34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47890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1225" y="777875"/>
            <a:ext cx="5186363" cy="38909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F50BF-2049-4A89-A8F9-5DC8ED979466}" type="slidenum">
              <a:rPr lang="ko-KR" altLang="en-US">
                <a:solidFill>
                  <a:prstClr val="black"/>
                </a:solidFill>
              </a:rPr>
              <a:pPr/>
              <a:t>20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74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352" y="1692019"/>
            <a:ext cx="9158352" cy="516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57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4" y="2130426"/>
            <a:ext cx="7772401" cy="1470026"/>
          </a:xfrm>
          <a:prstGeom prst="rect">
            <a:avLst/>
          </a:prstGeom>
        </p:spPr>
        <p:txBody>
          <a:bodyPr lIns="93570" tIns="46785" rIns="93570" bIns="46785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1" y="3886204"/>
            <a:ext cx="6400800" cy="1752600"/>
          </a:xfrm>
          <a:prstGeom prst="rect">
            <a:avLst/>
          </a:prstGeom>
        </p:spPr>
        <p:txBody>
          <a:bodyPr lIns="93570" tIns="46785" rIns="93570" bIns="4678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6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4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2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49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6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7" y="6356357"/>
            <a:ext cx="2133601" cy="365125"/>
          </a:xfrm>
          <a:prstGeom prst="rect">
            <a:avLst/>
          </a:prstGeom>
        </p:spPr>
        <p:txBody>
          <a:bodyPr lIns="93570" tIns="46785" rIns="93570" bIns="46785"/>
          <a:lstStyle/>
          <a:p>
            <a:pPr defTabSz="416443"/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5" y="6356357"/>
            <a:ext cx="2895599" cy="365125"/>
          </a:xfrm>
          <a:prstGeom prst="rect">
            <a:avLst/>
          </a:prstGeom>
        </p:spPr>
        <p:txBody>
          <a:bodyPr lIns="93570" tIns="46785" rIns="93570" bIns="46785"/>
          <a:lstStyle/>
          <a:p>
            <a:pPr defTabSz="416443"/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7" y="6356357"/>
            <a:ext cx="2133601" cy="365125"/>
          </a:xfrm>
          <a:prstGeom prst="rect">
            <a:avLst/>
          </a:prstGeom>
        </p:spPr>
        <p:txBody>
          <a:bodyPr lIns="93570" tIns="46785" rIns="93570" bIns="46785"/>
          <a:lstStyle/>
          <a:p>
            <a:pPr defTabSz="416443"/>
            <a:fld id="{9B82B7C4-4845-4002-83DC-645E8DE87347}" type="slidenum">
              <a:rPr lang="ko-KR" altLang="en-US" smtClean="0">
                <a:solidFill>
                  <a:prstClr val="black"/>
                </a:solidFill>
              </a:rPr>
              <a:pPr defTabSz="416443"/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45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6F8881D6-25D6-4484-8E8B-F1A0EDE4430C}"/>
              </a:ext>
            </a:extLst>
          </p:cNvPr>
          <p:cNvSpPr/>
          <p:nvPr userDrawn="1"/>
        </p:nvSpPr>
        <p:spPr>
          <a:xfrm>
            <a:off x="-213763" y="0"/>
            <a:ext cx="9571525" cy="10080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ap="sq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34"/>
          </a:p>
        </p:txBody>
      </p:sp>
    </p:spTree>
    <p:extLst>
      <p:ext uri="{BB962C8B-B14F-4D97-AF65-F5344CB8AC3E}">
        <p14:creationId xmlns:p14="http://schemas.microsoft.com/office/powerpoint/2010/main" val="301132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0" y="0"/>
            <a:ext cx="9144000" cy="1008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 cap="sq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34" dirty="0"/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60277995-FE88-4228-8C89-43AB65D291F4}"/>
              </a:ext>
            </a:extLst>
          </p:cNvPr>
          <p:cNvSpPr/>
          <p:nvPr userDrawn="1"/>
        </p:nvSpPr>
        <p:spPr bwMode="auto">
          <a:xfrm>
            <a:off x="218286" y="195115"/>
            <a:ext cx="8707429" cy="910704"/>
          </a:xfrm>
          <a:prstGeom prst="roundRect">
            <a:avLst>
              <a:gd name="adj" fmla="val 16531"/>
            </a:avLst>
          </a:prstGeom>
          <a:solidFill>
            <a:schemeClr val="bg1"/>
          </a:solidFill>
          <a:ln>
            <a:noFill/>
          </a:ln>
          <a:effectLst>
            <a:outerShdw blurRad="114300" dist="63500" dir="16200000" rotWithShape="0">
              <a:prstClr val="black">
                <a:alpha val="30000"/>
              </a:prstClr>
            </a:outerShdw>
          </a:effectLst>
        </p:spPr>
        <p:txBody>
          <a:bodyPr wrap="square" rtlCol="0" anchor="ctr"/>
          <a:lstStyle/>
          <a:p>
            <a:pPr algn="ctr">
              <a:lnSpc>
                <a:spcPct val="95000"/>
              </a:lnSpc>
            </a:pPr>
            <a:endParaRPr lang="ko-KR" altLang="en-US" sz="708" i="1" dirty="0">
              <a:solidFill>
                <a:srgbClr val="D02E65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18C29ED-802D-4D13-AC56-55BA288AFEAB}"/>
              </a:ext>
            </a:extLst>
          </p:cNvPr>
          <p:cNvSpPr/>
          <p:nvPr userDrawn="1"/>
        </p:nvSpPr>
        <p:spPr bwMode="auto">
          <a:xfrm>
            <a:off x="0" y="658989"/>
            <a:ext cx="9144000" cy="910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 anchor="ctr"/>
          <a:lstStyle/>
          <a:p>
            <a:pPr algn="ctr">
              <a:lnSpc>
                <a:spcPct val="95000"/>
              </a:lnSpc>
            </a:pPr>
            <a:endParaRPr lang="ko-KR" altLang="en-US" sz="708" i="1" dirty="0">
              <a:solidFill>
                <a:srgbClr val="D02E65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72872A-38B9-43CF-9E33-AC8160D7E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136" y="6491438"/>
            <a:ext cx="864096" cy="365125"/>
          </a:xfrm>
          <a:prstGeom prst="rect">
            <a:avLst/>
          </a:prstGeom>
        </p:spPr>
        <p:txBody>
          <a:bodyPr/>
          <a:lstStyle>
            <a:lvl1pPr>
              <a:defRPr sz="531">
                <a:latin typeface="조선견고딕" panose="02030504000101010101" pitchFamily="18" charset="-127"/>
                <a:ea typeface="조선견고딕" panose="02030504000101010101" pitchFamily="18" charset="-127"/>
              </a:defRPr>
            </a:lvl1pPr>
          </a:lstStyle>
          <a:p>
            <a:fld id="{1C09D226-7F9A-4DC3-A83C-12592A1B215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979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C09D226-7F9A-4DC3-A83C-12592A1B215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83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50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1" r:id="rId2"/>
    <p:sldLayoutId id="2147483712" r:id="rId3"/>
    <p:sldLayoutId id="2147483713" r:id="rId4"/>
    <p:sldLayoutId id="2147483714" r:id="rId5"/>
  </p:sldLayoutIdLst>
  <p:hf hdr="0" ftr="0" dt="0"/>
  <p:txStyles>
    <p:titleStyle>
      <a:lvl1pPr algn="ctr" defTabSz="356636" rtl="0" eaLnBrk="1" latinLnBrk="1" hangingPunct="1">
        <a:spcBef>
          <a:spcPct val="0"/>
        </a:spcBef>
        <a:buNone/>
        <a:defRPr sz="17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3738" indent="-133738" algn="l" defTabSz="356636" rtl="0" eaLnBrk="1" latinLnBrk="1" hangingPunct="1">
        <a:spcBef>
          <a:spcPct val="20000"/>
        </a:spcBef>
        <a:buFont typeface="Arial" panose="020B0604020202020204" pitchFamily="34" charset="0"/>
        <a:buChar char="•"/>
        <a:defRPr sz="1249" kern="1200">
          <a:solidFill>
            <a:schemeClr val="tx1"/>
          </a:solidFill>
          <a:latin typeface="+mn-lt"/>
          <a:ea typeface="+mn-ea"/>
          <a:cs typeface="+mn-cs"/>
        </a:defRPr>
      </a:lvl1pPr>
      <a:lvl2pPr marL="289767" indent="-111450" algn="l" defTabSz="356636" rtl="0" eaLnBrk="1" latinLnBrk="1" hangingPunct="1">
        <a:spcBef>
          <a:spcPct val="20000"/>
        </a:spcBef>
        <a:buFont typeface="Arial" panose="020B0604020202020204" pitchFamily="34" charset="0"/>
        <a:buChar char="–"/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445795" indent="-89159" algn="l" defTabSz="356636" rtl="0" eaLnBrk="1" latinLnBrk="1" hangingPunct="1">
        <a:spcBef>
          <a:spcPct val="20000"/>
        </a:spcBef>
        <a:buFont typeface="Arial" panose="020B0604020202020204" pitchFamily="34" charset="0"/>
        <a:buChar char="•"/>
        <a:defRPr sz="976" kern="1200">
          <a:solidFill>
            <a:schemeClr val="tx1"/>
          </a:solidFill>
          <a:latin typeface="+mn-lt"/>
          <a:ea typeface="+mn-ea"/>
          <a:cs typeface="+mn-cs"/>
        </a:defRPr>
      </a:lvl3pPr>
      <a:lvl4pPr marL="624112" indent="-89159" algn="l" defTabSz="356636" rtl="0" eaLnBrk="1" latinLnBrk="1" hangingPunct="1">
        <a:spcBef>
          <a:spcPct val="20000"/>
        </a:spcBef>
        <a:buFont typeface="Arial" panose="020B0604020202020204" pitchFamily="34" charset="0"/>
        <a:buChar char="–"/>
        <a:defRPr sz="780" kern="1200">
          <a:solidFill>
            <a:schemeClr val="tx1"/>
          </a:solidFill>
          <a:latin typeface="+mn-lt"/>
          <a:ea typeface="+mn-ea"/>
          <a:cs typeface="+mn-cs"/>
        </a:defRPr>
      </a:lvl4pPr>
      <a:lvl5pPr marL="802431" indent="-89159" algn="l" defTabSz="356636" rtl="0" eaLnBrk="1" latinLnBrk="1" hangingPunct="1">
        <a:spcBef>
          <a:spcPct val="20000"/>
        </a:spcBef>
        <a:buFont typeface="Arial" panose="020B0604020202020204" pitchFamily="34" charset="0"/>
        <a:buChar char="»"/>
        <a:defRPr sz="780" kern="1200">
          <a:solidFill>
            <a:schemeClr val="tx1"/>
          </a:solidFill>
          <a:latin typeface="+mn-lt"/>
          <a:ea typeface="+mn-ea"/>
          <a:cs typeface="+mn-cs"/>
        </a:defRPr>
      </a:lvl5pPr>
      <a:lvl6pPr marL="980748" indent="-89159" algn="l" defTabSz="356636" rtl="0" eaLnBrk="1" latinLnBrk="1" hangingPunct="1">
        <a:spcBef>
          <a:spcPct val="20000"/>
        </a:spcBef>
        <a:buFont typeface="Arial" panose="020B0604020202020204" pitchFamily="34" charset="0"/>
        <a:buChar char="•"/>
        <a:defRPr sz="780" kern="1200">
          <a:solidFill>
            <a:schemeClr val="tx1"/>
          </a:solidFill>
          <a:latin typeface="+mn-lt"/>
          <a:ea typeface="+mn-ea"/>
          <a:cs typeface="+mn-cs"/>
        </a:defRPr>
      </a:lvl6pPr>
      <a:lvl7pPr marL="1159065" indent="-89159" algn="l" defTabSz="356636" rtl="0" eaLnBrk="1" latinLnBrk="1" hangingPunct="1">
        <a:spcBef>
          <a:spcPct val="20000"/>
        </a:spcBef>
        <a:buFont typeface="Arial" panose="020B0604020202020204" pitchFamily="34" charset="0"/>
        <a:buChar char="•"/>
        <a:defRPr sz="780" kern="1200">
          <a:solidFill>
            <a:schemeClr val="tx1"/>
          </a:solidFill>
          <a:latin typeface="+mn-lt"/>
          <a:ea typeface="+mn-ea"/>
          <a:cs typeface="+mn-cs"/>
        </a:defRPr>
      </a:lvl7pPr>
      <a:lvl8pPr marL="1337384" indent="-89159" algn="l" defTabSz="356636" rtl="0" eaLnBrk="1" latinLnBrk="1" hangingPunct="1">
        <a:spcBef>
          <a:spcPct val="20000"/>
        </a:spcBef>
        <a:buFont typeface="Arial" panose="020B0604020202020204" pitchFamily="34" charset="0"/>
        <a:buChar char="•"/>
        <a:defRPr sz="780" kern="1200">
          <a:solidFill>
            <a:schemeClr val="tx1"/>
          </a:solidFill>
          <a:latin typeface="+mn-lt"/>
          <a:ea typeface="+mn-ea"/>
          <a:cs typeface="+mn-cs"/>
        </a:defRPr>
      </a:lvl8pPr>
      <a:lvl9pPr marL="1515700" indent="-89159" algn="l" defTabSz="356636" rtl="0" eaLnBrk="1" latinLnBrk="1" hangingPunct="1">
        <a:spcBef>
          <a:spcPct val="20000"/>
        </a:spcBef>
        <a:buFont typeface="Arial" panose="020B0604020202020204" pitchFamily="34" charset="0"/>
        <a:buChar char="•"/>
        <a:defRPr sz="7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356636" rtl="0" eaLnBrk="1" latinLnBrk="1" hangingPunct="1">
        <a:defRPr sz="702" kern="1200">
          <a:solidFill>
            <a:schemeClr val="tx1"/>
          </a:solidFill>
          <a:latin typeface="+mn-lt"/>
          <a:ea typeface="+mn-ea"/>
          <a:cs typeface="+mn-cs"/>
        </a:defRPr>
      </a:lvl1pPr>
      <a:lvl2pPr marL="178317" algn="l" defTabSz="356636" rtl="0" eaLnBrk="1" latinLnBrk="1" hangingPunct="1">
        <a:defRPr sz="702" kern="1200">
          <a:solidFill>
            <a:schemeClr val="tx1"/>
          </a:solidFill>
          <a:latin typeface="+mn-lt"/>
          <a:ea typeface="+mn-ea"/>
          <a:cs typeface="+mn-cs"/>
        </a:defRPr>
      </a:lvl2pPr>
      <a:lvl3pPr marL="356636" algn="l" defTabSz="356636" rtl="0" eaLnBrk="1" latinLnBrk="1" hangingPunct="1">
        <a:defRPr sz="702" kern="1200">
          <a:solidFill>
            <a:schemeClr val="tx1"/>
          </a:solidFill>
          <a:latin typeface="+mn-lt"/>
          <a:ea typeface="+mn-ea"/>
          <a:cs typeface="+mn-cs"/>
        </a:defRPr>
      </a:lvl3pPr>
      <a:lvl4pPr marL="534952" algn="l" defTabSz="356636" rtl="0" eaLnBrk="1" latinLnBrk="1" hangingPunct="1">
        <a:defRPr sz="702" kern="1200">
          <a:solidFill>
            <a:schemeClr val="tx1"/>
          </a:solidFill>
          <a:latin typeface="+mn-lt"/>
          <a:ea typeface="+mn-ea"/>
          <a:cs typeface="+mn-cs"/>
        </a:defRPr>
      </a:lvl4pPr>
      <a:lvl5pPr marL="713270" algn="l" defTabSz="356636" rtl="0" eaLnBrk="1" latinLnBrk="1" hangingPunct="1">
        <a:defRPr sz="702" kern="1200">
          <a:solidFill>
            <a:schemeClr val="tx1"/>
          </a:solidFill>
          <a:latin typeface="+mn-lt"/>
          <a:ea typeface="+mn-ea"/>
          <a:cs typeface="+mn-cs"/>
        </a:defRPr>
      </a:lvl5pPr>
      <a:lvl6pPr marL="891588" algn="l" defTabSz="356636" rtl="0" eaLnBrk="1" latinLnBrk="1" hangingPunct="1">
        <a:defRPr sz="702" kern="1200">
          <a:solidFill>
            <a:schemeClr val="tx1"/>
          </a:solidFill>
          <a:latin typeface="+mn-lt"/>
          <a:ea typeface="+mn-ea"/>
          <a:cs typeface="+mn-cs"/>
        </a:defRPr>
      </a:lvl6pPr>
      <a:lvl7pPr marL="1069907" algn="l" defTabSz="356636" rtl="0" eaLnBrk="1" latinLnBrk="1" hangingPunct="1">
        <a:defRPr sz="702" kern="1200">
          <a:solidFill>
            <a:schemeClr val="tx1"/>
          </a:solidFill>
          <a:latin typeface="+mn-lt"/>
          <a:ea typeface="+mn-ea"/>
          <a:cs typeface="+mn-cs"/>
        </a:defRPr>
      </a:lvl7pPr>
      <a:lvl8pPr marL="1248224" algn="l" defTabSz="356636" rtl="0" eaLnBrk="1" latinLnBrk="1" hangingPunct="1">
        <a:defRPr sz="702" kern="1200">
          <a:solidFill>
            <a:schemeClr val="tx1"/>
          </a:solidFill>
          <a:latin typeface="+mn-lt"/>
          <a:ea typeface="+mn-ea"/>
          <a:cs typeface="+mn-cs"/>
        </a:defRPr>
      </a:lvl8pPr>
      <a:lvl9pPr marL="1426541" algn="l" defTabSz="356636" rtl="0" eaLnBrk="1" latinLnBrk="1" hangingPunct="1">
        <a:defRPr sz="7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43.jpe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12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B93670C-C159-B8D1-FBD9-F61E79824F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t="88143" b="7375"/>
          <a:stretch/>
        </p:blipFill>
        <p:spPr>
          <a:xfrm>
            <a:off x="192024" y="5991610"/>
            <a:ext cx="8944522" cy="101686"/>
          </a:xfrm>
          <a:prstGeom prst="rect">
            <a:avLst/>
          </a:prstGeom>
        </p:spPr>
      </p:pic>
      <p:sp>
        <p:nvSpPr>
          <p:cNvPr id="35" name="직사각형 34"/>
          <p:cNvSpPr/>
          <p:nvPr/>
        </p:nvSpPr>
        <p:spPr>
          <a:xfrm>
            <a:off x="743292" y="1052736"/>
            <a:ext cx="7956312" cy="20470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fontAlgn="base" latinLnBrk="0"/>
            <a:r>
              <a:rPr lang="en-US" altLang="ko-KR" sz="1600" spc="-50" dirty="0">
                <a:solidFill>
                  <a:srgbClr val="0070C0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Research and Development Plan for New Climate Technology Cooperation Project in 2023</a:t>
            </a:r>
          </a:p>
          <a:p>
            <a:pPr algn="ctr" fontAlgn="base" latinLnBrk="0"/>
            <a:endParaRPr lang="en-US" altLang="ko-KR" sz="1000" spc="-50" dirty="0">
              <a:solidFill>
                <a:srgbClr val="0070C0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  <a:p>
            <a:pPr fontAlgn="base" latinLnBrk="0"/>
            <a:r>
              <a:rPr lang="en-US" altLang="ko-KR" sz="2000" spc="-50" dirty="0">
                <a:latin typeface="조선굵은고딕" panose="02030504000101010101" pitchFamily="18" charset="-127"/>
                <a:ea typeface="조선굵은고딕" panose="02030504000101010101" pitchFamily="18" charset="-127"/>
              </a:rPr>
              <a:t>Strengthening Waste Management Policymaking in Uganda </a:t>
            </a:r>
            <a:br>
              <a:rPr lang="en-US" altLang="ko-KR" sz="2000" spc="-50" dirty="0">
                <a:latin typeface="조선굵은고딕" panose="02030504000101010101" pitchFamily="18" charset="-127"/>
                <a:ea typeface="조선굵은고딕" panose="02030504000101010101" pitchFamily="18" charset="-127"/>
              </a:rPr>
            </a:br>
            <a:r>
              <a:rPr lang="en-US" altLang="ko-KR" sz="2000" spc="-50" dirty="0">
                <a:latin typeface="조선굵은고딕" panose="02030504000101010101" pitchFamily="18" charset="-127"/>
                <a:ea typeface="조선굵은고딕" panose="02030504000101010101" pitchFamily="18" charset="-127"/>
              </a:rPr>
              <a:t>in Response to Climate Change</a:t>
            </a:r>
          </a:p>
          <a:p>
            <a:pPr algn="ctr" fontAlgn="base" latinLnBrk="0"/>
            <a:endParaRPr lang="en-US" altLang="ko-KR" sz="1000" spc="-50" dirty="0"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  <a:p>
            <a:pPr fontAlgn="base" latinLnBrk="0"/>
            <a:r>
              <a:rPr lang="en-US" altLang="ko-KR" sz="2000" spc="-50" dirty="0">
                <a:latin typeface="조선굵은고딕" panose="02030504000101010101" pitchFamily="18" charset="-127"/>
                <a:ea typeface="조선굵은고딕" panose="02030504000101010101" pitchFamily="18" charset="-127"/>
              </a:rPr>
              <a:t>[ Final Report ]</a:t>
            </a:r>
          </a:p>
          <a:p>
            <a:pPr algn="ctr">
              <a:lnSpc>
                <a:spcPct val="120000"/>
              </a:lnSpc>
            </a:pPr>
            <a:endParaRPr lang="ko-KR" altLang="en-US" sz="2585" spc="-50" dirty="0"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780963" y="3789040"/>
            <a:ext cx="1068433" cy="364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23515">
              <a:lnSpc>
                <a:spcPct val="120000"/>
              </a:lnSpc>
            </a:pPr>
            <a:r>
              <a:rPr lang="en-US" altLang="ko-KR" sz="1700" spc="-44" dirty="0">
                <a:ln w="18415" cmpd="sng">
                  <a:noFill/>
                  <a:prstDash val="solid"/>
                </a:ln>
                <a:latin typeface="조선굵은고딕" panose="02030504000101010101" pitchFamily="18" charset="-127"/>
                <a:ea typeface="조선굵은고딕" panose="02030504000101010101" pitchFamily="18" charset="-127"/>
                <a:cs typeface="Arial" pitchFamily="34" charset="0"/>
              </a:rPr>
              <a:t>Dec. 2024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59" r="65350" b="-1"/>
          <a:stretch/>
        </p:blipFill>
        <p:spPr>
          <a:xfrm>
            <a:off x="4139952" y="6217561"/>
            <a:ext cx="1671784" cy="4517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CE41704A-E575-44EF-8A8E-7576636C5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4" y="6204125"/>
            <a:ext cx="1236648" cy="409486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5A8A8564-999B-48EA-BDDA-9B195AFE574B}"/>
              </a:ext>
            </a:extLst>
          </p:cNvPr>
          <p:cNvSpPr/>
          <p:nvPr/>
        </p:nvSpPr>
        <p:spPr bwMode="auto">
          <a:xfrm>
            <a:off x="-1" y="0"/>
            <a:ext cx="192025" cy="6857999"/>
          </a:xfrm>
          <a:prstGeom prst="rect">
            <a:avLst/>
          </a:prstGeom>
          <a:solidFill>
            <a:srgbClr val="2962A7"/>
          </a:solidFill>
          <a:ln>
            <a:noFill/>
          </a:ln>
          <a:effectLst/>
        </p:spPr>
        <p:txBody>
          <a:bodyPr wrap="square" rtlCol="0" anchor="ctr"/>
          <a:lstStyle/>
          <a:p>
            <a:pPr algn="ctr">
              <a:lnSpc>
                <a:spcPct val="95000"/>
              </a:lnSpc>
            </a:pPr>
            <a:endParaRPr lang="ko-KR" altLang="en-US" sz="1108" i="1" dirty="0">
              <a:solidFill>
                <a:srgbClr val="D02E65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075" y="6271228"/>
            <a:ext cx="1440160" cy="355162"/>
          </a:xfrm>
          <a:prstGeom prst="rect">
            <a:avLst/>
          </a:prstGeom>
        </p:spPr>
      </p:pic>
      <p:pic>
        <p:nvPicPr>
          <p:cNvPr id="10" name="그림 9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BF59BDB1-23CE-C73B-B22D-97C83324EF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545" y="6327323"/>
            <a:ext cx="1292817" cy="21742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4368" y="6304677"/>
            <a:ext cx="720080" cy="28637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271BCFA4-760F-810F-730A-12890395B9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07" t="42590" r="50" b="11091"/>
          <a:stretch/>
        </p:blipFill>
        <p:spPr>
          <a:xfrm>
            <a:off x="4075615" y="2636912"/>
            <a:ext cx="5060932" cy="3240360"/>
          </a:xfrm>
          <a:prstGeom prst="rect">
            <a:avLst/>
          </a:prstGeom>
        </p:spPr>
      </p:pic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0893C8E0-51EE-E3EE-9FE8-51BA5CB5412E}"/>
              </a:ext>
            </a:extLst>
          </p:cNvPr>
          <p:cNvCxnSpPr/>
          <p:nvPr/>
        </p:nvCxnSpPr>
        <p:spPr>
          <a:xfrm>
            <a:off x="213420" y="-1"/>
            <a:ext cx="0" cy="6858001"/>
          </a:xfrm>
          <a:prstGeom prst="line">
            <a:avLst/>
          </a:prstGeom>
          <a:ln w="19050">
            <a:solidFill>
              <a:srgbClr val="2962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85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075A0-A6E2-06CF-51B3-B7B8EE84A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1C2640-EDD9-A3C7-3622-5CE37C4F866E}"/>
              </a:ext>
            </a:extLst>
          </p:cNvPr>
          <p:cNvSpPr txBox="1"/>
          <p:nvPr userDrawn="1"/>
        </p:nvSpPr>
        <p:spPr>
          <a:xfrm>
            <a:off x="240360" y="300049"/>
            <a:ext cx="1019271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74EC19-43AE-2C10-5838-5ACA860AD9D2}"/>
              </a:ext>
            </a:extLst>
          </p:cNvPr>
          <p:cNvSpPr txBox="1"/>
          <p:nvPr userDrawn="1"/>
        </p:nvSpPr>
        <p:spPr>
          <a:xfrm>
            <a:off x="607794" y="300049"/>
            <a:ext cx="7511288" cy="58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solidFill>
                  <a:schemeClr val="tx1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Results the Study 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– (3) MRF for integrated waste management</a:t>
            </a:r>
          </a:p>
          <a:p>
            <a:endParaRPr lang="en-US" altLang="ko-KR" sz="16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조선견고딕" panose="02030504000101010101" pitchFamily="18" charset="-127"/>
              <a:ea typeface="조선견고딕" panose="02030504000101010101" pitchFamily="18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48498F99-669F-2C41-FB98-FA5B8163851D}"/>
              </a:ext>
            </a:extLst>
          </p:cNvPr>
          <p:cNvGrpSpPr/>
          <p:nvPr/>
        </p:nvGrpSpPr>
        <p:grpSpPr>
          <a:xfrm>
            <a:off x="8388424" y="551715"/>
            <a:ext cx="329092" cy="38754"/>
            <a:chOff x="6146188" y="592248"/>
            <a:chExt cx="514967" cy="60643"/>
          </a:xfrm>
        </p:grpSpPr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4341A9B2-5405-0404-5B8C-C703F838C162}"/>
                </a:ext>
              </a:extLst>
            </p:cNvPr>
            <p:cNvSpPr/>
            <p:nvPr/>
          </p:nvSpPr>
          <p:spPr bwMode="auto">
            <a:xfrm>
              <a:off x="6330122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6971EEA4-61AF-E1DB-884F-B07A81A3750F}"/>
                </a:ext>
              </a:extLst>
            </p:cNvPr>
            <p:cNvSpPr/>
            <p:nvPr/>
          </p:nvSpPr>
          <p:spPr bwMode="auto">
            <a:xfrm>
              <a:off x="6422089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E834BC0D-1855-A2FA-7E72-C77DAA484623}"/>
                </a:ext>
              </a:extLst>
            </p:cNvPr>
            <p:cNvSpPr/>
            <p:nvPr/>
          </p:nvSpPr>
          <p:spPr bwMode="auto">
            <a:xfrm>
              <a:off x="6146188" y="592248"/>
              <a:ext cx="55130" cy="6064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FE69FFD8-2F58-131B-43B8-144158050767}"/>
                </a:ext>
              </a:extLst>
            </p:cNvPr>
            <p:cNvSpPr/>
            <p:nvPr/>
          </p:nvSpPr>
          <p:spPr bwMode="auto">
            <a:xfrm>
              <a:off x="623815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8A12DDD4-409F-CAC2-C3A6-77C4A17B521D}"/>
                </a:ext>
              </a:extLst>
            </p:cNvPr>
            <p:cNvSpPr/>
            <p:nvPr/>
          </p:nvSpPr>
          <p:spPr bwMode="auto">
            <a:xfrm>
              <a:off x="6514056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6D0C94F3-0CD9-1E99-FD7B-3D0AA46DD7B9}"/>
                </a:ext>
              </a:extLst>
            </p:cNvPr>
            <p:cNvSpPr/>
            <p:nvPr/>
          </p:nvSpPr>
          <p:spPr bwMode="auto">
            <a:xfrm>
              <a:off x="660602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</p:grpSp>
      <p:sp>
        <p:nvSpPr>
          <p:cNvPr id="55" name="슬라이드 번호 개체 틀 16">
            <a:extLst>
              <a:ext uri="{FF2B5EF4-FFF2-40B4-BE49-F238E27FC236}">
                <a16:creationId xmlns:a16="http://schemas.microsoft.com/office/drawing/2014/main" id="{D55F3B7F-96F6-E16F-A25F-70EC7D34F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9544" y="6543632"/>
            <a:ext cx="864096" cy="246221"/>
          </a:xfrm>
        </p:spPr>
        <p:txBody>
          <a:bodyPr>
            <a:spAutoFit/>
          </a:bodyPr>
          <a:lstStyle/>
          <a:p>
            <a:pPr algn="r"/>
            <a:r>
              <a:rPr lang="en-US" altLang="ko-KR" sz="10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</a:rPr>
              <a:t>8</a:t>
            </a:r>
            <a:endParaRPr lang="ko-KR" altLang="en-US" sz="10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613872A8-A350-DE7B-94C9-811C5DDCD3DF}"/>
              </a:ext>
            </a:extLst>
          </p:cNvPr>
          <p:cNvGrpSpPr/>
          <p:nvPr/>
        </p:nvGrpSpPr>
        <p:grpSpPr>
          <a:xfrm>
            <a:off x="360000" y="692696"/>
            <a:ext cx="7020312" cy="341312"/>
            <a:chOff x="257175" y="844550"/>
            <a:chExt cx="7020312" cy="341312"/>
          </a:xfrm>
        </p:grpSpPr>
        <p:sp>
          <p:nvSpPr>
            <p:cNvPr id="6" name="Text Box 408">
              <a:extLst>
                <a:ext uri="{FF2B5EF4-FFF2-40B4-BE49-F238E27FC236}">
                  <a16:creationId xmlns:a16="http://schemas.microsoft.com/office/drawing/2014/main" id="{24C8B291-09A0-77AB-A81B-61F77DAE7C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511" y="844550"/>
              <a:ext cx="6716976" cy="341312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/>
            <a:lstStyle>
              <a:lvl1pPr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1pPr>
              <a:lvl2pPr marL="742950" indent="-28575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2pPr>
              <a:lvl3pPr marL="11430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3pPr>
              <a:lvl4pPr marL="16002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4pPr>
              <a:lvl5pPr marL="20574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5pPr>
              <a:lvl6pPr marL="25146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6pPr>
              <a:lvl7pPr marL="29718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7pPr>
              <a:lvl8pPr marL="34290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8pPr>
              <a:lvl9pPr marL="38862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9pPr>
            </a:lstStyle>
            <a:p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  <a:alpha val="90000"/>
                    </a:schemeClr>
                  </a:solidFill>
                  <a:latin typeface="조선굵은고딕" panose="02030504000101010101" pitchFamily="18" charset="-127"/>
                  <a:ea typeface="조선굵은고딕" panose="02030504000101010101" pitchFamily="18" charset="-127"/>
                </a:rPr>
                <a:t>Proposal for Circular Economy through Integrated Waste Management (2/4) </a:t>
              </a:r>
              <a:endPara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  <a:alpha val="90000"/>
                  </a:schemeClr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CAE35960-C602-65F1-88E2-2A574E172C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5" y="848519"/>
              <a:ext cx="254000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974A8491-7719-EE3E-F172-CA246009027B}"/>
              </a:ext>
            </a:extLst>
          </p:cNvPr>
          <p:cNvSpPr/>
          <p:nvPr/>
        </p:nvSpPr>
        <p:spPr>
          <a:xfrm>
            <a:off x="323528" y="1196752"/>
            <a:ext cx="3539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spc="-19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▣ Concept of MRF</a:t>
            </a:r>
            <a:endParaRPr lang="ko-KR" altLang="en-US" sz="1200" b="1" spc="-19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black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73C2C740-04F9-C7FF-174F-F82CFC26C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41" y="1592688"/>
            <a:ext cx="8298250" cy="472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52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AB50A-2402-16E2-4400-DFF7C5A6E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C94E54-6F5F-A7A6-2C48-F169F1C4DD25}"/>
              </a:ext>
            </a:extLst>
          </p:cNvPr>
          <p:cNvSpPr txBox="1"/>
          <p:nvPr userDrawn="1"/>
        </p:nvSpPr>
        <p:spPr>
          <a:xfrm>
            <a:off x="240360" y="300049"/>
            <a:ext cx="1019271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A7237F-74A8-29E4-8CDB-98B1276972AD}"/>
              </a:ext>
            </a:extLst>
          </p:cNvPr>
          <p:cNvSpPr txBox="1"/>
          <p:nvPr userDrawn="1"/>
        </p:nvSpPr>
        <p:spPr>
          <a:xfrm>
            <a:off x="607794" y="300049"/>
            <a:ext cx="7511288" cy="58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solidFill>
                  <a:schemeClr val="tx1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Results the Study 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– (3) MRF for integrated waste management</a:t>
            </a:r>
          </a:p>
          <a:p>
            <a:endParaRPr lang="en-US" altLang="ko-KR" sz="16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조선견고딕" panose="02030504000101010101" pitchFamily="18" charset="-127"/>
              <a:ea typeface="조선견고딕" panose="02030504000101010101" pitchFamily="18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397D66A9-5BE5-8EC5-DB16-95F36AABEC27}"/>
              </a:ext>
            </a:extLst>
          </p:cNvPr>
          <p:cNvGrpSpPr/>
          <p:nvPr/>
        </p:nvGrpSpPr>
        <p:grpSpPr>
          <a:xfrm>
            <a:off x="8388424" y="551715"/>
            <a:ext cx="329092" cy="38754"/>
            <a:chOff x="6146188" y="592248"/>
            <a:chExt cx="514967" cy="60643"/>
          </a:xfrm>
        </p:grpSpPr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113160B3-925E-D380-0A9F-0BC88CC8DD7C}"/>
                </a:ext>
              </a:extLst>
            </p:cNvPr>
            <p:cNvSpPr/>
            <p:nvPr/>
          </p:nvSpPr>
          <p:spPr bwMode="auto">
            <a:xfrm>
              <a:off x="6330122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9FDA5691-6B16-E07B-8EFE-9C9D161AF76B}"/>
                </a:ext>
              </a:extLst>
            </p:cNvPr>
            <p:cNvSpPr/>
            <p:nvPr/>
          </p:nvSpPr>
          <p:spPr bwMode="auto">
            <a:xfrm>
              <a:off x="6422089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5FCB4CED-CAB8-8A86-4FC9-9C3306E57CAF}"/>
                </a:ext>
              </a:extLst>
            </p:cNvPr>
            <p:cNvSpPr/>
            <p:nvPr/>
          </p:nvSpPr>
          <p:spPr bwMode="auto">
            <a:xfrm>
              <a:off x="6146188" y="592248"/>
              <a:ext cx="55130" cy="6064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DD027C3C-1B42-FDBE-4378-A348A2D35EC7}"/>
                </a:ext>
              </a:extLst>
            </p:cNvPr>
            <p:cNvSpPr/>
            <p:nvPr/>
          </p:nvSpPr>
          <p:spPr bwMode="auto">
            <a:xfrm>
              <a:off x="623815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33383EC2-1868-685C-576F-02A6EC8F3535}"/>
                </a:ext>
              </a:extLst>
            </p:cNvPr>
            <p:cNvSpPr/>
            <p:nvPr/>
          </p:nvSpPr>
          <p:spPr bwMode="auto">
            <a:xfrm>
              <a:off x="6514056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AD51B1E2-C435-00C6-39A8-6EF8911EACA2}"/>
                </a:ext>
              </a:extLst>
            </p:cNvPr>
            <p:cNvSpPr/>
            <p:nvPr/>
          </p:nvSpPr>
          <p:spPr bwMode="auto">
            <a:xfrm>
              <a:off x="660602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</p:grpSp>
      <p:sp>
        <p:nvSpPr>
          <p:cNvPr id="55" name="슬라이드 번호 개체 틀 16">
            <a:extLst>
              <a:ext uri="{FF2B5EF4-FFF2-40B4-BE49-F238E27FC236}">
                <a16:creationId xmlns:a16="http://schemas.microsoft.com/office/drawing/2014/main" id="{5407304B-EA77-3590-B1BA-1D5C0D826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9544" y="6543632"/>
            <a:ext cx="864096" cy="246221"/>
          </a:xfrm>
        </p:spPr>
        <p:txBody>
          <a:bodyPr>
            <a:spAutoFit/>
          </a:bodyPr>
          <a:lstStyle/>
          <a:p>
            <a:pPr algn="r"/>
            <a:r>
              <a:rPr lang="en-US" altLang="ko-KR" sz="10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</a:rPr>
              <a:t>9</a:t>
            </a:r>
            <a:endParaRPr lang="ko-KR" altLang="en-US" sz="10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E2211C04-8C71-4A6B-9A50-A0E906D56CAD}"/>
              </a:ext>
            </a:extLst>
          </p:cNvPr>
          <p:cNvGrpSpPr/>
          <p:nvPr/>
        </p:nvGrpSpPr>
        <p:grpSpPr>
          <a:xfrm>
            <a:off x="360000" y="692696"/>
            <a:ext cx="7020312" cy="341312"/>
            <a:chOff x="257175" y="844550"/>
            <a:chExt cx="7020312" cy="341312"/>
          </a:xfrm>
        </p:grpSpPr>
        <p:sp>
          <p:nvSpPr>
            <p:cNvPr id="6" name="Text Box 408">
              <a:extLst>
                <a:ext uri="{FF2B5EF4-FFF2-40B4-BE49-F238E27FC236}">
                  <a16:creationId xmlns:a16="http://schemas.microsoft.com/office/drawing/2014/main" id="{88BD2481-82DA-9CF8-9F10-C78FCD07E3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511" y="844550"/>
              <a:ext cx="6716976" cy="341312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/>
            <a:lstStyle>
              <a:lvl1pPr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1pPr>
              <a:lvl2pPr marL="742950" indent="-28575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2pPr>
              <a:lvl3pPr marL="11430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3pPr>
              <a:lvl4pPr marL="16002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4pPr>
              <a:lvl5pPr marL="20574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5pPr>
              <a:lvl6pPr marL="25146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6pPr>
              <a:lvl7pPr marL="29718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7pPr>
              <a:lvl8pPr marL="34290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8pPr>
              <a:lvl9pPr marL="38862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9pPr>
            </a:lstStyle>
            <a:p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  <a:alpha val="90000"/>
                    </a:schemeClr>
                  </a:solidFill>
                  <a:latin typeface="조선굵은고딕" panose="02030504000101010101" pitchFamily="18" charset="-127"/>
                  <a:ea typeface="조선굵은고딕" panose="02030504000101010101" pitchFamily="18" charset="-127"/>
                </a:rPr>
                <a:t>Proposal for Circular Economy through Integrated Waste Management (3/4) </a:t>
              </a:r>
              <a:endPara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  <a:alpha val="90000"/>
                  </a:schemeClr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AE829189-597A-1FF9-8D91-378CC3F24A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5" y="848519"/>
              <a:ext cx="254000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97841502-38A3-0129-075E-C2E12C9E6D42}"/>
              </a:ext>
            </a:extLst>
          </p:cNvPr>
          <p:cNvSpPr/>
          <p:nvPr/>
        </p:nvSpPr>
        <p:spPr>
          <a:xfrm>
            <a:off x="323528" y="1242643"/>
            <a:ext cx="3539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spc="-19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▣ Concept of plastic recycling facility after MRF</a:t>
            </a:r>
            <a:endParaRPr lang="ko-KR" altLang="en-US" sz="1200" b="1" spc="-19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black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4485D68-EBF0-E189-F6EB-DBD9393AD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18695"/>
            <a:ext cx="8498490" cy="441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94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90FDB-CABC-67FA-E73E-89C6F176C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ADC3E3-9362-BF27-7593-C987050C714C}"/>
              </a:ext>
            </a:extLst>
          </p:cNvPr>
          <p:cNvSpPr txBox="1"/>
          <p:nvPr userDrawn="1"/>
        </p:nvSpPr>
        <p:spPr>
          <a:xfrm>
            <a:off x="240360" y="300049"/>
            <a:ext cx="1019271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6533D6-F322-5D6E-C914-B485A151C2A7}"/>
              </a:ext>
            </a:extLst>
          </p:cNvPr>
          <p:cNvSpPr txBox="1"/>
          <p:nvPr userDrawn="1"/>
        </p:nvSpPr>
        <p:spPr>
          <a:xfrm>
            <a:off x="607794" y="300049"/>
            <a:ext cx="7511288" cy="58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solidFill>
                  <a:schemeClr val="tx1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Results the Study 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– (3) MRF for integrated waste management</a:t>
            </a:r>
          </a:p>
          <a:p>
            <a:endParaRPr lang="en-US" altLang="ko-KR" sz="16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조선견고딕" panose="02030504000101010101" pitchFamily="18" charset="-127"/>
              <a:ea typeface="조선견고딕" panose="02030504000101010101" pitchFamily="18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D5522411-CF20-1ED8-9C01-34B8F58A293E}"/>
              </a:ext>
            </a:extLst>
          </p:cNvPr>
          <p:cNvGrpSpPr/>
          <p:nvPr/>
        </p:nvGrpSpPr>
        <p:grpSpPr>
          <a:xfrm>
            <a:off x="8388424" y="551715"/>
            <a:ext cx="329092" cy="38754"/>
            <a:chOff x="6146188" y="592248"/>
            <a:chExt cx="514967" cy="60643"/>
          </a:xfrm>
        </p:grpSpPr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857465D3-ED2C-7AB6-7C91-B65350615C11}"/>
                </a:ext>
              </a:extLst>
            </p:cNvPr>
            <p:cNvSpPr/>
            <p:nvPr/>
          </p:nvSpPr>
          <p:spPr bwMode="auto">
            <a:xfrm>
              <a:off x="6330122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B7DF185E-9EFD-20CE-6BBE-E97659027E6D}"/>
                </a:ext>
              </a:extLst>
            </p:cNvPr>
            <p:cNvSpPr/>
            <p:nvPr/>
          </p:nvSpPr>
          <p:spPr bwMode="auto">
            <a:xfrm>
              <a:off x="6422089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87B5095F-C07D-2705-91AF-5F61E9977CDA}"/>
                </a:ext>
              </a:extLst>
            </p:cNvPr>
            <p:cNvSpPr/>
            <p:nvPr/>
          </p:nvSpPr>
          <p:spPr bwMode="auto">
            <a:xfrm>
              <a:off x="6146188" y="592248"/>
              <a:ext cx="55130" cy="6064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0F0E48AA-F6A9-CCB7-7F68-9660A3D1A922}"/>
                </a:ext>
              </a:extLst>
            </p:cNvPr>
            <p:cNvSpPr/>
            <p:nvPr/>
          </p:nvSpPr>
          <p:spPr bwMode="auto">
            <a:xfrm>
              <a:off x="623815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F5A5F139-F29A-4B8B-5296-04966641E9D5}"/>
                </a:ext>
              </a:extLst>
            </p:cNvPr>
            <p:cNvSpPr/>
            <p:nvPr/>
          </p:nvSpPr>
          <p:spPr bwMode="auto">
            <a:xfrm>
              <a:off x="6514056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B0F7B931-BC1E-4000-0F91-6123C28BFCC2}"/>
                </a:ext>
              </a:extLst>
            </p:cNvPr>
            <p:cNvSpPr/>
            <p:nvPr/>
          </p:nvSpPr>
          <p:spPr bwMode="auto">
            <a:xfrm>
              <a:off x="660602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</p:grpSp>
      <p:sp>
        <p:nvSpPr>
          <p:cNvPr id="55" name="슬라이드 번호 개체 틀 16">
            <a:extLst>
              <a:ext uri="{FF2B5EF4-FFF2-40B4-BE49-F238E27FC236}">
                <a16:creationId xmlns:a16="http://schemas.microsoft.com/office/drawing/2014/main" id="{1F0ABB4F-AD76-26FB-3529-A0B934F57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9544" y="6543632"/>
            <a:ext cx="864096" cy="246221"/>
          </a:xfrm>
        </p:spPr>
        <p:txBody>
          <a:bodyPr>
            <a:spAutoFit/>
          </a:bodyPr>
          <a:lstStyle/>
          <a:p>
            <a:pPr algn="r"/>
            <a:r>
              <a:rPr lang="en-US" altLang="ko-KR" sz="10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</a:rPr>
              <a:t>10</a:t>
            </a:r>
            <a:endParaRPr lang="ko-KR" altLang="en-US" sz="10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22F3A26A-2ED6-26CA-09F7-09EAAAAB6F1F}"/>
              </a:ext>
            </a:extLst>
          </p:cNvPr>
          <p:cNvGrpSpPr/>
          <p:nvPr/>
        </p:nvGrpSpPr>
        <p:grpSpPr>
          <a:xfrm>
            <a:off x="360000" y="692696"/>
            <a:ext cx="7020312" cy="341312"/>
            <a:chOff x="257175" y="844550"/>
            <a:chExt cx="7020312" cy="341312"/>
          </a:xfrm>
        </p:grpSpPr>
        <p:sp>
          <p:nvSpPr>
            <p:cNvPr id="6" name="Text Box 408">
              <a:extLst>
                <a:ext uri="{FF2B5EF4-FFF2-40B4-BE49-F238E27FC236}">
                  <a16:creationId xmlns:a16="http://schemas.microsoft.com/office/drawing/2014/main" id="{15B93955-BCAE-1C04-1838-CD9CD33E8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511" y="844550"/>
              <a:ext cx="6716976" cy="341312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/>
            <a:lstStyle>
              <a:lvl1pPr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1pPr>
              <a:lvl2pPr marL="742950" indent="-28575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2pPr>
              <a:lvl3pPr marL="11430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3pPr>
              <a:lvl4pPr marL="16002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4pPr>
              <a:lvl5pPr marL="20574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5pPr>
              <a:lvl6pPr marL="25146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6pPr>
              <a:lvl7pPr marL="29718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7pPr>
              <a:lvl8pPr marL="34290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8pPr>
              <a:lvl9pPr marL="38862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9pPr>
            </a:lstStyle>
            <a:p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  <a:alpha val="90000"/>
                    </a:schemeClr>
                  </a:solidFill>
                  <a:latin typeface="조선굵은고딕" panose="02030504000101010101" pitchFamily="18" charset="-127"/>
                  <a:ea typeface="조선굵은고딕" panose="02030504000101010101" pitchFamily="18" charset="-127"/>
                </a:rPr>
                <a:t>Proposal for Circular Economy through Integrated Waste Management (4/4) </a:t>
              </a:r>
              <a:endPara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  <a:alpha val="90000"/>
                  </a:schemeClr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67034776-D9EE-B9B1-64DD-34944E7803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5" y="848519"/>
              <a:ext cx="254000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5D60ECD-E561-B529-F55C-64FEC5320AD6}"/>
              </a:ext>
            </a:extLst>
          </p:cNvPr>
          <p:cNvSpPr/>
          <p:nvPr/>
        </p:nvSpPr>
        <p:spPr>
          <a:xfrm>
            <a:off x="323528" y="1252249"/>
            <a:ext cx="3539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spc="-19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▣ Concept of sanitary landfill</a:t>
            </a:r>
            <a:endParaRPr lang="ko-KR" altLang="en-US" sz="1200" b="1" spc="-19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black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9F595A94-6664-6CFE-0912-8170C5CD67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3"/>
          <a:stretch/>
        </p:blipFill>
        <p:spPr>
          <a:xfrm>
            <a:off x="368413" y="1694315"/>
            <a:ext cx="8265608" cy="461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47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02DD9-7422-B6D4-7CED-9BF8D3530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2B5B2B-CB36-6A98-8B8B-39A67113FED4}"/>
              </a:ext>
            </a:extLst>
          </p:cNvPr>
          <p:cNvSpPr txBox="1"/>
          <p:nvPr userDrawn="1"/>
        </p:nvSpPr>
        <p:spPr>
          <a:xfrm>
            <a:off x="240360" y="300049"/>
            <a:ext cx="1019271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1DA80-096B-5537-4ADD-94A0EEA67F62}"/>
              </a:ext>
            </a:extLst>
          </p:cNvPr>
          <p:cNvSpPr txBox="1"/>
          <p:nvPr userDrawn="1"/>
        </p:nvSpPr>
        <p:spPr>
          <a:xfrm>
            <a:off x="607794" y="300049"/>
            <a:ext cx="7511288" cy="58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solidFill>
                  <a:schemeClr val="tx1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Results the Study 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– (4) Green House Gas (GHG) reduction</a:t>
            </a:r>
          </a:p>
          <a:p>
            <a:endParaRPr lang="en-US" altLang="ko-KR" sz="16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조선견고딕" panose="02030504000101010101" pitchFamily="18" charset="-127"/>
              <a:ea typeface="조선견고딕" panose="02030504000101010101" pitchFamily="18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6F9D1ECC-F068-9AEA-6B1B-DE8E18ADC0A3}"/>
              </a:ext>
            </a:extLst>
          </p:cNvPr>
          <p:cNvGrpSpPr/>
          <p:nvPr/>
        </p:nvGrpSpPr>
        <p:grpSpPr>
          <a:xfrm>
            <a:off x="8388424" y="551715"/>
            <a:ext cx="329092" cy="38754"/>
            <a:chOff x="6146188" y="592248"/>
            <a:chExt cx="514967" cy="60643"/>
          </a:xfrm>
        </p:grpSpPr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3855D76E-277D-D6DD-645F-0A2A31B5E2E1}"/>
                </a:ext>
              </a:extLst>
            </p:cNvPr>
            <p:cNvSpPr/>
            <p:nvPr/>
          </p:nvSpPr>
          <p:spPr bwMode="auto">
            <a:xfrm>
              <a:off x="6330122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29800CAD-227F-9189-7007-C10592DE3B1B}"/>
                </a:ext>
              </a:extLst>
            </p:cNvPr>
            <p:cNvSpPr/>
            <p:nvPr/>
          </p:nvSpPr>
          <p:spPr bwMode="auto">
            <a:xfrm>
              <a:off x="6422089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5FF58258-F964-7E29-808E-4CF4AFBBC6A3}"/>
                </a:ext>
              </a:extLst>
            </p:cNvPr>
            <p:cNvSpPr/>
            <p:nvPr/>
          </p:nvSpPr>
          <p:spPr bwMode="auto">
            <a:xfrm>
              <a:off x="6146188" y="592248"/>
              <a:ext cx="55130" cy="6064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311B71C3-41A7-7C1F-8796-C3CB1AC3A10B}"/>
                </a:ext>
              </a:extLst>
            </p:cNvPr>
            <p:cNvSpPr/>
            <p:nvPr/>
          </p:nvSpPr>
          <p:spPr bwMode="auto">
            <a:xfrm>
              <a:off x="623815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8725F0BC-AFF5-00C3-CE5D-D7A4C94E5CAA}"/>
                </a:ext>
              </a:extLst>
            </p:cNvPr>
            <p:cNvSpPr/>
            <p:nvPr/>
          </p:nvSpPr>
          <p:spPr bwMode="auto">
            <a:xfrm>
              <a:off x="6514056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01A1662D-9AA9-ADD9-E1DC-4B3BBD024EC0}"/>
                </a:ext>
              </a:extLst>
            </p:cNvPr>
            <p:cNvSpPr/>
            <p:nvPr/>
          </p:nvSpPr>
          <p:spPr bwMode="auto">
            <a:xfrm>
              <a:off x="660602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</p:grpSp>
      <p:sp>
        <p:nvSpPr>
          <p:cNvPr id="55" name="슬라이드 번호 개체 틀 16">
            <a:extLst>
              <a:ext uri="{FF2B5EF4-FFF2-40B4-BE49-F238E27FC236}">
                <a16:creationId xmlns:a16="http://schemas.microsoft.com/office/drawing/2014/main" id="{EDF5389D-BE72-489A-C569-2F3628A26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9544" y="6543632"/>
            <a:ext cx="864096" cy="246221"/>
          </a:xfrm>
        </p:spPr>
        <p:txBody>
          <a:bodyPr>
            <a:spAutoFit/>
          </a:bodyPr>
          <a:lstStyle/>
          <a:p>
            <a:pPr algn="r"/>
            <a:r>
              <a:rPr lang="en-US" altLang="ko-KR" sz="10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</a:rPr>
              <a:t>11</a:t>
            </a:r>
            <a:endParaRPr lang="ko-KR" altLang="en-US" sz="10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CD35B48A-10D6-0EB7-EAA2-DDE465F3D2BF}"/>
              </a:ext>
            </a:extLst>
          </p:cNvPr>
          <p:cNvGrpSpPr/>
          <p:nvPr/>
        </p:nvGrpSpPr>
        <p:grpSpPr>
          <a:xfrm>
            <a:off x="360000" y="692696"/>
            <a:ext cx="7020312" cy="341312"/>
            <a:chOff x="257175" y="844550"/>
            <a:chExt cx="7020312" cy="341312"/>
          </a:xfrm>
        </p:grpSpPr>
        <p:sp>
          <p:nvSpPr>
            <p:cNvPr id="6" name="Text Box 408">
              <a:extLst>
                <a:ext uri="{FF2B5EF4-FFF2-40B4-BE49-F238E27FC236}">
                  <a16:creationId xmlns:a16="http://schemas.microsoft.com/office/drawing/2014/main" id="{5AF8E980-20A9-2934-DBF9-3E909C56D6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511" y="844550"/>
              <a:ext cx="6716976" cy="341312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/>
            <a:lstStyle>
              <a:lvl1pPr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1pPr>
              <a:lvl2pPr marL="742950" indent="-28575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2pPr>
              <a:lvl3pPr marL="11430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3pPr>
              <a:lvl4pPr marL="16002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4pPr>
              <a:lvl5pPr marL="20574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5pPr>
              <a:lvl6pPr marL="25146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6pPr>
              <a:lvl7pPr marL="29718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7pPr>
              <a:lvl8pPr marL="34290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8pPr>
              <a:lvl9pPr marL="38862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9pPr>
            </a:lstStyle>
            <a:p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  <a:alpha val="90000"/>
                    </a:schemeClr>
                  </a:solidFill>
                  <a:latin typeface="조선굵은고딕" panose="02030504000101010101" pitchFamily="18" charset="-127"/>
                  <a:ea typeface="조선굵은고딕" panose="02030504000101010101" pitchFamily="18" charset="-127"/>
                </a:rPr>
                <a:t>Proposal for GHG Reduction Project at </a:t>
              </a:r>
              <a:r>
                <a:rPr lang="en-US" altLang="ko-KR" sz="14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  <a:alpha val="90000"/>
                    </a:schemeClr>
                  </a:solidFill>
                  <a:latin typeface="조선굵은고딕" panose="02030504000101010101" pitchFamily="18" charset="-127"/>
                  <a:ea typeface="조선굵은고딕" panose="02030504000101010101" pitchFamily="18" charset="-127"/>
                </a:rPr>
                <a:t>Kiteezi</a:t>
              </a:r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  <a:alpha val="90000"/>
                    </a:schemeClr>
                  </a:solidFill>
                  <a:latin typeface="조선굵은고딕" panose="02030504000101010101" pitchFamily="18" charset="-127"/>
                  <a:ea typeface="조선굵은고딕" panose="02030504000101010101" pitchFamily="18" charset="-127"/>
                </a:rPr>
                <a:t> Site (1/4) </a:t>
              </a:r>
              <a:endPara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  <a:alpha val="90000"/>
                  </a:schemeClr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AA0B0EB1-2358-4D4D-35D1-ACC5ECD4FF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5" y="848519"/>
              <a:ext cx="254000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9D63EE6F-934B-BAEF-CB29-5D22A305228E}"/>
              </a:ext>
            </a:extLst>
          </p:cNvPr>
          <p:cNvSpPr/>
          <p:nvPr/>
        </p:nvSpPr>
        <p:spPr>
          <a:xfrm>
            <a:off x="323528" y="1263505"/>
            <a:ext cx="3539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spc="-19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▣ Concept of collection and treating landfill gas</a:t>
            </a:r>
            <a:endParaRPr lang="ko-KR" altLang="en-US" sz="1200" b="1" spc="-19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black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A194D98-A720-C4D3-EC7C-B461D69C0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8" y="1844824"/>
            <a:ext cx="8064897" cy="455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66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4E75E-8C0E-D7A0-77E2-AF0BAAB59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F0ABE4-8213-063C-245A-7B8AEB608CBE}"/>
              </a:ext>
            </a:extLst>
          </p:cNvPr>
          <p:cNvSpPr txBox="1"/>
          <p:nvPr userDrawn="1"/>
        </p:nvSpPr>
        <p:spPr>
          <a:xfrm>
            <a:off x="240360" y="300049"/>
            <a:ext cx="1019271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DF98DE-5E8D-1A76-58A0-4F387FF98412}"/>
              </a:ext>
            </a:extLst>
          </p:cNvPr>
          <p:cNvSpPr txBox="1"/>
          <p:nvPr userDrawn="1"/>
        </p:nvSpPr>
        <p:spPr>
          <a:xfrm>
            <a:off x="607794" y="300049"/>
            <a:ext cx="7511288" cy="58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solidFill>
                  <a:schemeClr val="tx1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Results the Study 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– (4) Green House Gas (GHG) reduction</a:t>
            </a:r>
          </a:p>
          <a:p>
            <a:endParaRPr lang="en-US" altLang="ko-KR" sz="16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조선견고딕" panose="02030504000101010101" pitchFamily="18" charset="-127"/>
              <a:ea typeface="조선견고딕" panose="02030504000101010101" pitchFamily="18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761C1F06-FC86-778B-C69F-E4940364448C}"/>
              </a:ext>
            </a:extLst>
          </p:cNvPr>
          <p:cNvGrpSpPr/>
          <p:nvPr/>
        </p:nvGrpSpPr>
        <p:grpSpPr>
          <a:xfrm>
            <a:off x="8388424" y="551715"/>
            <a:ext cx="329092" cy="38754"/>
            <a:chOff x="6146188" y="592248"/>
            <a:chExt cx="514967" cy="60643"/>
          </a:xfrm>
        </p:grpSpPr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0C6B0BC6-A466-12B7-8C62-6D3EB2054BA8}"/>
                </a:ext>
              </a:extLst>
            </p:cNvPr>
            <p:cNvSpPr/>
            <p:nvPr/>
          </p:nvSpPr>
          <p:spPr bwMode="auto">
            <a:xfrm>
              <a:off x="6330122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7A663509-737B-1953-A622-283F62BB9760}"/>
                </a:ext>
              </a:extLst>
            </p:cNvPr>
            <p:cNvSpPr/>
            <p:nvPr/>
          </p:nvSpPr>
          <p:spPr bwMode="auto">
            <a:xfrm>
              <a:off x="6422089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0A22820F-5BB7-AA34-D30A-FA5649562083}"/>
                </a:ext>
              </a:extLst>
            </p:cNvPr>
            <p:cNvSpPr/>
            <p:nvPr/>
          </p:nvSpPr>
          <p:spPr bwMode="auto">
            <a:xfrm>
              <a:off x="6146188" y="592248"/>
              <a:ext cx="55130" cy="6064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249254BC-0796-8B9C-5571-BE4744848EA5}"/>
                </a:ext>
              </a:extLst>
            </p:cNvPr>
            <p:cNvSpPr/>
            <p:nvPr/>
          </p:nvSpPr>
          <p:spPr bwMode="auto">
            <a:xfrm>
              <a:off x="623815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7D189904-F601-0247-D75C-F35F039668B7}"/>
                </a:ext>
              </a:extLst>
            </p:cNvPr>
            <p:cNvSpPr/>
            <p:nvPr/>
          </p:nvSpPr>
          <p:spPr bwMode="auto">
            <a:xfrm>
              <a:off x="6514056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93C71E72-D0A5-6C5F-69EB-AB549CEB65B0}"/>
                </a:ext>
              </a:extLst>
            </p:cNvPr>
            <p:cNvSpPr/>
            <p:nvPr/>
          </p:nvSpPr>
          <p:spPr bwMode="auto">
            <a:xfrm>
              <a:off x="660602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</p:grpSp>
      <p:sp>
        <p:nvSpPr>
          <p:cNvPr id="55" name="슬라이드 번호 개체 틀 16">
            <a:extLst>
              <a:ext uri="{FF2B5EF4-FFF2-40B4-BE49-F238E27FC236}">
                <a16:creationId xmlns:a16="http://schemas.microsoft.com/office/drawing/2014/main" id="{B77599B4-C1F6-E19C-70E3-AB823A599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9544" y="6543632"/>
            <a:ext cx="864096" cy="246221"/>
          </a:xfrm>
        </p:spPr>
        <p:txBody>
          <a:bodyPr>
            <a:spAutoFit/>
          </a:bodyPr>
          <a:lstStyle/>
          <a:p>
            <a:pPr algn="r"/>
            <a:r>
              <a:rPr lang="en-US" altLang="ko-KR" sz="10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</a:rPr>
              <a:t>12</a:t>
            </a:r>
            <a:endParaRPr lang="ko-KR" altLang="en-US" sz="10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C46598D5-3155-7B99-A556-7D05B2D698BF}"/>
              </a:ext>
            </a:extLst>
          </p:cNvPr>
          <p:cNvGrpSpPr/>
          <p:nvPr/>
        </p:nvGrpSpPr>
        <p:grpSpPr>
          <a:xfrm>
            <a:off x="360000" y="692696"/>
            <a:ext cx="7020312" cy="341312"/>
            <a:chOff x="257175" y="844550"/>
            <a:chExt cx="7020312" cy="341312"/>
          </a:xfrm>
        </p:grpSpPr>
        <p:sp>
          <p:nvSpPr>
            <p:cNvPr id="6" name="Text Box 408">
              <a:extLst>
                <a:ext uri="{FF2B5EF4-FFF2-40B4-BE49-F238E27FC236}">
                  <a16:creationId xmlns:a16="http://schemas.microsoft.com/office/drawing/2014/main" id="{4C637D8E-83FB-999B-7E87-DF0662CDB0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511" y="844550"/>
              <a:ext cx="6716976" cy="341312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/>
            <a:lstStyle>
              <a:lvl1pPr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1pPr>
              <a:lvl2pPr marL="742950" indent="-28575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2pPr>
              <a:lvl3pPr marL="11430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3pPr>
              <a:lvl4pPr marL="16002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4pPr>
              <a:lvl5pPr marL="20574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5pPr>
              <a:lvl6pPr marL="25146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6pPr>
              <a:lvl7pPr marL="29718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7pPr>
              <a:lvl8pPr marL="34290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8pPr>
              <a:lvl9pPr marL="38862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9pPr>
            </a:lstStyle>
            <a:p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  <a:alpha val="90000"/>
                    </a:schemeClr>
                  </a:solidFill>
                  <a:latin typeface="조선굵은고딕" panose="02030504000101010101" pitchFamily="18" charset="-127"/>
                  <a:ea typeface="조선굵은고딕" panose="02030504000101010101" pitchFamily="18" charset="-127"/>
                </a:rPr>
                <a:t>Proposal for GHG Reduction Project at </a:t>
              </a:r>
              <a:r>
                <a:rPr lang="en-US" altLang="ko-KR" sz="14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  <a:alpha val="90000"/>
                    </a:schemeClr>
                  </a:solidFill>
                  <a:latin typeface="조선굵은고딕" panose="02030504000101010101" pitchFamily="18" charset="-127"/>
                  <a:ea typeface="조선굵은고딕" panose="02030504000101010101" pitchFamily="18" charset="-127"/>
                </a:rPr>
                <a:t>Kiteezi</a:t>
              </a:r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  <a:alpha val="90000"/>
                    </a:schemeClr>
                  </a:solidFill>
                  <a:latin typeface="조선굵은고딕" panose="02030504000101010101" pitchFamily="18" charset="-127"/>
                  <a:ea typeface="조선굵은고딕" panose="02030504000101010101" pitchFamily="18" charset="-127"/>
                </a:rPr>
                <a:t> Site (2/4) </a:t>
              </a:r>
              <a:endPara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  <a:alpha val="90000"/>
                  </a:schemeClr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81CB6B81-F0F4-F7A1-AB29-E4A9ED46F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5" y="848519"/>
              <a:ext cx="254000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3C41C67C-4B29-71AB-460C-CA644ED14CB3}"/>
              </a:ext>
            </a:extLst>
          </p:cNvPr>
          <p:cNvSpPr/>
          <p:nvPr/>
        </p:nvSpPr>
        <p:spPr>
          <a:xfrm>
            <a:off x="323528" y="1263505"/>
            <a:ext cx="62646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spc="-19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▣ Technologies for LFG processing &amp; power generation</a:t>
            </a:r>
            <a:endParaRPr lang="ko-KR" altLang="en-US" sz="1200" b="1" spc="-19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black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F58FD953-0C11-5049-31A2-0EF578A87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1799540"/>
            <a:ext cx="5702446" cy="2992336"/>
          </a:xfrm>
          <a:prstGeom prst="rect">
            <a:avLst/>
          </a:prstGeom>
        </p:spPr>
      </p:pic>
      <p:pic>
        <p:nvPicPr>
          <p:cNvPr id="3074" name="Picture 2" descr="https://gtp-solutions.com/images/galleries/gas-sources/landfill-gas/lfchp.png">
            <a:extLst>
              <a:ext uri="{FF2B5EF4-FFF2-40B4-BE49-F238E27FC236}">
                <a16:creationId xmlns:a16="http://schemas.microsoft.com/office/drawing/2014/main" id="{F8ACEEB3-78F9-405A-363C-8BAB5D696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72" y="4902218"/>
            <a:ext cx="5544616" cy="164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EC0059A-1189-92E2-C34C-29197C1F3D5D}"/>
              </a:ext>
            </a:extLst>
          </p:cNvPr>
          <p:cNvSpPr txBox="1"/>
          <p:nvPr/>
        </p:nvSpPr>
        <p:spPr>
          <a:xfrm>
            <a:off x="325310" y="1721990"/>
            <a:ext cx="2662514" cy="487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lvl="0" indent="-177800">
              <a:lnSpc>
                <a:spcPct val="14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altLang="ko-KR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Dumpsite closure</a:t>
            </a:r>
            <a:endParaRPr lang="en-GB" altLang="ko-KR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lvl="0" indent="-177800">
              <a:lnSpc>
                <a:spcPct val="14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altLang="ko-KR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Securing greenhouse gas emissions rights by capturing and refining landfill gas and using it as power generation fuel</a:t>
            </a:r>
            <a:endParaRPr lang="ko-KR" altLang="ko-KR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lvl="0" indent="-177800">
              <a:lnSpc>
                <a:spcPct val="14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altLang="ko-KR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Facilities are divided into processes that collect landfill gas and cogeneration facilities that utilize purified landfill gas.</a:t>
            </a:r>
            <a:endParaRPr lang="ko-KR" altLang="ko-KR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lvl="0" indent="-177800">
              <a:lnSpc>
                <a:spcPct val="14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altLang="ko-KR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Landfill gas is stored in a CSV (Condensate Separate Vessel) tank through a collection facility, and moisture and hydrogen </a:t>
            </a:r>
            <a:r>
              <a:rPr lang="en-GB" altLang="ko-KR" sz="1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sulfide</a:t>
            </a:r>
            <a:r>
              <a:rPr lang="en-GB" altLang="ko-KR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 removed through a purification facility.</a:t>
            </a:r>
            <a:endParaRPr lang="ko-KR" altLang="ko-KR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lvl="0" indent="-177800">
              <a:lnSpc>
                <a:spcPct val="14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altLang="ko-KR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Refined gas is fed into a combined heat and power (CHP) plant as fuel, and the final byproducts are waste heat and electricity.</a:t>
            </a:r>
            <a:endParaRPr lang="ko-KR" altLang="ko-KR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292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A3849-8729-8A3D-6FE9-C6DF6714D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9C432F-8A54-381D-0E64-4F386581915A}"/>
              </a:ext>
            </a:extLst>
          </p:cNvPr>
          <p:cNvSpPr txBox="1"/>
          <p:nvPr userDrawn="1"/>
        </p:nvSpPr>
        <p:spPr>
          <a:xfrm>
            <a:off x="240360" y="300049"/>
            <a:ext cx="1019271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9B82DF-53C3-F5FC-6F00-A8646959AD93}"/>
              </a:ext>
            </a:extLst>
          </p:cNvPr>
          <p:cNvSpPr txBox="1"/>
          <p:nvPr userDrawn="1"/>
        </p:nvSpPr>
        <p:spPr>
          <a:xfrm>
            <a:off x="607794" y="300049"/>
            <a:ext cx="7511288" cy="58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solidFill>
                  <a:schemeClr val="tx1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Results the Study 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– (4) Green House Gas (GHG) reduction</a:t>
            </a:r>
          </a:p>
          <a:p>
            <a:endParaRPr lang="en-US" altLang="ko-KR" sz="16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조선견고딕" panose="02030504000101010101" pitchFamily="18" charset="-127"/>
              <a:ea typeface="조선견고딕" panose="02030504000101010101" pitchFamily="18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C02F9E8B-BD5C-58D9-D796-EE83D14D44C8}"/>
              </a:ext>
            </a:extLst>
          </p:cNvPr>
          <p:cNvGrpSpPr/>
          <p:nvPr/>
        </p:nvGrpSpPr>
        <p:grpSpPr>
          <a:xfrm>
            <a:off x="8388424" y="551715"/>
            <a:ext cx="329092" cy="38754"/>
            <a:chOff x="6146188" y="592248"/>
            <a:chExt cx="514967" cy="60643"/>
          </a:xfrm>
        </p:grpSpPr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433624F0-0A37-6ACE-D6BD-8D26C2D21EB9}"/>
                </a:ext>
              </a:extLst>
            </p:cNvPr>
            <p:cNvSpPr/>
            <p:nvPr/>
          </p:nvSpPr>
          <p:spPr bwMode="auto">
            <a:xfrm>
              <a:off x="6330122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4B94995A-ECAD-3F46-C3A0-C9E4735E40C0}"/>
                </a:ext>
              </a:extLst>
            </p:cNvPr>
            <p:cNvSpPr/>
            <p:nvPr/>
          </p:nvSpPr>
          <p:spPr bwMode="auto">
            <a:xfrm>
              <a:off x="6422089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89F76537-C93A-95D3-1DFF-DC57B1561B25}"/>
                </a:ext>
              </a:extLst>
            </p:cNvPr>
            <p:cNvSpPr/>
            <p:nvPr/>
          </p:nvSpPr>
          <p:spPr bwMode="auto">
            <a:xfrm>
              <a:off x="6146188" y="592248"/>
              <a:ext cx="55130" cy="6064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77770C05-2AE3-ED49-8DAE-D6FC2382606E}"/>
                </a:ext>
              </a:extLst>
            </p:cNvPr>
            <p:cNvSpPr/>
            <p:nvPr/>
          </p:nvSpPr>
          <p:spPr bwMode="auto">
            <a:xfrm>
              <a:off x="623815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74D3D2EC-4A16-ACF1-6F09-382361D24EDA}"/>
                </a:ext>
              </a:extLst>
            </p:cNvPr>
            <p:cNvSpPr/>
            <p:nvPr/>
          </p:nvSpPr>
          <p:spPr bwMode="auto">
            <a:xfrm>
              <a:off x="6514056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086A00C8-AF27-D701-D85D-120E78928B0B}"/>
                </a:ext>
              </a:extLst>
            </p:cNvPr>
            <p:cNvSpPr/>
            <p:nvPr/>
          </p:nvSpPr>
          <p:spPr bwMode="auto">
            <a:xfrm>
              <a:off x="660602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</p:grpSp>
      <p:sp>
        <p:nvSpPr>
          <p:cNvPr id="55" name="슬라이드 번호 개체 틀 16">
            <a:extLst>
              <a:ext uri="{FF2B5EF4-FFF2-40B4-BE49-F238E27FC236}">
                <a16:creationId xmlns:a16="http://schemas.microsoft.com/office/drawing/2014/main" id="{FFD47B4C-32FB-9B3A-3ECD-8CEFB0E4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9544" y="6543632"/>
            <a:ext cx="864096" cy="246221"/>
          </a:xfrm>
        </p:spPr>
        <p:txBody>
          <a:bodyPr>
            <a:spAutoFit/>
          </a:bodyPr>
          <a:lstStyle/>
          <a:p>
            <a:pPr algn="r"/>
            <a:r>
              <a:rPr lang="en-US" altLang="ko-KR" sz="10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</a:rPr>
              <a:t>13</a:t>
            </a:r>
            <a:endParaRPr lang="ko-KR" altLang="en-US" sz="10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9942C8ED-99DE-C61E-8618-A5F75617D1F6}"/>
              </a:ext>
            </a:extLst>
          </p:cNvPr>
          <p:cNvGrpSpPr/>
          <p:nvPr/>
        </p:nvGrpSpPr>
        <p:grpSpPr>
          <a:xfrm>
            <a:off x="360000" y="692696"/>
            <a:ext cx="7020312" cy="341312"/>
            <a:chOff x="257175" y="844550"/>
            <a:chExt cx="7020312" cy="341312"/>
          </a:xfrm>
        </p:grpSpPr>
        <p:sp>
          <p:nvSpPr>
            <p:cNvPr id="6" name="Text Box 408">
              <a:extLst>
                <a:ext uri="{FF2B5EF4-FFF2-40B4-BE49-F238E27FC236}">
                  <a16:creationId xmlns:a16="http://schemas.microsoft.com/office/drawing/2014/main" id="{48387F9E-B218-6F97-8C74-7B8C6FAB7C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511" y="844550"/>
              <a:ext cx="6716976" cy="341312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/>
            <a:lstStyle>
              <a:lvl1pPr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1pPr>
              <a:lvl2pPr marL="742950" indent="-28575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2pPr>
              <a:lvl3pPr marL="11430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3pPr>
              <a:lvl4pPr marL="16002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4pPr>
              <a:lvl5pPr marL="20574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5pPr>
              <a:lvl6pPr marL="25146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6pPr>
              <a:lvl7pPr marL="29718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7pPr>
              <a:lvl8pPr marL="34290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8pPr>
              <a:lvl9pPr marL="38862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9pPr>
            </a:lstStyle>
            <a:p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  <a:alpha val="90000"/>
                    </a:schemeClr>
                  </a:solidFill>
                  <a:latin typeface="조선굵은고딕" panose="02030504000101010101" pitchFamily="18" charset="-127"/>
                  <a:ea typeface="조선굵은고딕" panose="02030504000101010101" pitchFamily="18" charset="-127"/>
                </a:rPr>
                <a:t>Proposal for GHG Reduction Project at </a:t>
              </a:r>
              <a:r>
                <a:rPr lang="en-US" altLang="ko-KR" sz="14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  <a:alpha val="90000"/>
                    </a:schemeClr>
                  </a:solidFill>
                  <a:latin typeface="조선굵은고딕" panose="02030504000101010101" pitchFamily="18" charset="-127"/>
                  <a:ea typeface="조선굵은고딕" panose="02030504000101010101" pitchFamily="18" charset="-127"/>
                </a:rPr>
                <a:t>Kiteezi</a:t>
              </a:r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  <a:alpha val="90000"/>
                    </a:schemeClr>
                  </a:solidFill>
                  <a:latin typeface="조선굵은고딕" panose="02030504000101010101" pitchFamily="18" charset="-127"/>
                  <a:ea typeface="조선굵은고딕" panose="02030504000101010101" pitchFamily="18" charset="-127"/>
                </a:rPr>
                <a:t> Site (3/4) </a:t>
              </a:r>
              <a:endPara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  <a:alpha val="90000"/>
                  </a:schemeClr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0E7BB5B6-53E9-2BED-87C6-417407FC39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5" y="848519"/>
              <a:ext cx="254000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사각형: 둥근 모서리 84">
                <a:extLst>
                  <a:ext uri="{FF2B5EF4-FFF2-40B4-BE49-F238E27FC236}">
                    <a16:creationId xmlns:a16="http://schemas.microsoft.com/office/drawing/2014/main" id="{8430A5C2-5D9D-4652-B2F1-AC56C2602138}"/>
                  </a:ext>
                </a:extLst>
              </p:cNvPr>
              <p:cNvSpPr/>
              <p:nvPr/>
            </p:nvSpPr>
            <p:spPr bwMode="auto">
              <a:xfrm>
                <a:off x="307875" y="3325301"/>
                <a:ext cx="5064809" cy="3294955"/>
              </a:xfrm>
              <a:prstGeom prst="roundRect">
                <a:avLst>
                  <a:gd name="adj" fmla="val 2378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txBody>
              <a:bodyPr wrap="square" lIns="46012" tIns="0" rIns="46012" bIns="0" rtlCol="0" anchor="ctr">
                <a:noAutofit/>
              </a:bodyPr>
              <a:lstStyle/>
              <a:p>
                <a:pPr marL="125799" indent="-125799" algn="just" fontAlgn="base">
                  <a:lnSpc>
                    <a:spcPct val="80000"/>
                  </a:lnSpc>
                  <a:spcAft>
                    <a:spcPts val="448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ko-KR" sz="1200" b="0" i="1" smtClean="0">
                          <a:ln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조선가는고딕" panose="02030504000101010101" pitchFamily="18" charset="-127"/>
                        </a:rPr>
                        <m:t> </m:t>
                      </m:r>
                      <m:r>
                        <a:rPr lang="en-US" altLang="ko-KR" sz="1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ko-KR" altLang="en-US" sz="1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ko-KR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ko-KR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ko-KR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𝑒𝑠𝑡𝑖𝑚𝑎𝑡</m:t>
                          </m:r>
                          <m:r>
                            <a:rPr lang="ko-KR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𝑒𝑑</m:t>
                          </m:r>
                        </m:sub>
                      </m:sSub>
                      <m:r>
                        <a:rPr lang="ko-KR" altLang="en-US" sz="1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 = </m:t>
                      </m:r>
                      <m:r>
                        <a:rPr lang="en-US" altLang="ko-KR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sz="1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𝐵𝐸</m:t>
                      </m:r>
                      <m:r>
                        <a:rPr lang="en-US" altLang="ko-KR" sz="12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ko-KR" sz="1200" b="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ko-KR" sz="1200" b="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𝐶𝐻</m:t>
                      </m:r>
                      <m:r>
                        <a:rPr lang="en-US" altLang="ko-KR" sz="1200" b="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4+</m:t>
                      </m:r>
                      <m:r>
                        <a:rPr lang="en-US" altLang="ko-KR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sSub>
                        <m:sSubPr>
                          <m:ctrlPr>
                            <a:rPr lang="ko-KR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ko-KR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ko-KR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𝑃𝑜𝑤𝑒𝑟</m:t>
                          </m:r>
                        </m:sub>
                      </m:sSub>
                      <m:r>
                        <a:rPr lang="en-US" altLang="ko-KR" sz="1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ko-KR" altLang="en-US" sz="1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− </m:t>
                      </m:r>
                      <m:r>
                        <a:rPr lang="en-US" altLang="ko-KR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ko-KR" altLang="en-US" sz="1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ko-KR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ko-KR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ko-KR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𝑓𝑙𝑎𝑟𝑒</m:t>
                          </m:r>
                        </m:sub>
                      </m:sSub>
                      <m:r>
                        <a:rPr lang="en-US" altLang="ko-KR" sz="1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ko-KR" altLang="en-US" sz="1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ko-KR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ko-KR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ko-KR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𝑃𝑜𝑤𝑒𝑟</m:t>
                          </m:r>
                        </m:sub>
                      </m:sSub>
                      <m:r>
                        <a:rPr lang="en-US" altLang="ko-KR" sz="1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ko-KR" altLang="en-US" sz="1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 −</m:t>
                      </m:r>
                      <m:r>
                        <a:rPr lang="ko-KR" altLang="en-US" sz="1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sSub>
                        <m:sSubPr>
                          <m:ctrlPr>
                            <a:rPr lang="ko-KR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ko-KR" alt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altLang="ko-KR" sz="1200" dirty="0"/>
              </a:p>
              <a:p>
                <a:pPr marL="125799" indent="-125799" algn="just" fontAlgn="base">
                  <a:lnSpc>
                    <a:spcPct val="80000"/>
                  </a:lnSpc>
                  <a:spcAft>
                    <a:spcPts val="448"/>
                  </a:spcAft>
                </a:pPr>
                <a:endParaRPr lang="en-US" altLang="ko-KR" sz="1200" dirty="0"/>
              </a:p>
              <a:p>
                <a:pPr marL="125799" indent="-125799" algn="just" fontAlgn="base">
                  <a:lnSpc>
                    <a:spcPct val="80000"/>
                  </a:lnSpc>
                  <a:spcAft>
                    <a:spcPts val="448"/>
                  </a:spcAft>
                </a:pPr>
                <a:endParaRPr lang="en-US" altLang="ko-KR" sz="1200" dirty="0"/>
              </a:p>
              <a:p>
                <a:pPr marL="125799" indent="-125799" algn="just" fontAlgn="base">
                  <a:lnSpc>
                    <a:spcPct val="80000"/>
                  </a:lnSpc>
                  <a:spcAft>
                    <a:spcPts val="448"/>
                  </a:spcAft>
                </a:pPr>
                <a:endParaRPr lang="en-US" altLang="ko-KR" sz="1200" dirty="0"/>
              </a:p>
              <a:p>
                <a:pPr marL="125799" indent="-125799" algn="just" fontAlgn="base">
                  <a:lnSpc>
                    <a:spcPct val="80000"/>
                  </a:lnSpc>
                  <a:spcAft>
                    <a:spcPts val="448"/>
                  </a:spcAft>
                </a:pPr>
                <a:endParaRPr lang="en-US" altLang="ko-KR" sz="1200" dirty="0"/>
              </a:p>
              <a:p>
                <a:pPr marL="125799" indent="-125799" algn="just" fontAlgn="base">
                  <a:lnSpc>
                    <a:spcPct val="80000"/>
                  </a:lnSpc>
                  <a:spcAft>
                    <a:spcPts val="448"/>
                  </a:spcAft>
                </a:pPr>
                <a:endParaRPr lang="en-US" altLang="ko-KR" sz="1200" dirty="0"/>
              </a:p>
              <a:p>
                <a:pPr marL="125799" indent="-125799" algn="just" fontAlgn="base">
                  <a:lnSpc>
                    <a:spcPct val="80000"/>
                  </a:lnSpc>
                  <a:spcAft>
                    <a:spcPts val="448"/>
                  </a:spcAft>
                </a:pPr>
                <a:endParaRPr lang="en-US" altLang="ko-KR" sz="1200" dirty="0"/>
              </a:p>
              <a:p>
                <a:pPr marL="125799" indent="-125799" algn="just" fontAlgn="base">
                  <a:lnSpc>
                    <a:spcPct val="80000"/>
                  </a:lnSpc>
                  <a:spcAft>
                    <a:spcPts val="448"/>
                  </a:spcAft>
                </a:pPr>
                <a:endParaRPr lang="en-US" altLang="ko-KR" sz="1200" dirty="0"/>
              </a:p>
              <a:p>
                <a:pPr marL="125799" indent="-125799" algn="just" fontAlgn="base">
                  <a:lnSpc>
                    <a:spcPct val="80000"/>
                  </a:lnSpc>
                  <a:spcAft>
                    <a:spcPts val="448"/>
                  </a:spcAft>
                </a:pPr>
                <a:endParaRPr lang="en-US" altLang="ko-KR" sz="1200" dirty="0"/>
              </a:p>
              <a:p>
                <a:pPr marL="125799" indent="-125799" algn="just" fontAlgn="base">
                  <a:lnSpc>
                    <a:spcPct val="80000"/>
                  </a:lnSpc>
                  <a:spcAft>
                    <a:spcPts val="448"/>
                  </a:spcAft>
                </a:pPr>
                <a:endParaRPr lang="en-US" altLang="ko-KR" sz="1200" dirty="0"/>
              </a:p>
              <a:p>
                <a:pPr marL="125799" indent="-125799" algn="just" fontAlgn="base">
                  <a:lnSpc>
                    <a:spcPct val="80000"/>
                  </a:lnSpc>
                  <a:spcAft>
                    <a:spcPts val="448"/>
                  </a:spcAft>
                </a:pPr>
                <a:endParaRPr lang="en-US" altLang="ko-KR" sz="1200" dirty="0"/>
              </a:p>
              <a:p>
                <a:pPr marL="125799" indent="-125799" algn="just" fontAlgn="base">
                  <a:lnSpc>
                    <a:spcPct val="80000"/>
                  </a:lnSpc>
                  <a:spcAft>
                    <a:spcPts val="448"/>
                  </a:spcAft>
                </a:pPr>
                <a:endParaRPr lang="en-US" altLang="ko-KR" sz="1200" dirty="0"/>
              </a:p>
              <a:p>
                <a:pPr marL="125799" indent="-125799" algn="just" fontAlgn="base">
                  <a:lnSpc>
                    <a:spcPct val="80000"/>
                  </a:lnSpc>
                  <a:spcAft>
                    <a:spcPts val="448"/>
                  </a:spcAft>
                </a:pPr>
                <a:endParaRPr lang="en-US" altLang="ko-KR" sz="1200" dirty="0"/>
              </a:p>
              <a:p>
                <a:pPr marL="125799" indent="-125799" algn="just" fontAlgn="base">
                  <a:lnSpc>
                    <a:spcPct val="80000"/>
                  </a:lnSpc>
                  <a:spcAft>
                    <a:spcPts val="448"/>
                  </a:spcAft>
                </a:pPr>
                <a:endParaRPr lang="en-US" altLang="ko-KR" sz="600" dirty="0"/>
              </a:p>
              <a:p>
                <a:pPr marL="125799" indent="-125799" algn="just" fontAlgn="base">
                  <a:lnSpc>
                    <a:spcPct val="80000"/>
                  </a:lnSpc>
                  <a:spcAft>
                    <a:spcPts val="448"/>
                  </a:spcAft>
                </a:pPr>
                <a:endParaRPr lang="en-US" altLang="ko-KR" sz="600" dirty="0"/>
              </a:p>
              <a:p>
                <a:pPr marL="125799" indent="-125799" algn="just" fontAlgn="base">
                  <a:lnSpc>
                    <a:spcPct val="80000"/>
                  </a:lnSpc>
                  <a:spcAft>
                    <a:spcPts val="448"/>
                  </a:spcAft>
                </a:pPr>
                <a:endParaRPr lang="en-US" altLang="ko-KR" sz="600" dirty="0"/>
              </a:p>
              <a:p>
                <a:pPr marL="125799" indent="-125799" algn="just" fontAlgn="base">
                  <a:lnSpc>
                    <a:spcPct val="80000"/>
                  </a:lnSpc>
                  <a:spcAft>
                    <a:spcPts val="448"/>
                  </a:spcAft>
                </a:pPr>
                <a:endParaRPr lang="en-US" altLang="ko-KR" sz="1200" dirty="0"/>
              </a:p>
            </p:txBody>
          </p:sp>
        </mc:Choice>
        <mc:Fallback xmlns="">
          <p:sp>
            <p:nvSpPr>
              <p:cNvPr id="85" name="사각형: 둥근 모서리 84">
                <a:extLst>
                  <a:ext uri="{FF2B5EF4-FFF2-40B4-BE49-F238E27FC236}">
                    <a16:creationId xmlns:a16="http://schemas.microsoft.com/office/drawing/2014/main" id="{8430A5C2-5D9D-4652-B2F1-AC56C26021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875" y="3325301"/>
                <a:ext cx="5064809" cy="3294955"/>
              </a:xfrm>
              <a:prstGeom prst="roundRect">
                <a:avLst>
                  <a:gd name="adj" fmla="val 2378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사각형: 둥근 모서리 84">
            <a:extLst>
              <a:ext uri="{FF2B5EF4-FFF2-40B4-BE49-F238E27FC236}">
                <a16:creationId xmlns:a16="http://schemas.microsoft.com/office/drawing/2014/main" id="{8430A5C2-5D9D-4652-B2F1-AC56C2602138}"/>
              </a:ext>
            </a:extLst>
          </p:cNvPr>
          <p:cNvSpPr/>
          <p:nvPr/>
        </p:nvSpPr>
        <p:spPr bwMode="auto">
          <a:xfrm>
            <a:off x="5459446" y="3289358"/>
            <a:ext cx="3454430" cy="3294955"/>
          </a:xfrm>
          <a:prstGeom prst="roundRect">
            <a:avLst>
              <a:gd name="adj" fmla="val 237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46012" tIns="0" rIns="46012" bIns="0" rtlCol="0" anchor="ctr">
            <a:noAutofit/>
          </a:bodyPr>
          <a:lstStyle/>
          <a:p>
            <a:pPr marL="125799" indent="-125799" algn="just" fontAlgn="base">
              <a:lnSpc>
                <a:spcPct val="80000"/>
              </a:lnSpc>
              <a:spcAft>
                <a:spcPts val="448"/>
              </a:spcAft>
            </a:pPr>
            <a:endParaRPr lang="en-US" altLang="ko-KR" sz="1200" dirty="0"/>
          </a:p>
          <a:p>
            <a:pPr marL="125799" indent="-125799" algn="just" fontAlgn="base">
              <a:lnSpc>
                <a:spcPct val="80000"/>
              </a:lnSpc>
              <a:spcAft>
                <a:spcPts val="448"/>
              </a:spcAft>
            </a:pPr>
            <a:endParaRPr lang="en-US" altLang="ko-KR" sz="1200" dirty="0"/>
          </a:p>
          <a:p>
            <a:pPr marL="125799" indent="-125799" algn="just" fontAlgn="base">
              <a:lnSpc>
                <a:spcPct val="80000"/>
              </a:lnSpc>
              <a:spcAft>
                <a:spcPts val="448"/>
              </a:spcAft>
            </a:pPr>
            <a:endParaRPr lang="en-US" altLang="ko-KR" sz="1200" dirty="0"/>
          </a:p>
          <a:p>
            <a:pPr marL="125799" indent="-125799" algn="just" fontAlgn="base">
              <a:lnSpc>
                <a:spcPct val="80000"/>
              </a:lnSpc>
              <a:spcAft>
                <a:spcPts val="448"/>
              </a:spcAft>
            </a:pPr>
            <a:endParaRPr lang="en-US" altLang="ko-KR" sz="1200" dirty="0"/>
          </a:p>
          <a:p>
            <a:pPr marL="125799" indent="-125799" algn="just" fontAlgn="base">
              <a:lnSpc>
                <a:spcPct val="80000"/>
              </a:lnSpc>
              <a:spcAft>
                <a:spcPts val="448"/>
              </a:spcAft>
            </a:pPr>
            <a:endParaRPr lang="en-US" altLang="ko-KR" sz="1200" dirty="0"/>
          </a:p>
          <a:p>
            <a:pPr marL="125799" indent="-125799" algn="just" fontAlgn="base">
              <a:lnSpc>
                <a:spcPct val="80000"/>
              </a:lnSpc>
              <a:spcAft>
                <a:spcPts val="448"/>
              </a:spcAft>
            </a:pPr>
            <a:endParaRPr lang="en-US" altLang="ko-KR" sz="1200" dirty="0"/>
          </a:p>
          <a:p>
            <a:pPr marL="125799" indent="-125799" algn="just" fontAlgn="base">
              <a:lnSpc>
                <a:spcPct val="80000"/>
              </a:lnSpc>
              <a:spcAft>
                <a:spcPts val="448"/>
              </a:spcAft>
            </a:pPr>
            <a:endParaRPr lang="en-US" altLang="ko-KR" sz="1200" dirty="0"/>
          </a:p>
          <a:p>
            <a:pPr marL="125799" indent="-125799" algn="just" fontAlgn="base">
              <a:lnSpc>
                <a:spcPct val="80000"/>
              </a:lnSpc>
              <a:spcAft>
                <a:spcPts val="448"/>
              </a:spcAft>
            </a:pPr>
            <a:endParaRPr lang="en-US" altLang="ko-KR" sz="1200" dirty="0"/>
          </a:p>
          <a:p>
            <a:pPr marL="125799" indent="-125799" algn="just" fontAlgn="base">
              <a:lnSpc>
                <a:spcPct val="80000"/>
              </a:lnSpc>
              <a:spcAft>
                <a:spcPts val="448"/>
              </a:spcAft>
            </a:pPr>
            <a:endParaRPr lang="en-US" altLang="ko-KR" sz="1200" dirty="0"/>
          </a:p>
          <a:p>
            <a:pPr marL="125799" indent="-125799" algn="just" fontAlgn="base">
              <a:lnSpc>
                <a:spcPct val="80000"/>
              </a:lnSpc>
              <a:spcAft>
                <a:spcPts val="448"/>
              </a:spcAft>
            </a:pPr>
            <a:endParaRPr lang="en-US" altLang="ko-KR" sz="1200" dirty="0"/>
          </a:p>
          <a:p>
            <a:pPr marL="125799" indent="-125799" algn="just" fontAlgn="base">
              <a:lnSpc>
                <a:spcPct val="80000"/>
              </a:lnSpc>
              <a:spcAft>
                <a:spcPts val="448"/>
              </a:spcAft>
            </a:pPr>
            <a:endParaRPr lang="en-US" altLang="ko-KR" sz="1200" dirty="0"/>
          </a:p>
          <a:p>
            <a:pPr marL="125799" indent="-125799" algn="just" fontAlgn="base">
              <a:lnSpc>
                <a:spcPct val="80000"/>
              </a:lnSpc>
              <a:spcAft>
                <a:spcPts val="448"/>
              </a:spcAft>
            </a:pPr>
            <a:endParaRPr lang="en-US" altLang="ko-KR" sz="1200" dirty="0"/>
          </a:p>
          <a:p>
            <a:pPr marL="125799" indent="-125799" algn="just" fontAlgn="base">
              <a:lnSpc>
                <a:spcPct val="80000"/>
              </a:lnSpc>
              <a:spcAft>
                <a:spcPts val="448"/>
              </a:spcAft>
            </a:pPr>
            <a:endParaRPr lang="en-US" altLang="ko-KR" sz="600" dirty="0"/>
          </a:p>
          <a:p>
            <a:pPr marL="125799" indent="-125799" algn="just" fontAlgn="base">
              <a:lnSpc>
                <a:spcPct val="80000"/>
              </a:lnSpc>
              <a:spcAft>
                <a:spcPts val="448"/>
              </a:spcAft>
            </a:pPr>
            <a:endParaRPr lang="en-US" altLang="ko-KR" sz="600" dirty="0"/>
          </a:p>
          <a:p>
            <a:pPr marL="125799" indent="-125799" algn="just" fontAlgn="base">
              <a:lnSpc>
                <a:spcPct val="80000"/>
              </a:lnSpc>
              <a:spcAft>
                <a:spcPts val="448"/>
              </a:spcAft>
            </a:pPr>
            <a:endParaRPr lang="en-US" altLang="ko-KR" sz="600" dirty="0"/>
          </a:p>
          <a:p>
            <a:pPr marL="125799" indent="-125799" algn="just" fontAlgn="base">
              <a:lnSpc>
                <a:spcPct val="80000"/>
              </a:lnSpc>
              <a:spcAft>
                <a:spcPts val="448"/>
              </a:spcAft>
            </a:pPr>
            <a:endParaRPr lang="en-US" altLang="ko-KR" sz="1200" dirty="0"/>
          </a:p>
        </p:txBody>
      </p:sp>
      <p:graphicFrame>
        <p:nvGraphicFramePr>
          <p:cNvPr id="63" name="표 62">
            <a:extLst>
              <a:ext uri="{FF2B5EF4-FFF2-40B4-BE49-F238E27FC236}">
                <a16:creationId xmlns:a16="http://schemas.microsoft.com/office/drawing/2014/main" id="{9A6C49A6-B85F-BA1E-B9F1-583E093A88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464996"/>
              </p:ext>
            </p:extLst>
          </p:nvPr>
        </p:nvGraphicFramePr>
        <p:xfrm>
          <a:off x="307875" y="1471232"/>
          <a:ext cx="8586150" cy="1400754"/>
        </p:xfrm>
        <a:graphic>
          <a:graphicData uri="http://schemas.openxmlformats.org/drawingml/2006/table">
            <a:tbl>
              <a:tblPr/>
              <a:tblGrid>
                <a:gridCol w="807741">
                  <a:extLst>
                    <a:ext uri="{9D8B030D-6E8A-4147-A177-3AD203B41FA5}">
                      <a16:colId xmlns:a16="http://schemas.microsoft.com/office/drawing/2014/main" val="271142385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276239297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604210095"/>
                    </a:ext>
                  </a:extLst>
                </a:gridCol>
                <a:gridCol w="2705128">
                  <a:extLst>
                    <a:ext uri="{9D8B030D-6E8A-4147-A177-3AD203B41FA5}">
                      <a16:colId xmlns:a16="http://schemas.microsoft.com/office/drawing/2014/main" val="1270408629"/>
                    </a:ext>
                  </a:extLst>
                </a:gridCol>
                <a:gridCol w="3201073">
                  <a:extLst>
                    <a:ext uri="{9D8B030D-6E8A-4147-A177-3AD203B41FA5}">
                      <a16:colId xmlns:a16="http://schemas.microsoft.com/office/drawing/2014/main" val="1081524102"/>
                    </a:ext>
                  </a:extLst>
                </a:gridCol>
              </a:tblGrid>
              <a:tr h="204388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조선굵은고딕" panose="02030504000101010101" pitchFamily="18" charset="-127"/>
                          <a:ea typeface="조선굵은고딕" panose="02030504000101010101" pitchFamily="18" charset="-127"/>
                          <a:cs typeface="+mn-cs"/>
                        </a:rPr>
                        <a:t>Category</a:t>
                      </a:r>
                      <a:endParaRPr lang="ko-KR" altLang="en-US" sz="11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조선굵은고딕" panose="02030504000101010101" pitchFamily="18" charset="-127"/>
                        <a:ea typeface="조선굵은고딕" panose="02030504000101010101" pitchFamily="18" charset="-127"/>
                        <a:cs typeface="+mn-cs"/>
                      </a:endParaRPr>
                    </a:p>
                  </a:txBody>
                  <a:tcPr marL="41392" marR="41392" marT="11443" marB="11443" anchor="ctr">
                    <a:lnL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81A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조선굵은고딕" panose="02030504000101010101" pitchFamily="18" charset="-127"/>
                          <a:ea typeface="조선굵은고딕" panose="02030504000101010101" pitchFamily="18" charset="-127"/>
                          <a:cs typeface="+mn-cs"/>
                        </a:rPr>
                        <a:t>Business scale</a:t>
                      </a:r>
                      <a:endParaRPr lang="ko-KR" altLang="en-US" sz="11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조선굵은고딕" panose="02030504000101010101" pitchFamily="18" charset="-127"/>
                        <a:ea typeface="조선굵은고딕" panose="02030504000101010101" pitchFamily="18" charset="-127"/>
                        <a:cs typeface="+mn-cs"/>
                      </a:endParaRPr>
                    </a:p>
                  </a:txBody>
                  <a:tcPr marL="41392" marR="41392" marT="11443" marB="1144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81A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조선굵은고딕" panose="02030504000101010101" pitchFamily="18" charset="-127"/>
                          <a:ea typeface="조선굵은고딕" panose="02030504000101010101" pitchFamily="18" charset="-127"/>
                          <a:cs typeface="+mn-cs"/>
                        </a:rPr>
                        <a:t>Methodology name</a:t>
                      </a:r>
                      <a:endParaRPr lang="ko-KR" altLang="en-US" sz="11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조선굵은고딕" panose="02030504000101010101" pitchFamily="18" charset="-127"/>
                        <a:ea typeface="조선굵은고딕" panose="02030504000101010101" pitchFamily="18" charset="-127"/>
                        <a:cs typeface="+mn-cs"/>
                      </a:endParaRPr>
                    </a:p>
                  </a:txBody>
                  <a:tcPr marL="41392" marR="41392" marT="11443" marB="1144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81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조선굵은고딕" panose="02030504000101010101" pitchFamily="18" charset="-127"/>
                          <a:ea typeface="조선굵은고딕" panose="02030504000101010101" pitchFamily="18" charset="-127"/>
                          <a:cs typeface="+mn-cs"/>
                        </a:rPr>
                        <a:t>Note</a:t>
                      </a:r>
                      <a:endParaRPr lang="ko-KR" altLang="en-US" sz="11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조선굵은고딕" panose="02030504000101010101" pitchFamily="18" charset="-127"/>
                        <a:ea typeface="조선굵은고딕" panose="02030504000101010101" pitchFamily="18" charset="-127"/>
                        <a:cs typeface="+mn-cs"/>
                      </a:endParaRPr>
                    </a:p>
                  </a:txBody>
                  <a:tcPr marL="41392" marR="41392" marT="11443" marB="1144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81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65466"/>
                  </a:ext>
                </a:extLst>
              </a:tr>
              <a:tr h="384224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100" b="1" i="0" u="none" strike="noStrike" kern="1200" cap="none" spc="0" normalizeH="0" baseline="0" dirty="0">
                          <a:ln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AMS-</a:t>
                      </a:r>
                      <a:r>
                        <a:rPr kumimoji="0" lang="en-US" sz="1100" b="1" i="0" u="none" strike="noStrike" kern="1200" cap="none" spc="0" normalizeH="0" baseline="0" dirty="0" err="1">
                          <a:ln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Ⅲ.G</a:t>
                      </a:r>
                      <a:r>
                        <a:rPr kumimoji="0" lang="en-US" sz="1100" b="1" i="0" u="none" strike="noStrike" kern="1200" cap="none" spc="0" normalizeH="0" baseline="0" dirty="0">
                          <a:ln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.</a:t>
                      </a:r>
                    </a:p>
                  </a:txBody>
                  <a:tcPr marL="41392" marR="41392" marT="11443" marB="11443" anchor="ctr">
                    <a:lnL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ko-KR" sz="1100" b="0" i="0" u="none" strike="noStrike" kern="1200" cap="none" spc="0" normalizeH="0" baseline="0" dirty="0">
                          <a:ln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Small</a:t>
                      </a:r>
                      <a:endParaRPr kumimoji="0" lang="ko-KR" altLang="en-US" sz="1100" b="0" i="0" u="none" strike="noStrike" kern="1200" cap="none" spc="0" normalizeH="0" baseline="0" dirty="0">
                        <a:ln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조선가는고딕" panose="02030504000101010101" pitchFamily="18" charset="-127"/>
                        <a:ea typeface="조선가는고딕" panose="02030504000101010101" pitchFamily="18" charset="-127"/>
                        <a:cs typeface="+mn-cs"/>
                      </a:endParaRPr>
                    </a:p>
                  </a:txBody>
                  <a:tcPr marL="41392" marR="41392" marT="11443" marB="1144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ko-KR" sz="1100" b="0" i="0" u="none" strike="noStrike" kern="1200" cap="none" spc="0" normalizeH="0" baseline="0" dirty="0">
                          <a:ln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Reduction up to 60,000 tons</a:t>
                      </a:r>
                      <a:endParaRPr kumimoji="0" lang="ko-KR" altLang="en-US" sz="1100" b="0" i="0" u="none" strike="noStrike" kern="1200" cap="none" spc="0" normalizeH="0" baseline="0" dirty="0">
                        <a:ln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조선가는고딕" panose="02030504000101010101" pitchFamily="18" charset="-127"/>
                        <a:ea typeface="조선가는고딕" panose="02030504000101010101" pitchFamily="18" charset="-127"/>
                        <a:cs typeface="+mn-cs"/>
                      </a:endParaRPr>
                    </a:p>
                  </a:txBody>
                  <a:tcPr marL="41392" marR="41392" marT="11443" marB="1144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Landfill methane recovery, Version 10.0</a:t>
                      </a:r>
                    </a:p>
                  </a:txBody>
                  <a:tcPr marL="41392" marR="41392" marT="11443" marB="114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88900" marR="0" indent="-88900" algn="l" defTabSz="356636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en-US" altLang="ko-KR" sz="1100" b="0" i="0" u="none" strike="noStrike" kern="1200" cap="none" spc="0" normalizeH="0" baseline="0" dirty="0">
                          <a:ln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Assessing the validity of expected GHG reductions in renewable energy projects of similar scale in developing countries.</a:t>
                      </a:r>
                    </a:p>
                    <a:p>
                      <a:pPr marL="88900" marR="0" indent="-8890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en-US" altLang="ko-KR" sz="1100" b="0" i="0" u="none" strike="noStrike" kern="1200" cap="none" spc="0" normalizeH="0" baseline="0" dirty="0">
                          <a:ln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Proposal of project promotion type PA (single project) or </a:t>
                      </a:r>
                      <a:r>
                        <a:rPr kumimoji="0" lang="en-US" altLang="ko-KR" sz="1100" b="0" i="0" u="none" strike="noStrike" kern="1200" cap="none" spc="0" normalizeH="0" baseline="0" dirty="0" err="1">
                          <a:ln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PoA</a:t>
                      </a:r>
                      <a:r>
                        <a:rPr kumimoji="0" lang="en-US" altLang="ko-KR" sz="1100" b="0" i="0" u="none" strike="noStrike" kern="1200" cap="none" spc="0" normalizeH="0" baseline="0" dirty="0">
                          <a:ln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 (program project) considering the potential demand of landfill sites, reduction effect size, and project operation period</a:t>
                      </a:r>
                      <a:endParaRPr kumimoji="0" lang="en-US" sz="1100" b="0" i="0" u="none" strike="noStrike" kern="1200" cap="none" spc="0" normalizeH="0" baseline="0" dirty="0">
                        <a:ln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조선가는고딕" panose="02030504000101010101" pitchFamily="18" charset="-127"/>
                        <a:ea typeface="조선가는고딕" panose="02030504000101010101" pitchFamily="18" charset="-127"/>
                        <a:cs typeface="+mn-cs"/>
                      </a:endParaRPr>
                    </a:p>
                  </a:txBody>
                  <a:tcPr marL="41392" marR="41392" marT="11443" marB="11443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092164"/>
                  </a:ext>
                </a:extLst>
              </a:tr>
              <a:tr h="384224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조선굵은고딕" panose="02030504000101010101" pitchFamily="18" charset="-127"/>
                          <a:ea typeface="조선굵은고딕" panose="02030504000101010101" pitchFamily="18" charset="-127"/>
                          <a:cs typeface="+mn-cs"/>
                        </a:rPr>
                        <a:t>ACM 0001</a:t>
                      </a:r>
                    </a:p>
                  </a:txBody>
                  <a:tcPr marL="41392" marR="41392" marT="11443" marB="11443" anchor="ctr">
                    <a:lnL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ko-KR" sz="1100" b="0" i="0" u="none" strike="noStrike" kern="1200" cap="none" spc="0" normalizeH="0" baseline="0" dirty="0">
                          <a:ln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조선굵은고딕" panose="02030504000101010101" pitchFamily="18" charset="-127"/>
                          <a:ea typeface="조선굵은고딕" panose="02030504000101010101" pitchFamily="18" charset="-127"/>
                          <a:cs typeface="+mn-cs"/>
                        </a:rPr>
                        <a:t>Big</a:t>
                      </a:r>
                      <a:endParaRPr kumimoji="0" lang="ko-KR" altLang="en-US" sz="1100" b="0" i="0" u="none" strike="noStrike" kern="1200" cap="none" spc="0" normalizeH="0" baseline="0" dirty="0">
                        <a:ln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조선굵은고딕" panose="02030504000101010101" pitchFamily="18" charset="-127"/>
                        <a:ea typeface="조선굵은고딕" panose="02030504000101010101" pitchFamily="18" charset="-127"/>
                        <a:cs typeface="+mn-cs"/>
                      </a:endParaRPr>
                    </a:p>
                  </a:txBody>
                  <a:tcPr marL="41392" marR="41392" marT="11443" marB="1144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ko-KR" sz="1100" b="0" i="0" u="none" strike="noStrike" kern="1200" cap="none" spc="0" normalizeH="0" baseline="0" dirty="0">
                          <a:ln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Reduction exceed to 60,000 tons</a:t>
                      </a:r>
                      <a:endParaRPr kumimoji="0" lang="ko-KR" altLang="en-US" sz="1100" b="0" i="0" u="none" strike="noStrike" kern="1200" cap="none" spc="0" normalizeH="0" baseline="0" dirty="0">
                        <a:ln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조선가는고딕" panose="02030504000101010101" pitchFamily="18" charset="-127"/>
                        <a:ea typeface="조선가는고딕" panose="02030504000101010101" pitchFamily="18" charset="-127"/>
                        <a:cs typeface="+mn-cs"/>
                      </a:endParaRPr>
                    </a:p>
                  </a:txBody>
                  <a:tcPr marL="41392" marR="41392" marT="11443" marB="1144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100" b="0" i="0" u="none" strike="noStrike" kern="1200" cap="none" spc="0" normalizeH="0" baseline="0" dirty="0">
                          <a:ln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Flaring or use of landfill gas, Version 19.0</a:t>
                      </a:r>
                    </a:p>
                  </a:txBody>
                  <a:tcPr marL="41392" marR="41392" marT="11443" marB="114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243457"/>
                  </a:ext>
                </a:extLst>
              </a:tr>
              <a:tr h="419589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ko-KR" sz="1100" b="0" i="0" u="none" strike="noStrike" kern="1200" cap="none" spc="0" normalizeH="0" baseline="0" dirty="0">
                          <a:ln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조선굵은고딕" panose="02030504000101010101" pitchFamily="18" charset="-127"/>
                          <a:ea typeface="조선굵은고딕" panose="02030504000101010101" pitchFamily="18" charset="-127"/>
                          <a:cs typeface="+mn-cs"/>
                        </a:rPr>
                        <a:t>AMS-Ⅰ.D.</a:t>
                      </a:r>
                    </a:p>
                  </a:txBody>
                  <a:tcPr marL="41392" marR="41392" marT="11443" marB="11443" anchor="ctr">
                    <a:lnL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ko-KR" sz="1100" b="0" i="0" u="none" strike="noStrike" kern="1200" cap="none" spc="0" normalizeH="0" baseline="0" dirty="0">
                          <a:ln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조선굵은고딕" panose="02030504000101010101" pitchFamily="18" charset="-127"/>
                          <a:ea typeface="조선굵은고딕" panose="02030504000101010101" pitchFamily="18" charset="-127"/>
                          <a:cs typeface="+mn-cs"/>
                        </a:rPr>
                        <a:t>Small</a:t>
                      </a:r>
                      <a:endParaRPr kumimoji="0" lang="ko-KR" altLang="en-US" sz="1100" b="0" i="0" u="none" strike="noStrike" kern="1200" cap="none" spc="0" normalizeH="0" baseline="0" dirty="0">
                        <a:ln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조선굵은고딕" panose="02030504000101010101" pitchFamily="18" charset="-127"/>
                        <a:ea typeface="조선굵은고딕" panose="02030504000101010101" pitchFamily="18" charset="-127"/>
                        <a:cs typeface="+mn-cs"/>
                      </a:endParaRPr>
                    </a:p>
                  </a:txBody>
                  <a:tcPr marL="41392" marR="41392" marT="11443" marB="1144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ko-KR" sz="1100" b="0" i="0" u="none" strike="noStrike" kern="1200" cap="none" spc="0" normalizeH="0" baseline="0" dirty="0">
                          <a:ln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조선굵은고딕" panose="02030504000101010101" pitchFamily="18" charset="-127"/>
                          <a:ea typeface="조선굵은고딕" panose="02030504000101010101" pitchFamily="18" charset="-127"/>
                          <a:cs typeface="+mn-cs"/>
                        </a:rPr>
                        <a:t>Power generation up to 15MW</a:t>
                      </a:r>
                    </a:p>
                  </a:txBody>
                  <a:tcPr marL="41392" marR="41392" marT="11443" marB="11443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ko-KR" sz="1100" b="0" i="0" u="none" strike="noStrike" kern="1200" cap="none" spc="0" normalizeH="0" baseline="0" dirty="0">
                          <a:ln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Grid connected renewable electricity generation</a:t>
                      </a:r>
                      <a:r>
                        <a:rPr kumimoji="0" lang="en-US" sz="1100" b="0" i="0" u="none" strike="noStrike" kern="1200" cap="none" spc="0" normalizeH="0" baseline="0" dirty="0">
                          <a:ln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, Version 18.0</a:t>
                      </a:r>
                    </a:p>
                  </a:txBody>
                  <a:tcPr marL="41392" marR="41392" marT="11443" marB="1144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en-US" sz="900" b="0" i="0" u="none" strike="noStrike" kern="1200" cap="none" spc="0" normalizeH="0" baseline="0" dirty="0">
                        <a:ln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조선가는고딕" panose="02030504000101010101" pitchFamily="18" charset="-127"/>
                        <a:ea typeface="조선가는고딕" panose="02030504000101010101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962306"/>
                  </a:ext>
                </a:extLst>
              </a:tr>
            </a:tbl>
          </a:graphicData>
        </a:graphic>
      </p:graphicFrame>
      <p:grpSp>
        <p:nvGrpSpPr>
          <p:cNvPr id="2" name="그룹 1"/>
          <p:cNvGrpSpPr/>
          <p:nvPr/>
        </p:nvGrpSpPr>
        <p:grpSpPr>
          <a:xfrm>
            <a:off x="307876" y="1131360"/>
            <a:ext cx="1635224" cy="287446"/>
            <a:chOff x="307876" y="1106456"/>
            <a:chExt cx="1635224" cy="287446"/>
          </a:xfrm>
        </p:grpSpPr>
        <p:sp>
          <p:nvSpPr>
            <p:cNvPr id="19" name="사각형: 둥근 모서리 18">
              <a:extLst>
                <a:ext uri="{FF2B5EF4-FFF2-40B4-BE49-F238E27FC236}">
                  <a16:creationId xmlns:a16="http://schemas.microsoft.com/office/drawing/2014/main" id="{DD08416B-CA01-35EC-DDF8-2607340EB74A}"/>
                </a:ext>
              </a:extLst>
            </p:cNvPr>
            <p:cNvSpPr/>
            <p:nvPr/>
          </p:nvSpPr>
          <p:spPr bwMode="auto">
            <a:xfrm>
              <a:off x="307876" y="1106456"/>
              <a:ext cx="1635224" cy="287446"/>
            </a:xfrm>
            <a:prstGeom prst="roundRect">
              <a:avLst/>
            </a:prstGeom>
            <a:solidFill>
              <a:srgbClr val="6481A4"/>
            </a:solidFill>
            <a:ln>
              <a:noFill/>
            </a:ln>
            <a:effectLst/>
          </p:spPr>
          <p:txBody>
            <a:bodyPr wrap="none" lIns="46012" tIns="0" rIns="46012" bIns="0" rtlCol="0" anchor="ctr">
              <a:noAutofit/>
            </a:bodyPr>
            <a:lstStyle/>
            <a:p>
              <a:pPr algn="r" eaLnBrk="1" hangingPunct="1">
                <a:lnSpc>
                  <a:spcPct val="90000"/>
                </a:lnSpc>
                <a:defRPr/>
              </a:pPr>
              <a:r>
                <a:rPr lang="en-US" altLang="ko-KR" sz="1200" dirty="0">
                  <a:solidFill>
                    <a:schemeClr val="bg1"/>
                  </a:solidFill>
                  <a:latin typeface="조선견고딕" panose="02030504000101010101" pitchFamily="18" charset="-127"/>
                  <a:ea typeface="조선견고딕" panose="02030504000101010101" pitchFamily="18" charset="-127"/>
                </a:rPr>
                <a:t>Methodology</a:t>
              </a:r>
            </a:p>
          </p:txBody>
        </p:sp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AB3406F3-073A-C2F4-39B7-9B7A72E0162A}"/>
                </a:ext>
              </a:extLst>
            </p:cNvPr>
            <p:cNvSpPr/>
            <p:nvPr/>
          </p:nvSpPr>
          <p:spPr bwMode="auto">
            <a:xfrm>
              <a:off x="342261" y="1152298"/>
              <a:ext cx="508941" cy="19316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lIns="46012" tIns="0" rIns="46012" bIns="0" rtlCol="0" anchor="ctr">
              <a:noAutofit/>
            </a:bodyPr>
            <a:lstStyle/>
            <a:p>
              <a:pPr algn="ctr"/>
              <a:r>
                <a:rPr lang="en-US" altLang="ko-KR" sz="1200" dirty="0">
                  <a:ln>
                    <a:solidFill>
                      <a:srgbClr val="999999">
                        <a:alpha val="0"/>
                      </a:srgbClr>
                    </a:solidFill>
                  </a:ln>
                  <a:latin typeface="조선견고딕" panose="02030504000101010101" pitchFamily="18" charset="-127"/>
                  <a:ea typeface="조선견고딕" panose="02030504000101010101" pitchFamily="18" charset="-127"/>
                </a:rPr>
                <a:t>Step</a:t>
              </a:r>
              <a:r>
                <a:rPr lang="ko-KR" altLang="en-US" sz="1200" dirty="0">
                  <a:ln>
                    <a:solidFill>
                      <a:srgbClr val="999999">
                        <a:alpha val="0"/>
                      </a:srgbClr>
                    </a:solidFill>
                  </a:ln>
                  <a:latin typeface="조선견고딕" panose="02030504000101010101" pitchFamily="18" charset="-127"/>
                  <a:ea typeface="조선견고딕" panose="02030504000101010101" pitchFamily="18" charset="-127"/>
                </a:rPr>
                <a:t> </a:t>
              </a:r>
              <a:r>
                <a:rPr lang="en-US" altLang="ko-KR" sz="1200" dirty="0">
                  <a:ln>
                    <a:solidFill>
                      <a:srgbClr val="999999">
                        <a:alpha val="0"/>
                      </a:srgbClr>
                    </a:solidFill>
                  </a:ln>
                  <a:latin typeface="조선견고딕" panose="02030504000101010101" pitchFamily="18" charset="-127"/>
                  <a:ea typeface="조선견고딕" panose="02030504000101010101" pitchFamily="18" charset="-127"/>
                </a:rPr>
                <a:t>1</a:t>
              </a:r>
              <a:endParaRPr lang="ko-KR" altLang="en-US" sz="1200" dirty="0">
                <a:ln>
                  <a:solidFill>
                    <a:srgbClr val="999999">
                      <a:alpha val="0"/>
                    </a:srgbClr>
                  </a:solidFill>
                </a:ln>
                <a:latin typeface="조선견고딕" panose="02030504000101010101" pitchFamily="18" charset="-127"/>
                <a:ea typeface="조선견고딕" panose="02030504000101010101" pitchFamily="18" charset="-127"/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307875" y="3035934"/>
            <a:ext cx="3563085" cy="287446"/>
            <a:chOff x="307875" y="3705984"/>
            <a:chExt cx="3563085" cy="287446"/>
          </a:xfrm>
        </p:grpSpPr>
        <p:sp>
          <p:nvSpPr>
            <p:cNvPr id="96" name="사각형: 둥근 모서리 95">
              <a:extLst>
                <a:ext uri="{FF2B5EF4-FFF2-40B4-BE49-F238E27FC236}">
                  <a16:creationId xmlns:a16="http://schemas.microsoft.com/office/drawing/2014/main" id="{733A8C7F-EDC9-45FB-BBDA-CC375502476F}"/>
                </a:ext>
              </a:extLst>
            </p:cNvPr>
            <p:cNvSpPr/>
            <p:nvPr/>
          </p:nvSpPr>
          <p:spPr bwMode="auto">
            <a:xfrm>
              <a:off x="307875" y="3705984"/>
              <a:ext cx="3563085" cy="287446"/>
            </a:xfrm>
            <a:prstGeom prst="roundRect">
              <a:avLst/>
            </a:prstGeom>
            <a:solidFill>
              <a:srgbClr val="6481A4"/>
            </a:solidFill>
            <a:ln>
              <a:noFill/>
            </a:ln>
            <a:effectLst/>
          </p:spPr>
          <p:txBody>
            <a:bodyPr wrap="none" lIns="46012" tIns="0" rIns="46012" bIns="0" rtlCol="0" anchor="ctr">
              <a:noAutofit/>
            </a:bodyPr>
            <a:lstStyle/>
            <a:p>
              <a:pPr algn="r" eaLnBrk="1" hangingPunct="1">
                <a:lnSpc>
                  <a:spcPct val="90000"/>
                </a:lnSpc>
                <a:defRPr/>
              </a:pPr>
              <a:r>
                <a:rPr lang="en-US" altLang="ko-KR" sz="1200" dirty="0">
                  <a:solidFill>
                    <a:schemeClr val="bg1"/>
                  </a:solidFill>
                  <a:latin typeface="조선견고딕" panose="02030504000101010101" pitchFamily="18" charset="-127"/>
                  <a:ea typeface="조선견고딕" panose="02030504000101010101" pitchFamily="18" charset="-127"/>
                </a:rPr>
                <a:t>Calculation of </a:t>
              </a:r>
              <a:r>
                <a:rPr lang="en-US" altLang="ko-KR" sz="1200" dirty="0" err="1">
                  <a:solidFill>
                    <a:schemeClr val="bg1"/>
                  </a:solidFill>
                  <a:latin typeface="조선견고딕" panose="02030504000101010101" pitchFamily="18" charset="-127"/>
                  <a:ea typeface="조선견고딕" panose="02030504000101010101" pitchFamily="18" charset="-127"/>
                </a:rPr>
                <a:t>greenhous</a:t>
              </a:r>
              <a:r>
                <a:rPr lang="en-US" altLang="ko-KR" sz="1200" dirty="0">
                  <a:solidFill>
                    <a:schemeClr val="bg1"/>
                  </a:solidFill>
                  <a:latin typeface="조선견고딕" panose="02030504000101010101" pitchFamily="18" charset="-127"/>
                  <a:ea typeface="조선견고딕" panose="02030504000101010101" pitchFamily="18" charset="-127"/>
                </a:rPr>
                <a:t> gas reduction</a:t>
              </a:r>
            </a:p>
          </p:txBody>
        </p:sp>
        <p:sp>
          <p:nvSpPr>
            <p:cNvPr id="97" name="사각형: 둥근 모서리 96">
              <a:extLst>
                <a:ext uri="{FF2B5EF4-FFF2-40B4-BE49-F238E27FC236}">
                  <a16:creationId xmlns:a16="http://schemas.microsoft.com/office/drawing/2014/main" id="{0F1891EF-18F5-4D4C-9D88-FF9928CF735C}"/>
                </a:ext>
              </a:extLst>
            </p:cNvPr>
            <p:cNvSpPr/>
            <p:nvPr/>
          </p:nvSpPr>
          <p:spPr bwMode="auto">
            <a:xfrm>
              <a:off x="342262" y="3753123"/>
              <a:ext cx="512993" cy="19316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lIns="46012" tIns="0" rIns="46012" bIns="0" rtlCol="0" anchor="ctr">
              <a:noAutofit/>
            </a:bodyPr>
            <a:lstStyle/>
            <a:p>
              <a:pPr algn="ctr"/>
              <a:r>
                <a:rPr lang="en-US" altLang="ko-KR" sz="1200" dirty="0">
                  <a:ln>
                    <a:solidFill>
                      <a:srgbClr val="999999">
                        <a:alpha val="0"/>
                      </a:srgbClr>
                    </a:solidFill>
                  </a:ln>
                  <a:latin typeface="조선견고딕" panose="02030504000101010101" pitchFamily="18" charset="-127"/>
                  <a:ea typeface="조선견고딕" panose="02030504000101010101" pitchFamily="18" charset="-127"/>
                </a:rPr>
                <a:t>Step</a:t>
              </a:r>
              <a:r>
                <a:rPr lang="ko-KR" altLang="en-US" sz="1200" dirty="0">
                  <a:ln>
                    <a:solidFill>
                      <a:srgbClr val="999999">
                        <a:alpha val="0"/>
                      </a:srgbClr>
                    </a:solidFill>
                  </a:ln>
                  <a:latin typeface="조선견고딕" panose="02030504000101010101" pitchFamily="18" charset="-127"/>
                  <a:ea typeface="조선견고딕" panose="02030504000101010101" pitchFamily="18" charset="-127"/>
                </a:rPr>
                <a:t> </a:t>
              </a:r>
              <a:r>
                <a:rPr lang="en-US" altLang="ko-KR" sz="1200" dirty="0">
                  <a:ln>
                    <a:solidFill>
                      <a:srgbClr val="999999">
                        <a:alpha val="0"/>
                      </a:srgbClr>
                    </a:solidFill>
                  </a:ln>
                  <a:latin typeface="조선견고딕" panose="02030504000101010101" pitchFamily="18" charset="-127"/>
                  <a:ea typeface="조선견고딕" panose="02030504000101010101" pitchFamily="18" charset="-127"/>
                </a:rPr>
                <a:t>2</a:t>
              </a:r>
              <a:endParaRPr lang="ko-KR" altLang="en-US" sz="1200" dirty="0">
                <a:ln>
                  <a:solidFill>
                    <a:srgbClr val="999999">
                      <a:alpha val="0"/>
                    </a:srgbClr>
                  </a:solidFill>
                </a:ln>
                <a:latin typeface="조선견고딕" panose="02030504000101010101" pitchFamily="18" charset="-127"/>
                <a:ea typeface="조선견고딕" panose="02030504000101010101" pitchFamily="18" charset="-127"/>
              </a:endParaRPr>
            </a:p>
          </p:txBody>
        </p:sp>
      </p:grp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2C87EB5B-E0E6-4A25-8C4E-F359E349C4BE}"/>
              </a:ext>
            </a:extLst>
          </p:cNvPr>
          <p:cNvSpPr/>
          <p:nvPr/>
        </p:nvSpPr>
        <p:spPr bwMode="auto">
          <a:xfrm>
            <a:off x="5763578" y="3916852"/>
            <a:ext cx="2460942" cy="23857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wrap="none" lIns="72000" tIns="0" rIns="72000" bIns="0" rtlCol="0" anchor="ctr">
            <a:noAutofit/>
          </a:bodyPr>
          <a:lstStyle/>
          <a:p>
            <a:pPr algn="ctr">
              <a:lnSpc>
                <a:spcPct val="95000"/>
              </a:lnSpc>
            </a:pPr>
            <a:endParaRPr kumimoji="1" lang="ko-KR" altLang="en-US" sz="1600" dirty="0">
              <a:solidFill>
                <a:schemeClr val="tx1">
                  <a:alpha val="90000"/>
                </a:schemeClr>
              </a:solidFill>
              <a:latin typeface="조선견고딕" panose="02030504000101010101" pitchFamily="18" charset="-127"/>
              <a:ea typeface="조선견고딕" panose="02030504000101010101" pitchFamily="18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5439595" y="3061976"/>
            <a:ext cx="1842203" cy="240523"/>
            <a:chOff x="5695129" y="4837410"/>
            <a:chExt cx="1842203" cy="240523"/>
          </a:xfrm>
        </p:grpSpPr>
        <p:sp>
          <p:nvSpPr>
            <p:cNvPr id="59" name="사각형: 둥근 모서리 85">
              <a:extLst>
                <a:ext uri="{FF2B5EF4-FFF2-40B4-BE49-F238E27FC236}">
                  <a16:creationId xmlns:a16="http://schemas.microsoft.com/office/drawing/2014/main" id="{6D6A7F59-5663-4A85-B22A-C12C2DC5758F}"/>
                </a:ext>
              </a:extLst>
            </p:cNvPr>
            <p:cNvSpPr/>
            <p:nvPr/>
          </p:nvSpPr>
          <p:spPr bwMode="auto">
            <a:xfrm>
              <a:off x="5695129" y="4837410"/>
              <a:ext cx="1842203" cy="240523"/>
            </a:xfrm>
            <a:prstGeom prst="roundRect">
              <a:avLst/>
            </a:prstGeom>
            <a:solidFill>
              <a:srgbClr val="6481A4"/>
            </a:solidFill>
            <a:ln>
              <a:noFill/>
            </a:ln>
            <a:effectLst/>
          </p:spPr>
          <p:txBody>
            <a:bodyPr wrap="none" lIns="46012" tIns="0" rIns="46012" bIns="0" rtlCol="0" anchor="ctr">
              <a:noAutofit/>
            </a:bodyPr>
            <a:lstStyle/>
            <a:p>
              <a:pPr algn="r" eaLnBrk="1" hangingPunct="1">
                <a:lnSpc>
                  <a:spcPct val="90000"/>
                </a:lnSpc>
                <a:defRPr/>
              </a:pPr>
              <a:r>
                <a:rPr lang="en-US" altLang="ko-KR" sz="1200" dirty="0">
                  <a:solidFill>
                    <a:schemeClr val="bg1"/>
                  </a:solidFill>
                  <a:latin typeface="조선견고딕" panose="02030504000101010101" pitchFamily="18" charset="-127"/>
                  <a:ea typeface="조선견고딕" panose="02030504000101010101" pitchFamily="18" charset="-127"/>
                </a:rPr>
                <a:t>Expected effect</a:t>
              </a:r>
            </a:p>
          </p:txBody>
        </p:sp>
        <p:sp>
          <p:nvSpPr>
            <p:cNvPr id="60" name="사각형: 둥근 모서리 86">
              <a:extLst>
                <a:ext uri="{FF2B5EF4-FFF2-40B4-BE49-F238E27FC236}">
                  <a16:creationId xmlns:a16="http://schemas.microsoft.com/office/drawing/2014/main" id="{7D6DA24B-C263-4393-B219-5B61D0B88456}"/>
                </a:ext>
              </a:extLst>
            </p:cNvPr>
            <p:cNvSpPr/>
            <p:nvPr/>
          </p:nvSpPr>
          <p:spPr bwMode="auto">
            <a:xfrm>
              <a:off x="5729516" y="4869160"/>
              <a:ext cx="508941" cy="16163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lIns="46012" tIns="0" rIns="46012" bIns="0" rtlCol="0" anchor="ctr">
              <a:noAutofit/>
            </a:bodyPr>
            <a:lstStyle/>
            <a:p>
              <a:pPr algn="ctr"/>
              <a:r>
                <a:rPr lang="en-US" altLang="ko-KR" sz="1200" dirty="0">
                  <a:ln>
                    <a:solidFill>
                      <a:srgbClr val="999999">
                        <a:alpha val="0"/>
                      </a:srgbClr>
                    </a:solidFill>
                  </a:ln>
                  <a:latin typeface="조선견고딕" panose="02030504000101010101" pitchFamily="18" charset="-127"/>
                  <a:ea typeface="조선견고딕" panose="02030504000101010101" pitchFamily="18" charset="-127"/>
                </a:rPr>
                <a:t>Step</a:t>
              </a:r>
              <a:r>
                <a:rPr lang="ko-KR" altLang="en-US" sz="1200" dirty="0">
                  <a:ln>
                    <a:solidFill>
                      <a:srgbClr val="999999">
                        <a:alpha val="0"/>
                      </a:srgbClr>
                    </a:solidFill>
                  </a:ln>
                  <a:latin typeface="조선견고딕" panose="02030504000101010101" pitchFamily="18" charset="-127"/>
                  <a:ea typeface="조선견고딕" panose="02030504000101010101" pitchFamily="18" charset="-127"/>
                </a:rPr>
                <a:t> </a:t>
              </a:r>
              <a:r>
                <a:rPr lang="en-US" altLang="ko-KR" sz="1200" dirty="0">
                  <a:ln>
                    <a:solidFill>
                      <a:srgbClr val="999999">
                        <a:alpha val="0"/>
                      </a:srgbClr>
                    </a:solidFill>
                  </a:ln>
                  <a:latin typeface="조선견고딕" panose="02030504000101010101" pitchFamily="18" charset="-127"/>
                  <a:ea typeface="조선견고딕" panose="02030504000101010101" pitchFamily="18" charset="-127"/>
                </a:rPr>
                <a:t>3</a:t>
              </a:r>
              <a:endParaRPr lang="ko-KR" altLang="en-US" sz="1200" dirty="0">
                <a:ln>
                  <a:solidFill>
                    <a:srgbClr val="999999">
                      <a:alpha val="0"/>
                    </a:srgbClr>
                  </a:solidFill>
                </a:ln>
                <a:latin typeface="조선견고딕" panose="02030504000101010101" pitchFamily="18" charset="-127"/>
                <a:ea typeface="조선견고딕" panose="02030504000101010101" pitchFamily="18" charset="-127"/>
              </a:endParaRPr>
            </a:p>
          </p:txBody>
        </p:sp>
      </p:grpSp>
      <p:sp>
        <p:nvSpPr>
          <p:cNvPr id="23" name="직사각형 22"/>
          <p:cNvSpPr/>
          <p:nvPr/>
        </p:nvSpPr>
        <p:spPr bwMode="auto">
          <a:xfrm>
            <a:off x="325112" y="2058047"/>
            <a:ext cx="5352567" cy="813939"/>
          </a:xfrm>
          <a:prstGeom prst="rect">
            <a:avLst/>
          </a:prstGeom>
          <a:noFill/>
          <a:ln w="3175">
            <a:solidFill>
              <a:srgbClr val="FF0000"/>
            </a:solidFill>
          </a:ln>
          <a:effectLst>
            <a:glow rad="25400">
              <a:srgbClr val="FF0000"/>
            </a:glow>
          </a:effectLst>
        </p:spPr>
        <p:txBody>
          <a:bodyPr wrap="none" lIns="72000" tIns="0" rIns="72000" bIns="0" rtlCol="0" anchor="ctr">
            <a:noAutofit/>
          </a:bodyPr>
          <a:lstStyle/>
          <a:p>
            <a:pPr algn="ctr">
              <a:lnSpc>
                <a:spcPct val="95000"/>
              </a:lnSpc>
            </a:pPr>
            <a:endParaRPr kumimoji="1" lang="ko-KR" altLang="en-US" sz="1600" dirty="0">
              <a:solidFill>
                <a:schemeClr val="tx1">
                  <a:alpha val="90000"/>
                </a:schemeClr>
              </a:solidFill>
              <a:latin typeface="조선견고딕" panose="02030504000101010101" pitchFamily="18" charset="-127"/>
              <a:ea typeface="조선견고딕" panose="02030504000101010101" pitchFamily="18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309AA2A0-953E-4746-9775-CD6F629CF660}"/>
              </a:ext>
            </a:extLst>
          </p:cNvPr>
          <p:cNvSpPr/>
          <p:nvPr/>
        </p:nvSpPr>
        <p:spPr bwMode="auto">
          <a:xfrm>
            <a:off x="8388424" y="5375368"/>
            <a:ext cx="447701" cy="333878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txBody>
          <a:bodyPr wrap="none" lIns="72000" tIns="0" rIns="72000" bIns="0" rtlCol="0" anchor="ctr">
            <a:noAutofit/>
          </a:bodyPr>
          <a:lstStyle/>
          <a:p>
            <a:pPr algn="ctr">
              <a:lnSpc>
                <a:spcPct val="95000"/>
              </a:lnSpc>
            </a:pPr>
            <a:endParaRPr kumimoji="1" lang="ko-KR" altLang="en-US" sz="1600" dirty="0">
              <a:solidFill>
                <a:schemeClr val="tx1">
                  <a:alpha val="90000"/>
                </a:schemeClr>
              </a:solidFill>
              <a:latin typeface="조선견고딕" panose="02030504000101010101" pitchFamily="18" charset="-127"/>
              <a:ea typeface="조선견고딕" panose="02030504000101010101" pitchFamily="18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932E40-9A37-4A20-967E-D63749B02752}"/>
              </a:ext>
            </a:extLst>
          </p:cNvPr>
          <p:cNvSpPr txBox="1"/>
          <p:nvPr/>
        </p:nvSpPr>
        <p:spPr>
          <a:xfrm>
            <a:off x="5580112" y="3562479"/>
            <a:ext cx="3404188" cy="2818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indent="-88900" fontAlgn="base">
              <a:lnSpc>
                <a:spcPct val="150000"/>
              </a:lnSpc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508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</a:tabLst>
            </a:pPr>
            <a:r>
              <a:rPr lang="en-US" altLang="ko-KR" sz="1200" b="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가는고딕" panose="02030504000101010101" pitchFamily="18" charset="-127"/>
                <a:ea typeface="조선가는고딕" panose="02030504000101010101" pitchFamily="18" charset="-127"/>
              </a:rPr>
              <a:t>- Estimated GHG reduction</a:t>
            </a:r>
            <a:r>
              <a:rPr lang="ko-KR" altLang="en-US" sz="1200" b="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가는고딕" panose="02030504000101010101" pitchFamily="18" charset="-127"/>
                <a:ea typeface="조선가는고딕" panose="02030504000101010101" pitchFamily="18" charset="-127"/>
              </a:rPr>
              <a:t> </a:t>
            </a:r>
            <a:r>
              <a:rPr lang="en-US" altLang="ko-KR" sz="1200" b="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가는고딕" panose="02030504000101010101" pitchFamily="18" charset="-127"/>
                <a:ea typeface="조선가는고딕" panose="02030504000101010101" pitchFamily="18" charset="-127"/>
              </a:rPr>
              <a:t>amount: </a:t>
            </a:r>
            <a:br>
              <a:rPr lang="en-US" altLang="ko-KR" sz="1200" b="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가는고딕" panose="02030504000101010101" pitchFamily="18" charset="-127"/>
                <a:ea typeface="조선가는고딕" panose="02030504000101010101" pitchFamily="18" charset="-127"/>
              </a:rPr>
            </a:br>
            <a:r>
              <a:rPr lang="en-US" altLang="ko-KR" sz="1200" b="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가는고딕" panose="02030504000101010101" pitchFamily="18" charset="-127"/>
                <a:ea typeface="조선가는고딕" panose="02030504000101010101" pitchFamily="18" charset="-127"/>
              </a:rPr>
              <a:t>  </a:t>
            </a:r>
            <a:r>
              <a:rPr lang="en-US" altLang="ko-KR" sz="1200" b="1" dirty="0">
                <a:solidFill>
                  <a:schemeClr val="bg1"/>
                </a:solidFill>
                <a:latin typeface="나눔고딕" panose="020D0604000000000000" pitchFamily="50" charset="-127"/>
              </a:rPr>
              <a:t>Annual average 111,615 </a:t>
            </a:r>
            <a:r>
              <a:rPr kumimoji="0" lang="en-US" altLang="ko-KR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나눔고딕" panose="020D0604000000000000" pitchFamily="50" charset="-127"/>
              </a:rPr>
              <a:t>tCO</a:t>
            </a:r>
            <a:r>
              <a:rPr kumimoji="0" lang="en-US" altLang="ko-KR" sz="1200" b="1" i="0" u="none" strike="noStrike" cap="none" normalizeH="0" baseline="-25000" dirty="0">
                <a:ln>
                  <a:noFill/>
                </a:ln>
                <a:solidFill>
                  <a:schemeClr val="bg1"/>
                </a:solidFill>
                <a:effectLst/>
                <a:latin typeface="나눔고딕" panose="020D0604000000000000" pitchFamily="50" charset="-127"/>
              </a:rPr>
              <a:t>2eq</a:t>
            </a:r>
          </a:p>
          <a:p>
            <a:pPr marL="88900" indent="-88900" fontAlgn="base">
              <a:lnSpc>
                <a:spcPct val="150000"/>
              </a:lnSpc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508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</a:tabLst>
            </a:pPr>
            <a:endParaRPr kumimoji="0" lang="en-US" altLang="ko-KR" sz="1200" b="1" i="0" u="none" strike="noStrike" cap="none" normalizeH="0" baseline="-25000" dirty="0">
              <a:ln>
                <a:noFill/>
              </a:ln>
              <a:solidFill>
                <a:schemeClr val="bg1"/>
              </a:solidFill>
              <a:effectLst/>
              <a:latin typeface="나눔고딕" panose="020D0604000000000000" pitchFamily="50" charset="-127"/>
            </a:endParaRPr>
          </a:p>
          <a:p>
            <a:pPr marL="88900" indent="-88900" fontAlgn="base">
              <a:lnSpc>
                <a:spcPct val="150000"/>
              </a:lnSpc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508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</a:tabLst>
            </a:pPr>
            <a:r>
              <a:rPr lang="en-US" altLang="ko-KR" sz="1200" b="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가는고딕" panose="02030504000101010101" pitchFamily="18" charset="-127"/>
                <a:ea typeface="조선가는고딕" panose="02030504000101010101" pitchFamily="18" charset="-127"/>
              </a:rPr>
              <a:t>- Estimated power generation:</a:t>
            </a:r>
          </a:p>
          <a:p>
            <a:pPr marL="88900" indent="-88900" fontAlgn="base">
              <a:lnSpc>
                <a:spcPct val="150000"/>
              </a:lnSpc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508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</a:tabLst>
            </a:pPr>
            <a:r>
              <a:rPr lang="en-US" altLang="ko-KR" sz="1200" b="1" baseline="-25000" dirty="0">
                <a:latin typeface="나눔고딕" panose="020D0604000000000000" pitchFamily="50" charset="-127"/>
              </a:rPr>
              <a:t>    </a:t>
            </a:r>
            <a:r>
              <a:rPr lang="en-US" altLang="ko-KR" sz="1200" b="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가는고딕" panose="02030504000101010101" pitchFamily="18" charset="-127"/>
                <a:ea typeface="조선가는고딕" panose="02030504000101010101" pitchFamily="18" charset="-127"/>
              </a:rPr>
              <a:t>1.5MW (13,140 MWh/year)</a:t>
            </a:r>
            <a:endParaRPr kumimoji="0" lang="en-US" altLang="ko-KR" sz="1200" b="1" i="0" u="none" strike="noStrike" cap="none" normalizeH="0" baseline="-25000" dirty="0">
              <a:ln>
                <a:noFill/>
              </a:ln>
              <a:solidFill>
                <a:schemeClr val="bg1"/>
              </a:solidFill>
              <a:effectLst/>
              <a:latin typeface="나눔고딕" panose="020D0604000000000000" pitchFamily="50" charset="-127"/>
            </a:endParaRPr>
          </a:p>
          <a:p>
            <a:pPr marL="88900" indent="-88900" fontAlgn="base">
              <a:lnSpc>
                <a:spcPct val="150000"/>
              </a:lnSpc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508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</a:tabLst>
            </a:pPr>
            <a:endParaRPr kumimoji="0" lang="en-US" altLang="ko-KR" sz="1200" b="1" i="0" u="none" strike="noStrike" cap="none" normalizeH="0" baseline="-25000" dirty="0">
              <a:ln>
                <a:noFill/>
              </a:ln>
              <a:solidFill>
                <a:schemeClr val="bg1"/>
              </a:solidFill>
              <a:effectLst/>
              <a:latin typeface="나눔고딕" panose="020D0604000000000000" pitchFamily="50" charset="-127"/>
            </a:endParaRPr>
          </a:p>
          <a:p>
            <a:pPr marL="88900" indent="-88900" fontAlgn="base">
              <a:lnSpc>
                <a:spcPct val="150000"/>
              </a:lnSpc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508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</a:tabLst>
            </a:pPr>
            <a:endParaRPr kumimoji="0" lang="en-US" altLang="ko-KR" sz="1200" b="1" i="0" u="none" strike="noStrike" cap="none" normalizeH="0" baseline="-25000" dirty="0">
              <a:ln>
                <a:noFill/>
              </a:ln>
              <a:solidFill>
                <a:schemeClr val="bg1"/>
              </a:solidFill>
              <a:effectLst/>
              <a:latin typeface="나눔고딕" panose="020D0604000000000000" pitchFamily="50" charset="-127"/>
            </a:endParaRPr>
          </a:p>
          <a:p>
            <a:pPr marL="88900" indent="-88900" fontAlgn="base">
              <a:lnSpc>
                <a:spcPct val="150000"/>
              </a:lnSpc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508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</a:tabLst>
            </a:pPr>
            <a:r>
              <a:rPr lang="en-US" altLang="ko-KR" sz="1200" b="1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가는고딕" panose="02030504000101010101" pitchFamily="18" charset="-127"/>
                <a:ea typeface="조선가는고딕" panose="02030504000101010101" pitchFamily="18" charset="-127"/>
              </a:rPr>
              <a:t>- Effectiveness </a:t>
            </a:r>
          </a:p>
          <a:p>
            <a:pPr marL="88900" indent="-88900" fontAlgn="base">
              <a:lnSpc>
                <a:spcPct val="150000"/>
              </a:lnSpc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508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</a:tabLst>
            </a:pPr>
            <a:r>
              <a:rPr lang="en-US" altLang="ko-KR" sz="12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⇒ Contributing to offset BAU (148.8 MtCO</a:t>
            </a:r>
            <a:r>
              <a:rPr lang="en-US" altLang="ko-KR" sz="1200" baseline="-250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2</a:t>
            </a:r>
            <a:r>
              <a:rPr lang="en-US" altLang="ko-KR" sz="12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eq)</a:t>
            </a:r>
          </a:p>
          <a:p>
            <a:pPr marL="88900" indent="-88900" fontAlgn="base">
              <a:lnSpc>
                <a:spcPct val="150000"/>
              </a:lnSpc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508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</a:tabLst>
            </a:pPr>
            <a:r>
              <a:rPr lang="en-US" altLang="ko-KR" sz="12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    and to achive NDC target in 2030, Uganda</a:t>
            </a:r>
          </a:p>
          <a:p>
            <a:pPr marL="88900" indent="-88900" fontAlgn="base">
              <a:lnSpc>
                <a:spcPct val="150000"/>
              </a:lnSpc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508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</a:tabLst>
            </a:pPr>
            <a:r>
              <a:rPr lang="en-US" altLang="ko-KR" sz="12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⇒ Contributing to stable electricity supply</a:t>
            </a:r>
          </a:p>
        </p:txBody>
      </p:sp>
      <p:graphicFrame>
        <p:nvGraphicFramePr>
          <p:cNvPr id="25" name="표 24">
            <a:extLst>
              <a:ext uri="{FF2B5EF4-FFF2-40B4-BE49-F238E27FC236}">
                <a16:creationId xmlns:a16="http://schemas.microsoft.com/office/drawing/2014/main" id="{05B2B2FB-BDCB-6A76-1992-FFB6FD4DF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815971"/>
              </p:ext>
            </p:extLst>
          </p:nvPr>
        </p:nvGraphicFramePr>
        <p:xfrm>
          <a:off x="352325" y="3680321"/>
          <a:ext cx="4972109" cy="2877624"/>
        </p:xfrm>
        <a:graphic>
          <a:graphicData uri="http://schemas.openxmlformats.org/drawingml/2006/table">
            <a:tbl>
              <a:tblPr firstRow="1" lastRow="1" lastCol="1" bandRow="1" bandCol="1">
                <a:tableStyleId>{5C22544A-7EE6-4342-B048-85BDC9FD1C3A}</a:tableStyleId>
              </a:tblPr>
              <a:tblGrid>
                <a:gridCol w="1073806">
                  <a:extLst>
                    <a:ext uri="{9D8B030D-6E8A-4147-A177-3AD203B41FA5}">
                      <a16:colId xmlns:a16="http://schemas.microsoft.com/office/drawing/2014/main" val="2367297081"/>
                    </a:ext>
                  </a:extLst>
                </a:gridCol>
                <a:gridCol w="1009976">
                  <a:extLst>
                    <a:ext uri="{9D8B030D-6E8A-4147-A177-3AD203B41FA5}">
                      <a16:colId xmlns:a16="http://schemas.microsoft.com/office/drawing/2014/main" val="771878972"/>
                    </a:ext>
                  </a:extLst>
                </a:gridCol>
                <a:gridCol w="1009976">
                  <a:extLst>
                    <a:ext uri="{9D8B030D-6E8A-4147-A177-3AD203B41FA5}">
                      <a16:colId xmlns:a16="http://schemas.microsoft.com/office/drawing/2014/main" val="475898796"/>
                    </a:ext>
                  </a:extLst>
                </a:gridCol>
                <a:gridCol w="797793">
                  <a:extLst>
                    <a:ext uri="{9D8B030D-6E8A-4147-A177-3AD203B41FA5}">
                      <a16:colId xmlns:a16="http://schemas.microsoft.com/office/drawing/2014/main" val="244854592"/>
                    </a:ext>
                  </a:extLst>
                </a:gridCol>
                <a:gridCol w="1080558">
                  <a:extLst>
                    <a:ext uri="{9D8B030D-6E8A-4147-A177-3AD203B41FA5}">
                      <a16:colId xmlns:a16="http://schemas.microsoft.com/office/drawing/2014/main" val="3183035763"/>
                    </a:ext>
                  </a:extLst>
                </a:gridCol>
              </a:tblGrid>
              <a:tr h="332988"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Year</a:t>
                      </a:r>
                      <a:endParaRPr lang="ko-K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Baseline emissions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(t CO</a:t>
                      </a:r>
                      <a:r>
                        <a:rPr lang="en-GB" sz="800" baseline="-25000" dirty="0">
                          <a:effectLst/>
                        </a:rPr>
                        <a:t>2</a:t>
                      </a:r>
                      <a:r>
                        <a:rPr lang="en-GB" sz="800" dirty="0">
                          <a:effectLst/>
                        </a:rPr>
                        <a:t>e)</a:t>
                      </a:r>
                      <a:endParaRPr lang="ko-K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Project emissions</a:t>
                      </a:r>
                      <a:br>
                        <a:rPr lang="en-GB" sz="800">
                          <a:effectLst/>
                        </a:rPr>
                      </a:br>
                      <a:r>
                        <a:rPr lang="en-GB" sz="800">
                          <a:effectLst/>
                        </a:rPr>
                        <a:t>(t CO</a:t>
                      </a:r>
                      <a:r>
                        <a:rPr lang="en-GB" sz="800" baseline="-25000">
                          <a:effectLst/>
                        </a:rPr>
                        <a:t>2</a:t>
                      </a:r>
                      <a:r>
                        <a:rPr lang="en-GB" sz="800">
                          <a:effectLst/>
                        </a:rPr>
                        <a:t>e)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Leakage</a:t>
                      </a:r>
                      <a:br>
                        <a:rPr lang="en-GB" sz="800">
                          <a:effectLst/>
                        </a:rPr>
                      </a:br>
                      <a:r>
                        <a:rPr lang="en-GB" sz="800">
                          <a:effectLst/>
                        </a:rPr>
                        <a:t>(t CO</a:t>
                      </a:r>
                      <a:r>
                        <a:rPr lang="en-GB" sz="800" baseline="-25000">
                          <a:effectLst/>
                        </a:rPr>
                        <a:t>2</a:t>
                      </a:r>
                      <a:r>
                        <a:rPr lang="en-GB" sz="800">
                          <a:effectLst/>
                        </a:rPr>
                        <a:t>e)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Emission reductions</a:t>
                      </a:r>
                      <a:br>
                        <a:rPr lang="en-GB" sz="800">
                          <a:effectLst/>
                        </a:rPr>
                      </a:br>
                      <a:r>
                        <a:rPr lang="en-GB" sz="800">
                          <a:effectLst/>
                        </a:rPr>
                        <a:t>(t CO</a:t>
                      </a:r>
                      <a:r>
                        <a:rPr lang="en-GB" sz="800" baseline="-25000">
                          <a:effectLst/>
                        </a:rPr>
                        <a:t>2</a:t>
                      </a:r>
                      <a:r>
                        <a:rPr lang="en-GB" sz="800">
                          <a:effectLst/>
                        </a:rPr>
                        <a:t>e)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extLst>
                  <a:ext uri="{0D108BD9-81ED-4DB2-BD59-A6C34878D82A}">
                    <a16:rowId xmlns:a16="http://schemas.microsoft.com/office/drawing/2014/main" val="2337337385"/>
                  </a:ext>
                </a:extLst>
              </a:tr>
              <a:tr h="184304"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Year 1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130,317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274</a:t>
                      </a:r>
                      <a:endParaRPr lang="ko-K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0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130,043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extLst>
                  <a:ext uri="{0D108BD9-81ED-4DB2-BD59-A6C34878D82A}">
                    <a16:rowId xmlns:a16="http://schemas.microsoft.com/office/drawing/2014/main" val="3760208933"/>
                  </a:ext>
                </a:extLst>
              </a:tr>
              <a:tr h="184304"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Year 2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125,834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274</a:t>
                      </a:r>
                      <a:endParaRPr lang="ko-K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0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125,560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extLst>
                  <a:ext uri="{0D108BD9-81ED-4DB2-BD59-A6C34878D82A}">
                    <a16:rowId xmlns:a16="http://schemas.microsoft.com/office/drawing/2014/main" val="739448210"/>
                  </a:ext>
                </a:extLst>
              </a:tr>
              <a:tr h="184304"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Year 3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121,506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274</a:t>
                      </a:r>
                      <a:endParaRPr lang="ko-K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0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121,232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extLst>
                  <a:ext uri="{0D108BD9-81ED-4DB2-BD59-A6C34878D82A}">
                    <a16:rowId xmlns:a16="http://schemas.microsoft.com/office/drawing/2014/main" val="3462091483"/>
                  </a:ext>
                </a:extLst>
              </a:tr>
              <a:tr h="184304"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Year 4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117,327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274</a:t>
                      </a:r>
                      <a:endParaRPr lang="ko-K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0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117,053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extLst>
                  <a:ext uri="{0D108BD9-81ED-4DB2-BD59-A6C34878D82A}">
                    <a16:rowId xmlns:a16="http://schemas.microsoft.com/office/drawing/2014/main" val="3589035215"/>
                  </a:ext>
                </a:extLst>
              </a:tr>
              <a:tr h="184304"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Year 5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113,292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274</a:t>
                      </a:r>
                      <a:endParaRPr lang="ko-K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0</a:t>
                      </a:r>
                      <a:endParaRPr lang="ko-K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113,018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extLst>
                  <a:ext uri="{0D108BD9-81ED-4DB2-BD59-A6C34878D82A}">
                    <a16:rowId xmlns:a16="http://schemas.microsoft.com/office/drawing/2014/main" val="3022517652"/>
                  </a:ext>
                </a:extLst>
              </a:tr>
              <a:tr h="184304"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Year 6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109,395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274</a:t>
                      </a:r>
                      <a:endParaRPr lang="ko-K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0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109,121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extLst>
                  <a:ext uri="{0D108BD9-81ED-4DB2-BD59-A6C34878D82A}">
                    <a16:rowId xmlns:a16="http://schemas.microsoft.com/office/drawing/2014/main" val="2225603774"/>
                  </a:ext>
                </a:extLst>
              </a:tr>
              <a:tr h="184304"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Year 7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105,633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274</a:t>
                      </a:r>
                      <a:endParaRPr lang="ko-K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0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105,359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extLst>
                  <a:ext uri="{0D108BD9-81ED-4DB2-BD59-A6C34878D82A}">
                    <a16:rowId xmlns:a16="http://schemas.microsoft.com/office/drawing/2014/main" val="23374662"/>
                  </a:ext>
                </a:extLst>
              </a:tr>
              <a:tr h="184304"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Year 8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101,999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274</a:t>
                      </a:r>
                      <a:endParaRPr lang="ko-K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0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101,725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extLst>
                  <a:ext uri="{0D108BD9-81ED-4DB2-BD59-A6C34878D82A}">
                    <a16:rowId xmlns:a16="http://schemas.microsoft.com/office/drawing/2014/main" val="4079448272"/>
                  </a:ext>
                </a:extLst>
              </a:tr>
              <a:tr h="184304"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Year 9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98,491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274</a:t>
                      </a:r>
                      <a:endParaRPr lang="ko-K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0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98,217</a:t>
                      </a:r>
                      <a:endParaRPr lang="ko-K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extLst>
                  <a:ext uri="{0D108BD9-81ED-4DB2-BD59-A6C34878D82A}">
                    <a16:rowId xmlns:a16="http://schemas.microsoft.com/office/drawing/2014/main" val="2763536459"/>
                  </a:ext>
                </a:extLst>
              </a:tr>
              <a:tr h="184304"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Year 10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95,104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274</a:t>
                      </a:r>
                      <a:endParaRPr lang="ko-K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0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94,830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extLst>
                  <a:ext uri="{0D108BD9-81ED-4DB2-BD59-A6C34878D82A}">
                    <a16:rowId xmlns:a16="http://schemas.microsoft.com/office/drawing/2014/main" val="3808524960"/>
                  </a:ext>
                </a:extLst>
              </a:tr>
              <a:tr h="184304"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Total</a:t>
                      </a:r>
                      <a:endParaRPr lang="ko-K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1,118,899</a:t>
                      </a:r>
                      <a:endParaRPr lang="ko-K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2,740</a:t>
                      </a:r>
                      <a:endParaRPr lang="ko-K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0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1,116,159</a:t>
                      </a:r>
                      <a:endParaRPr lang="ko-K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extLst>
                  <a:ext uri="{0D108BD9-81ED-4DB2-BD59-A6C34878D82A}">
                    <a16:rowId xmlns:a16="http://schemas.microsoft.com/office/drawing/2014/main" val="1510708597"/>
                  </a:ext>
                </a:extLst>
              </a:tr>
              <a:tr h="184304">
                <a:tc gridSpan="2"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Total number of crediting years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800">
                          <a:effectLst/>
                        </a:rPr>
                        <a:t>10 years</a:t>
                      </a:r>
                      <a:endParaRPr lang="ko-K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4605" marB="14605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317466"/>
                  </a:ext>
                </a:extLst>
              </a:tr>
              <a:tr h="332988">
                <a:tc>
                  <a:txBody>
                    <a:bodyPr/>
                    <a:lstStyle/>
                    <a:p>
                      <a:pPr algn="l"/>
                      <a:r>
                        <a:rPr lang="en-GB" sz="800" spc="-10" baseline="0" dirty="0">
                          <a:effectLst/>
                        </a:rPr>
                        <a:t>Annual average over the credit</a:t>
                      </a:r>
                      <a:r>
                        <a:rPr lang="en-US" sz="800" spc="-10" baseline="0" dirty="0" err="1">
                          <a:effectLst/>
                        </a:rPr>
                        <a:t>ing</a:t>
                      </a:r>
                      <a:r>
                        <a:rPr lang="en-GB" sz="800" spc="-10" baseline="0" dirty="0">
                          <a:effectLst/>
                        </a:rPr>
                        <a:t> period</a:t>
                      </a:r>
                      <a:endParaRPr lang="ko-KR" sz="800" spc="-10" baseline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111,890</a:t>
                      </a:r>
                      <a:endParaRPr lang="ko-K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274</a:t>
                      </a:r>
                      <a:endParaRPr lang="ko-K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0</a:t>
                      </a:r>
                      <a:endParaRPr lang="ko-K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>
                          <a:effectLst/>
                        </a:rPr>
                        <a:t>111,615</a:t>
                      </a:r>
                      <a:endParaRPr lang="ko-K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4605" marB="14605" anchor="ctr"/>
                </a:tc>
                <a:extLst>
                  <a:ext uri="{0D108BD9-81ED-4DB2-BD59-A6C34878D82A}">
                    <a16:rowId xmlns:a16="http://schemas.microsoft.com/office/drawing/2014/main" val="1203150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6232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784B6-5392-144A-E355-FBCC0E6BE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D3CF2F-4DF5-132F-F30E-C68BAC848B58}"/>
              </a:ext>
            </a:extLst>
          </p:cNvPr>
          <p:cNvSpPr txBox="1"/>
          <p:nvPr userDrawn="1"/>
        </p:nvSpPr>
        <p:spPr>
          <a:xfrm>
            <a:off x="240360" y="300049"/>
            <a:ext cx="1019271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1EC3A6-500E-0ED1-76EC-C750E241BD89}"/>
              </a:ext>
            </a:extLst>
          </p:cNvPr>
          <p:cNvSpPr txBox="1"/>
          <p:nvPr userDrawn="1"/>
        </p:nvSpPr>
        <p:spPr>
          <a:xfrm>
            <a:off x="607794" y="300049"/>
            <a:ext cx="7511288" cy="58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solidFill>
                  <a:schemeClr val="tx1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Results the Study 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– (4) Green House Gas (GHG) reduction</a:t>
            </a:r>
          </a:p>
          <a:p>
            <a:endParaRPr lang="en-US" altLang="ko-KR" sz="16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조선견고딕" panose="02030504000101010101" pitchFamily="18" charset="-127"/>
              <a:ea typeface="조선견고딕" panose="02030504000101010101" pitchFamily="18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7EA276CB-14FB-EE15-BAAE-D4D0AD1478AA}"/>
              </a:ext>
            </a:extLst>
          </p:cNvPr>
          <p:cNvGrpSpPr/>
          <p:nvPr/>
        </p:nvGrpSpPr>
        <p:grpSpPr>
          <a:xfrm>
            <a:off x="8388424" y="551715"/>
            <a:ext cx="329092" cy="38754"/>
            <a:chOff x="6146188" y="592248"/>
            <a:chExt cx="514967" cy="60643"/>
          </a:xfrm>
        </p:grpSpPr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D7A8B658-235A-4CFE-5A0B-A69B8CC20DF3}"/>
                </a:ext>
              </a:extLst>
            </p:cNvPr>
            <p:cNvSpPr/>
            <p:nvPr/>
          </p:nvSpPr>
          <p:spPr bwMode="auto">
            <a:xfrm>
              <a:off x="6330122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4E90233C-D818-9EEB-8343-86E658281EDA}"/>
                </a:ext>
              </a:extLst>
            </p:cNvPr>
            <p:cNvSpPr/>
            <p:nvPr/>
          </p:nvSpPr>
          <p:spPr bwMode="auto">
            <a:xfrm>
              <a:off x="6422089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BE2B1E2E-5CAC-CAD6-6483-383FFCDCF473}"/>
                </a:ext>
              </a:extLst>
            </p:cNvPr>
            <p:cNvSpPr/>
            <p:nvPr/>
          </p:nvSpPr>
          <p:spPr bwMode="auto">
            <a:xfrm>
              <a:off x="6146188" y="592248"/>
              <a:ext cx="55130" cy="6064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EB64A7C7-8FE6-B23E-2D19-1D694A3E9FA2}"/>
                </a:ext>
              </a:extLst>
            </p:cNvPr>
            <p:cNvSpPr/>
            <p:nvPr/>
          </p:nvSpPr>
          <p:spPr bwMode="auto">
            <a:xfrm>
              <a:off x="623815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E68B3C94-42A2-2E09-724D-275A17C5A952}"/>
                </a:ext>
              </a:extLst>
            </p:cNvPr>
            <p:cNvSpPr/>
            <p:nvPr/>
          </p:nvSpPr>
          <p:spPr bwMode="auto">
            <a:xfrm>
              <a:off x="6514056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E049587F-86A5-441A-EEBE-ED762F8EEAF2}"/>
                </a:ext>
              </a:extLst>
            </p:cNvPr>
            <p:cNvSpPr/>
            <p:nvPr/>
          </p:nvSpPr>
          <p:spPr bwMode="auto">
            <a:xfrm>
              <a:off x="660602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</p:grpSp>
      <p:sp>
        <p:nvSpPr>
          <p:cNvPr id="55" name="슬라이드 번호 개체 틀 16">
            <a:extLst>
              <a:ext uri="{FF2B5EF4-FFF2-40B4-BE49-F238E27FC236}">
                <a16:creationId xmlns:a16="http://schemas.microsoft.com/office/drawing/2014/main" id="{678D6189-01B6-CD60-3A70-60D7AE39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9544" y="6543632"/>
            <a:ext cx="864096" cy="246221"/>
          </a:xfrm>
        </p:spPr>
        <p:txBody>
          <a:bodyPr>
            <a:spAutoFit/>
          </a:bodyPr>
          <a:lstStyle/>
          <a:p>
            <a:pPr algn="r"/>
            <a:r>
              <a:rPr lang="en-US" altLang="ko-KR" sz="10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</a:rPr>
              <a:t>14</a:t>
            </a:r>
            <a:endParaRPr lang="ko-KR" altLang="en-US" sz="10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922CB40B-AF44-2295-8A27-6EC197FD8AB1}"/>
              </a:ext>
            </a:extLst>
          </p:cNvPr>
          <p:cNvGrpSpPr/>
          <p:nvPr/>
        </p:nvGrpSpPr>
        <p:grpSpPr>
          <a:xfrm>
            <a:off x="360000" y="692696"/>
            <a:ext cx="7020312" cy="341312"/>
            <a:chOff x="257175" y="844550"/>
            <a:chExt cx="7020312" cy="341312"/>
          </a:xfrm>
        </p:grpSpPr>
        <p:sp>
          <p:nvSpPr>
            <p:cNvPr id="6" name="Text Box 408">
              <a:extLst>
                <a:ext uri="{FF2B5EF4-FFF2-40B4-BE49-F238E27FC236}">
                  <a16:creationId xmlns:a16="http://schemas.microsoft.com/office/drawing/2014/main" id="{F9FD4D03-33D5-F497-413B-D733C5A0BF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511" y="844550"/>
              <a:ext cx="6716976" cy="341312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/>
            <a:lstStyle>
              <a:lvl1pPr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1pPr>
              <a:lvl2pPr marL="742950" indent="-28575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2pPr>
              <a:lvl3pPr marL="11430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3pPr>
              <a:lvl4pPr marL="16002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4pPr>
              <a:lvl5pPr marL="20574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5pPr>
              <a:lvl6pPr marL="25146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6pPr>
              <a:lvl7pPr marL="29718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7pPr>
              <a:lvl8pPr marL="34290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8pPr>
              <a:lvl9pPr marL="38862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9pPr>
            </a:lstStyle>
            <a:p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  <a:alpha val="90000"/>
                    </a:schemeClr>
                  </a:solidFill>
                  <a:latin typeface="조선굵은고딕" panose="02030504000101010101" pitchFamily="18" charset="-127"/>
                  <a:ea typeface="조선굵은고딕" panose="02030504000101010101" pitchFamily="18" charset="-127"/>
                </a:rPr>
                <a:t>Proposal for GHG Reduction Project at </a:t>
              </a:r>
              <a:r>
                <a:rPr lang="en-US" altLang="ko-KR" sz="14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  <a:alpha val="90000"/>
                    </a:schemeClr>
                  </a:solidFill>
                  <a:latin typeface="조선굵은고딕" panose="02030504000101010101" pitchFamily="18" charset="-127"/>
                  <a:ea typeface="조선굵은고딕" panose="02030504000101010101" pitchFamily="18" charset="-127"/>
                </a:rPr>
                <a:t>Kiteezi</a:t>
              </a:r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  <a:alpha val="90000"/>
                    </a:schemeClr>
                  </a:solidFill>
                  <a:latin typeface="조선굵은고딕" panose="02030504000101010101" pitchFamily="18" charset="-127"/>
                  <a:ea typeface="조선굵은고딕" panose="02030504000101010101" pitchFamily="18" charset="-127"/>
                </a:rPr>
                <a:t> Site (4/4) </a:t>
              </a:r>
              <a:endPara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  <a:alpha val="90000"/>
                  </a:schemeClr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D9483A26-AF8A-AB32-7A12-D40EC8A22C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5" y="848519"/>
              <a:ext cx="254000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E8C9271B-4882-2991-4C13-70CB7BBF0C26}"/>
              </a:ext>
            </a:extLst>
          </p:cNvPr>
          <p:cNvSpPr/>
          <p:nvPr/>
        </p:nvSpPr>
        <p:spPr>
          <a:xfrm>
            <a:off x="323528" y="1263505"/>
            <a:ext cx="62646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spc="-19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▣ Layout Plan (example) and O&amp;M </a:t>
            </a:r>
            <a:endParaRPr lang="ko-KR" altLang="en-US" sz="1200" b="1" spc="-19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black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2680A5F0-1A5F-D520-7620-219433DAA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62" y="1638014"/>
            <a:ext cx="8314768" cy="50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83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1D23F-FE65-907B-6564-BAA2FEE8C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132B0C-914A-2CEE-E226-C2CFB353BBDC}"/>
              </a:ext>
            </a:extLst>
          </p:cNvPr>
          <p:cNvSpPr txBox="1"/>
          <p:nvPr userDrawn="1"/>
        </p:nvSpPr>
        <p:spPr>
          <a:xfrm>
            <a:off x="240360" y="300049"/>
            <a:ext cx="1019271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B463BC-26BF-9682-02D6-85A1FE301050}"/>
              </a:ext>
            </a:extLst>
          </p:cNvPr>
          <p:cNvSpPr txBox="1"/>
          <p:nvPr userDrawn="1"/>
        </p:nvSpPr>
        <p:spPr>
          <a:xfrm>
            <a:off x="607794" y="300049"/>
            <a:ext cx="7511288" cy="58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solidFill>
                  <a:schemeClr val="tx1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Results the Study 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– (5) Capacity building</a:t>
            </a:r>
          </a:p>
          <a:p>
            <a:endParaRPr lang="en-US" altLang="ko-KR" sz="16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조선견고딕" panose="02030504000101010101" pitchFamily="18" charset="-127"/>
              <a:ea typeface="조선견고딕" panose="02030504000101010101" pitchFamily="18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E97F6769-76B4-1982-6405-6AE1CD79FFAC}"/>
              </a:ext>
            </a:extLst>
          </p:cNvPr>
          <p:cNvGrpSpPr/>
          <p:nvPr/>
        </p:nvGrpSpPr>
        <p:grpSpPr>
          <a:xfrm>
            <a:off x="8388424" y="551715"/>
            <a:ext cx="329092" cy="38754"/>
            <a:chOff x="6146188" y="592248"/>
            <a:chExt cx="514967" cy="60643"/>
          </a:xfrm>
        </p:grpSpPr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81E14757-1726-E10E-15E0-DB55D1787276}"/>
                </a:ext>
              </a:extLst>
            </p:cNvPr>
            <p:cNvSpPr/>
            <p:nvPr/>
          </p:nvSpPr>
          <p:spPr bwMode="auto">
            <a:xfrm>
              <a:off x="6330122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EE9D0947-F708-FC3C-682B-EE659D211DA6}"/>
                </a:ext>
              </a:extLst>
            </p:cNvPr>
            <p:cNvSpPr/>
            <p:nvPr/>
          </p:nvSpPr>
          <p:spPr bwMode="auto">
            <a:xfrm>
              <a:off x="6422089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9A83E88B-E1E6-559D-39F3-04759FF7A418}"/>
                </a:ext>
              </a:extLst>
            </p:cNvPr>
            <p:cNvSpPr/>
            <p:nvPr/>
          </p:nvSpPr>
          <p:spPr bwMode="auto">
            <a:xfrm>
              <a:off x="6146188" y="592248"/>
              <a:ext cx="55130" cy="6064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E7E6451E-2DFD-1C23-CBD7-ECCA56914063}"/>
                </a:ext>
              </a:extLst>
            </p:cNvPr>
            <p:cNvSpPr/>
            <p:nvPr/>
          </p:nvSpPr>
          <p:spPr bwMode="auto">
            <a:xfrm>
              <a:off x="623815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561DF80F-D59B-F524-6FEB-559C0DC96C94}"/>
                </a:ext>
              </a:extLst>
            </p:cNvPr>
            <p:cNvSpPr/>
            <p:nvPr/>
          </p:nvSpPr>
          <p:spPr bwMode="auto">
            <a:xfrm>
              <a:off x="6514056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F565A35E-9ED7-115A-B07D-B74E0752ABCE}"/>
                </a:ext>
              </a:extLst>
            </p:cNvPr>
            <p:cNvSpPr/>
            <p:nvPr/>
          </p:nvSpPr>
          <p:spPr bwMode="auto">
            <a:xfrm>
              <a:off x="660602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</p:grpSp>
      <p:sp>
        <p:nvSpPr>
          <p:cNvPr id="55" name="슬라이드 번호 개체 틀 16">
            <a:extLst>
              <a:ext uri="{FF2B5EF4-FFF2-40B4-BE49-F238E27FC236}">
                <a16:creationId xmlns:a16="http://schemas.microsoft.com/office/drawing/2014/main" id="{12CD85C2-D073-BA84-5FD6-7710BB3BF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9544" y="6543632"/>
            <a:ext cx="864096" cy="246221"/>
          </a:xfrm>
        </p:spPr>
        <p:txBody>
          <a:bodyPr>
            <a:spAutoFit/>
          </a:bodyPr>
          <a:lstStyle/>
          <a:p>
            <a:pPr algn="r"/>
            <a:r>
              <a:rPr lang="en-US" altLang="ko-KR" sz="10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</a:rPr>
              <a:t>15</a:t>
            </a:r>
            <a:endParaRPr lang="ko-KR" altLang="en-US" sz="10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61CBE70B-18DC-286D-731E-534A53A32915}"/>
              </a:ext>
            </a:extLst>
          </p:cNvPr>
          <p:cNvGrpSpPr/>
          <p:nvPr/>
        </p:nvGrpSpPr>
        <p:grpSpPr>
          <a:xfrm>
            <a:off x="360000" y="692696"/>
            <a:ext cx="7020312" cy="341312"/>
            <a:chOff x="257175" y="844550"/>
            <a:chExt cx="7020312" cy="341312"/>
          </a:xfrm>
        </p:grpSpPr>
        <p:sp>
          <p:nvSpPr>
            <p:cNvPr id="6" name="Text Box 408">
              <a:extLst>
                <a:ext uri="{FF2B5EF4-FFF2-40B4-BE49-F238E27FC236}">
                  <a16:creationId xmlns:a16="http://schemas.microsoft.com/office/drawing/2014/main" id="{60B6D4DA-EA41-C2DD-2A1F-50F47D0C99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511" y="844550"/>
              <a:ext cx="6716976" cy="341312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/>
            <a:lstStyle>
              <a:lvl1pPr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1pPr>
              <a:lvl2pPr marL="742950" indent="-28575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2pPr>
              <a:lvl3pPr marL="11430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3pPr>
              <a:lvl4pPr marL="16002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4pPr>
              <a:lvl5pPr marL="20574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5pPr>
              <a:lvl6pPr marL="25146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6pPr>
              <a:lvl7pPr marL="29718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7pPr>
              <a:lvl8pPr marL="34290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8pPr>
              <a:lvl9pPr marL="38862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9pPr>
            </a:lstStyle>
            <a:p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  <a:alpha val="90000"/>
                    </a:schemeClr>
                  </a:solidFill>
                  <a:latin typeface="조선굵은고딕" panose="02030504000101010101" pitchFamily="18" charset="-127"/>
                  <a:ea typeface="조선굵은고딕" panose="02030504000101010101" pitchFamily="18" charset="-127"/>
                </a:rPr>
                <a:t>Workshop</a:t>
              </a:r>
              <a:endPara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  <a:alpha val="90000"/>
                  </a:schemeClr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9AC6C5AB-1B07-B194-F1EF-27A4FD0212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5" y="848519"/>
              <a:ext cx="254000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17B5FB1-6630-0FB1-F6F9-4F93F25A7416}"/>
              </a:ext>
            </a:extLst>
          </p:cNvPr>
          <p:cNvSpPr txBox="1"/>
          <p:nvPr/>
        </p:nvSpPr>
        <p:spPr>
          <a:xfrm>
            <a:off x="378924" y="1052736"/>
            <a:ext cx="7433435" cy="3018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marR="0" indent="-108000" algn="l" defTabSz="957874" rtl="0" eaLnBrk="1" fontAlgn="ctr" latinLnBrk="1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1100" b="1" kern="1200" spc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조선가는고딕" panose="02030504000101010101" pitchFamily="18" charset="-127"/>
                <a:ea typeface="조선가는고딕" panose="02030504000101010101" pitchFamily="18" charset="-127"/>
                <a:cs typeface="+mn-cs"/>
              </a:rPr>
              <a:t>Date       : 19 ~ 20 September 2024 (total 2 times)</a:t>
            </a:r>
          </a:p>
          <a:p>
            <a:pPr marL="180000" indent="-108000" fontAlgn="ctr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Venue     : </a:t>
            </a:r>
            <a:r>
              <a:rPr lang="ko-KR" altLang="ko-KR" sz="11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Silver</a:t>
            </a:r>
            <a:r>
              <a:rPr lang="ko-KR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 </a:t>
            </a:r>
            <a:r>
              <a:rPr lang="ko-KR" altLang="ko-KR" sz="11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Springs</a:t>
            </a:r>
            <a:r>
              <a:rPr lang="ko-KR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 </a:t>
            </a:r>
            <a:r>
              <a:rPr lang="ko-KR" altLang="ko-KR" sz="11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Hotel</a:t>
            </a:r>
            <a:r>
              <a:rPr lang="ko-KR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 </a:t>
            </a: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조선가는고딕" panose="02030504000101010101" pitchFamily="18" charset="-127"/>
              <a:ea typeface="조선가는고딕" panose="02030504000101010101" pitchFamily="18" charset="-127"/>
            </a:endParaRPr>
          </a:p>
          <a:p>
            <a:pPr marL="180000" indent="-108000" fontAlgn="ctr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Attendees: KCCA Public Health Department </a:t>
            </a:r>
          </a:p>
          <a:p>
            <a:pPr marL="72000" fontAlgn="ctr">
              <a:spcBef>
                <a:spcPts val="500"/>
              </a:spcBef>
              <a:defRPr/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                   and private waste collection companies, etc.</a:t>
            </a:r>
          </a:p>
          <a:p>
            <a:pPr marL="180000" indent="-108000" fontAlgn="ctr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Purpose   : Training on waste recycling technologies,</a:t>
            </a:r>
          </a:p>
          <a:p>
            <a:pPr marL="72000" fontAlgn="ctr">
              <a:spcBef>
                <a:spcPts val="500"/>
              </a:spcBef>
              <a:defRPr/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                   providing information and capacity building to stakeholders,</a:t>
            </a:r>
          </a:p>
          <a:p>
            <a:pPr marL="72000" fontAlgn="ctr">
              <a:spcBef>
                <a:spcPts val="500"/>
              </a:spcBef>
              <a:defRPr/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                   and encourage the creation of social and economic opportunities</a:t>
            </a:r>
          </a:p>
          <a:p>
            <a:pPr marL="180000" indent="-108000" fontAlgn="ctr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Program</a:t>
            </a:r>
          </a:p>
          <a:p>
            <a:pPr marL="72000" fontAlgn="ctr">
              <a:spcBef>
                <a:spcPts val="500"/>
              </a:spcBef>
              <a:defRPr/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  - Waste management policy and related legal requirements promoted by KCCA</a:t>
            </a:r>
          </a:p>
          <a:p>
            <a:pPr marL="72000" fontAlgn="ctr">
              <a:spcBef>
                <a:spcPts val="500"/>
              </a:spcBef>
              <a:defRPr/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  - Introduction of innovative recycling technologies introduces various technologies that convert waste into resources</a:t>
            </a:r>
          </a:p>
          <a:p>
            <a:pPr marL="72000" fontAlgn="ctr">
              <a:spcBef>
                <a:spcPts val="500"/>
              </a:spcBef>
              <a:defRPr/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  - Explore the possibility of creating new businesses through recycling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468C7537-5E99-B900-873D-63EE793F5C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149" y="787279"/>
            <a:ext cx="1611437" cy="1207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222C7A64-8C23-0D6C-A3F9-2785B36C3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642" y="787279"/>
            <a:ext cx="1611437" cy="1207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45B6AE65-5826-8ED8-B787-C8A93AD0B4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36662"/>
          <a:stretch/>
        </p:blipFill>
        <p:spPr bwMode="auto">
          <a:xfrm>
            <a:off x="5441149" y="2034529"/>
            <a:ext cx="1611436" cy="12171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468EEC2-6453-FBC4-DF46-50E5D0EB77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828" y="2046274"/>
            <a:ext cx="1611437" cy="120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그룹 23">
            <a:extLst>
              <a:ext uri="{FF2B5EF4-FFF2-40B4-BE49-F238E27FC236}">
                <a16:creationId xmlns:a16="http://schemas.microsoft.com/office/drawing/2014/main" id="{831215B0-2E49-3DA0-DEB5-84F1E3FF7D1D}"/>
              </a:ext>
            </a:extLst>
          </p:cNvPr>
          <p:cNvGrpSpPr/>
          <p:nvPr/>
        </p:nvGrpSpPr>
        <p:grpSpPr>
          <a:xfrm>
            <a:off x="378924" y="4229596"/>
            <a:ext cx="7020312" cy="341312"/>
            <a:chOff x="257175" y="844550"/>
            <a:chExt cx="7020312" cy="341312"/>
          </a:xfrm>
        </p:grpSpPr>
        <p:sp>
          <p:nvSpPr>
            <p:cNvPr id="25" name="Text Box 408">
              <a:extLst>
                <a:ext uri="{FF2B5EF4-FFF2-40B4-BE49-F238E27FC236}">
                  <a16:creationId xmlns:a16="http://schemas.microsoft.com/office/drawing/2014/main" id="{26C1B02B-9EA6-EC88-7414-81735C6823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511" y="844550"/>
              <a:ext cx="6716976" cy="341312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/>
            <a:lstStyle>
              <a:lvl1pPr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1pPr>
              <a:lvl2pPr marL="742950" indent="-28575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2pPr>
              <a:lvl3pPr marL="11430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3pPr>
              <a:lvl4pPr marL="16002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4pPr>
              <a:lvl5pPr marL="20574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5pPr>
              <a:lvl6pPr marL="25146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6pPr>
              <a:lvl7pPr marL="29718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7pPr>
              <a:lvl8pPr marL="34290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8pPr>
              <a:lvl9pPr marL="38862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9pPr>
            </a:lstStyle>
            <a:p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  <a:alpha val="90000"/>
                    </a:schemeClr>
                  </a:solidFill>
                  <a:latin typeface="조선굵은고딕" panose="02030504000101010101" pitchFamily="18" charset="-127"/>
                  <a:ea typeface="조선굵은고딕" panose="02030504000101010101" pitchFamily="18" charset="-127"/>
                </a:rPr>
                <a:t>Evaluation Survey</a:t>
              </a:r>
              <a:endPara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  <a:alpha val="90000"/>
                  </a:schemeClr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4813DF97-24AB-C6A3-3FE1-658F52BA4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5" y="848519"/>
              <a:ext cx="254000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" name="그림 32">
            <a:extLst>
              <a:ext uri="{FF2B5EF4-FFF2-40B4-BE49-F238E27FC236}">
                <a16:creationId xmlns:a16="http://schemas.microsoft.com/office/drawing/2014/main" id="{99DD74CB-B372-451E-8767-6FC023D437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3571" y="4681964"/>
            <a:ext cx="4728008" cy="1727485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53F4055B-4779-8D27-2369-A2E0A8F506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040" y="4673250"/>
            <a:ext cx="3619868" cy="178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53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그룹 30">
            <a:extLst>
              <a:ext uri="{FF2B5EF4-FFF2-40B4-BE49-F238E27FC236}">
                <a16:creationId xmlns:a16="http://schemas.microsoft.com/office/drawing/2014/main" id="{65657E58-AD31-43A2-9957-CDDA547D70FF}"/>
              </a:ext>
            </a:extLst>
          </p:cNvPr>
          <p:cNvGrpSpPr/>
          <p:nvPr/>
        </p:nvGrpSpPr>
        <p:grpSpPr>
          <a:xfrm>
            <a:off x="8388424" y="551715"/>
            <a:ext cx="329092" cy="38754"/>
            <a:chOff x="6146188" y="592248"/>
            <a:chExt cx="514967" cy="60643"/>
          </a:xfrm>
        </p:grpSpPr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AD70EF16-8A2E-4075-835E-D7941B27BF5B}"/>
                </a:ext>
              </a:extLst>
            </p:cNvPr>
            <p:cNvSpPr/>
            <p:nvPr/>
          </p:nvSpPr>
          <p:spPr bwMode="auto">
            <a:xfrm>
              <a:off x="6330122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34" name="타원 33">
              <a:extLst>
                <a:ext uri="{FF2B5EF4-FFF2-40B4-BE49-F238E27FC236}">
                  <a16:creationId xmlns:a16="http://schemas.microsoft.com/office/drawing/2014/main" id="{FBD4BDCD-7B2D-4127-81B5-0A1B4CFC70CD}"/>
                </a:ext>
              </a:extLst>
            </p:cNvPr>
            <p:cNvSpPr/>
            <p:nvPr/>
          </p:nvSpPr>
          <p:spPr bwMode="auto">
            <a:xfrm>
              <a:off x="6422089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35" name="타원 34">
              <a:extLst>
                <a:ext uri="{FF2B5EF4-FFF2-40B4-BE49-F238E27FC236}">
                  <a16:creationId xmlns:a16="http://schemas.microsoft.com/office/drawing/2014/main" id="{EFEE4B68-B5DA-42FB-8C5A-8417A5207E1A}"/>
                </a:ext>
              </a:extLst>
            </p:cNvPr>
            <p:cNvSpPr/>
            <p:nvPr/>
          </p:nvSpPr>
          <p:spPr bwMode="auto">
            <a:xfrm>
              <a:off x="6146188" y="592248"/>
              <a:ext cx="55130" cy="6064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36" name="타원 35">
              <a:extLst>
                <a:ext uri="{FF2B5EF4-FFF2-40B4-BE49-F238E27FC236}">
                  <a16:creationId xmlns:a16="http://schemas.microsoft.com/office/drawing/2014/main" id="{B1F774CF-A701-4072-A050-11249BC704ED}"/>
                </a:ext>
              </a:extLst>
            </p:cNvPr>
            <p:cNvSpPr/>
            <p:nvPr/>
          </p:nvSpPr>
          <p:spPr bwMode="auto">
            <a:xfrm>
              <a:off x="623815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37" name="타원 36">
              <a:extLst>
                <a:ext uri="{FF2B5EF4-FFF2-40B4-BE49-F238E27FC236}">
                  <a16:creationId xmlns:a16="http://schemas.microsoft.com/office/drawing/2014/main" id="{63CD804A-9F13-40A8-9F49-DEFC39353AD7}"/>
                </a:ext>
              </a:extLst>
            </p:cNvPr>
            <p:cNvSpPr/>
            <p:nvPr/>
          </p:nvSpPr>
          <p:spPr bwMode="auto">
            <a:xfrm>
              <a:off x="6514056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F6EF9868-2121-44C5-9424-0D8A8FFCE96A}"/>
                </a:ext>
              </a:extLst>
            </p:cNvPr>
            <p:cNvSpPr/>
            <p:nvPr/>
          </p:nvSpPr>
          <p:spPr bwMode="auto">
            <a:xfrm>
              <a:off x="660602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</p:grpSp>
      <p:sp>
        <p:nvSpPr>
          <p:cNvPr id="39" name="슬라이드 번호 개체 틀 16">
            <a:extLst>
              <a:ext uri="{FF2B5EF4-FFF2-40B4-BE49-F238E27FC236}">
                <a16:creationId xmlns:a16="http://schemas.microsoft.com/office/drawing/2014/main" id="{A6790389-EEA6-403D-8B86-FF179180E312}"/>
              </a:ext>
            </a:extLst>
          </p:cNvPr>
          <p:cNvSpPr txBox="1">
            <a:spLocks/>
          </p:cNvSpPr>
          <p:nvPr/>
        </p:nvSpPr>
        <p:spPr>
          <a:xfrm>
            <a:off x="8189544" y="6543632"/>
            <a:ext cx="864096" cy="24622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ko-KR"/>
            </a:defPPr>
            <a:lvl1pPr marL="0" algn="l" defTabSz="957874" rtl="0" eaLnBrk="1" latinLnBrk="1" hangingPunct="1">
              <a:defRPr sz="531" kern="1200">
                <a:solidFill>
                  <a:schemeClr val="tx1"/>
                </a:solidFill>
                <a:latin typeface="조선견고딕" panose="02030504000101010101" pitchFamily="18" charset="-127"/>
                <a:ea typeface="조선견고딕" panose="02030504000101010101" pitchFamily="18" charset="-127"/>
                <a:cs typeface="+mn-cs"/>
              </a:defRPr>
            </a:lvl1pPr>
            <a:lvl2pPr marL="478937" algn="l" defTabSz="957874" rtl="0" eaLnBrk="1" latinLnBrk="1" hangingPunct="1">
              <a:defRPr sz="18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74" algn="l" defTabSz="957874" rtl="0" eaLnBrk="1" latinLnBrk="1" hangingPunct="1">
              <a:defRPr sz="18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811" algn="l" defTabSz="957874" rtl="0" eaLnBrk="1" latinLnBrk="1" hangingPunct="1">
              <a:defRPr sz="18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748" algn="l" defTabSz="957874" rtl="0" eaLnBrk="1" latinLnBrk="1" hangingPunct="1">
              <a:defRPr sz="18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685" algn="l" defTabSz="957874" rtl="0" eaLnBrk="1" latinLnBrk="1" hangingPunct="1">
              <a:defRPr sz="18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622" algn="l" defTabSz="957874" rtl="0" eaLnBrk="1" latinLnBrk="1" hangingPunct="1">
              <a:defRPr sz="18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559" algn="l" defTabSz="957874" rtl="0" eaLnBrk="1" latinLnBrk="1" hangingPunct="1">
              <a:defRPr sz="18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496" algn="l" defTabSz="957874" rtl="0" eaLnBrk="1" latinLnBrk="1" hangingPunct="1">
              <a:defRPr sz="18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ko-KR" sz="10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</a:rPr>
              <a:t>16</a:t>
            </a:r>
            <a:endParaRPr lang="ko-KR" altLang="en-US" sz="10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EDBBE6A-205A-4682-8E22-169311A5ED3F}"/>
              </a:ext>
            </a:extLst>
          </p:cNvPr>
          <p:cNvSpPr txBox="1"/>
          <p:nvPr/>
        </p:nvSpPr>
        <p:spPr>
          <a:xfrm>
            <a:off x="240360" y="300049"/>
            <a:ext cx="1019271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03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CCE456C-86D4-4759-B5F1-C4265B3F82E8}"/>
              </a:ext>
            </a:extLst>
          </p:cNvPr>
          <p:cNvSpPr txBox="1"/>
          <p:nvPr/>
        </p:nvSpPr>
        <p:spPr>
          <a:xfrm>
            <a:off x="607794" y="300049"/>
            <a:ext cx="6737285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Implementation Plan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조선견고딕" panose="02030504000101010101" pitchFamily="18" charset="-127"/>
              <a:ea typeface="조선견고딕" panose="02030504000101010101" pitchFamily="18" charset="-127"/>
            </a:endParaRPr>
          </a:p>
        </p:txBody>
      </p:sp>
      <p:sp>
        <p:nvSpPr>
          <p:cNvPr id="62" name="직사각형 61" hidden="1">
            <a:extLst>
              <a:ext uri="{FF2B5EF4-FFF2-40B4-BE49-F238E27FC236}">
                <a16:creationId xmlns:a16="http://schemas.microsoft.com/office/drawing/2014/main" id="{BA72AC81-75EB-4E3F-80F6-1393D9A611B0}"/>
              </a:ext>
            </a:extLst>
          </p:cNvPr>
          <p:cNvSpPr/>
          <p:nvPr/>
        </p:nvSpPr>
        <p:spPr>
          <a:xfrm>
            <a:off x="4522325" y="3813421"/>
            <a:ext cx="3539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spc="-19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▣ </a:t>
            </a:r>
            <a:r>
              <a:rPr lang="ko-KR" altLang="en-US" sz="1200" b="1" spc="-19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현지 </a:t>
            </a:r>
            <a:r>
              <a:rPr lang="en-US" altLang="ko-KR" sz="1200" b="1" spc="-19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NGO </a:t>
            </a:r>
            <a:r>
              <a:rPr lang="ko-KR" altLang="en-US" sz="1200" b="1" spc="-19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단체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E95A1EF7-C361-D78F-96D8-D6859499EB7F}"/>
              </a:ext>
            </a:extLst>
          </p:cNvPr>
          <p:cNvGrpSpPr/>
          <p:nvPr/>
        </p:nvGrpSpPr>
        <p:grpSpPr>
          <a:xfrm>
            <a:off x="360000" y="692696"/>
            <a:ext cx="7020312" cy="341312"/>
            <a:chOff x="257175" y="844550"/>
            <a:chExt cx="7020312" cy="341312"/>
          </a:xfrm>
        </p:grpSpPr>
        <p:sp>
          <p:nvSpPr>
            <p:cNvPr id="3" name="Text Box 408">
              <a:extLst>
                <a:ext uri="{FF2B5EF4-FFF2-40B4-BE49-F238E27FC236}">
                  <a16:creationId xmlns:a16="http://schemas.microsoft.com/office/drawing/2014/main" id="{198AB471-1047-1E70-BB1A-C0EC2B2CFA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511" y="844550"/>
              <a:ext cx="6716976" cy="341312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/>
            <a:lstStyle>
              <a:lvl1pPr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1pPr>
              <a:lvl2pPr marL="742950" indent="-28575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2pPr>
              <a:lvl3pPr marL="11430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3pPr>
              <a:lvl4pPr marL="16002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4pPr>
              <a:lvl5pPr marL="20574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5pPr>
              <a:lvl6pPr marL="25146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6pPr>
              <a:lvl7pPr marL="29718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7pPr>
              <a:lvl8pPr marL="34290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8pPr>
              <a:lvl9pPr marL="38862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9pPr>
            </a:lstStyle>
            <a:p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  <a:alpha val="90000"/>
                    </a:schemeClr>
                  </a:solidFill>
                  <a:latin typeface="조선굵은고딕" panose="02030504000101010101" pitchFamily="18" charset="-127"/>
                  <a:ea typeface="조선굵은고딕" panose="02030504000101010101" pitchFamily="18" charset="-127"/>
                </a:rPr>
                <a:t>Present</a:t>
              </a:r>
              <a:endPara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  <a:alpha val="90000"/>
                  </a:schemeClr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EED66B15-B1F2-D0A3-112F-81762AACF0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5" y="848519"/>
              <a:ext cx="254000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8" name="그림 137">
            <a:extLst>
              <a:ext uri="{FF2B5EF4-FFF2-40B4-BE49-F238E27FC236}">
                <a16:creationId xmlns:a16="http://schemas.microsoft.com/office/drawing/2014/main" id="{1BB7E8C3-BF6E-BECC-C913-2F3CCAB36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58" y="1052736"/>
            <a:ext cx="7239874" cy="1803280"/>
          </a:xfrm>
          <a:prstGeom prst="rect">
            <a:avLst/>
          </a:prstGeom>
        </p:spPr>
      </p:pic>
      <p:grpSp>
        <p:nvGrpSpPr>
          <p:cNvPr id="139" name="그룹 138">
            <a:extLst>
              <a:ext uri="{FF2B5EF4-FFF2-40B4-BE49-F238E27FC236}">
                <a16:creationId xmlns:a16="http://schemas.microsoft.com/office/drawing/2014/main" id="{4BE79C1D-91C9-4058-000D-768C3AD5349B}"/>
              </a:ext>
            </a:extLst>
          </p:cNvPr>
          <p:cNvGrpSpPr/>
          <p:nvPr/>
        </p:nvGrpSpPr>
        <p:grpSpPr>
          <a:xfrm>
            <a:off x="395536" y="2989445"/>
            <a:ext cx="7020312" cy="341312"/>
            <a:chOff x="257175" y="844550"/>
            <a:chExt cx="7020312" cy="341312"/>
          </a:xfrm>
        </p:grpSpPr>
        <p:sp>
          <p:nvSpPr>
            <p:cNvPr id="140" name="Text Box 408">
              <a:extLst>
                <a:ext uri="{FF2B5EF4-FFF2-40B4-BE49-F238E27FC236}">
                  <a16:creationId xmlns:a16="http://schemas.microsoft.com/office/drawing/2014/main" id="{FF1AA92B-E796-373A-EFC6-11C09F1C85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511" y="844550"/>
              <a:ext cx="6716976" cy="341312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/>
            <a:lstStyle>
              <a:lvl1pPr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1pPr>
              <a:lvl2pPr marL="742950" indent="-28575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2pPr>
              <a:lvl3pPr marL="11430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3pPr>
              <a:lvl4pPr marL="16002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4pPr>
              <a:lvl5pPr marL="20574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5pPr>
              <a:lvl6pPr marL="25146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6pPr>
              <a:lvl7pPr marL="29718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7pPr>
              <a:lvl8pPr marL="34290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8pPr>
              <a:lvl9pPr marL="38862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9pPr>
            </a:lstStyle>
            <a:p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  <a:alpha val="90000"/>
                    </a:schemeClr>
                  </a:solidFill>
                  <a:latin typeface="조선굵은고딕" panose="02030504000101010101" pitchFamily="18" charset="-127"/>
                  <a:ea typeface="조선굵은고딕" panose="02030504000101010101" pitchFamily="18" charset="-127"/>
                </a:rPr>
                <a:t>Future (suggestion)</a:t>
              </a:r>
              <a:endPara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  <a:alpha val="90000"/>
                  </a:schemeClr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pic>
          <p:nvPicPr>
            <p:cNvPr id="141" name="Picture 4">
              <a:extLst>
                <a:ext uri="{FF2B5EF4-FFF2-40B4-BE49-F238E27FC236}">
                  <a16:creationId xmlns:a16="http://schemas.microsoft.com/office/drawing/2014/main" id="{6FF109C8-469B-4189-E153-4D53B94AFA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5" y="848519"/>
              <a:ext cx="254000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5" name="그림 144">
            <a:extLst>
              <a:ext uri="{FF2B5EF4-FFF2-40B4-BE49-F238E27FC236}">
                <a16:creationId xmlns:a16="http://schemas.microsoft.com/office/drawing/2014/main" id="{9F6A0EBF-CEC8-00AA-0A86-8E859596D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33" y="3386053"/>
            <a:ext cx="7538651" cy="315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74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직사각형 75">
            <a:extLst>
              <a:ext uri="{FF2B5EF4-FFF2-40B4-BE49-F238E27FC236}">
                <a16:creationId xmlns:a16="http://schemas.microsoft.com/office/drawing/2014/main" id="{63466D6A-25D2-79DB-7948-7ABF49ECACD8}"/>
              </a:ext>
            </a:extLst>
          </p:cNvPr>
          <p:cNvSpPr/>
          <p:nvPr/>
        </p:nvSpPr>
        <p:spPr>
          <a:xfrm>
            <a:off x="452665" y="2976564"/>
            <a:ext cx="8222124" cy="341876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819AF2B9-9EFC-41CC-BA5C-0603DF86EE14}"/>
              </a:ext>
            </a:extLst>
          </p:cNvPr>
          <p:cNvGrpSpPr/>
          <p:nvPr/>
        </p:nvGrpSpPr>
        <p:grpSpPr>
          <a:xfrm>
            <a:off x="8388424" y="551715"/>
            <a:ext cx="329092" cy="38754"/>
            <a:chOff x="6146188" y="592248"/>
            <a:chExt cx="514967" cy="60643"/>
          </a:xfrm>
        </p:grpSpPr>
        <p:sp>
          <p:nvSpPr>
            <p:cNvPr id="59" name="타원 58">
              <a:extLst>
                <a:ext uri="{FF2B5EF4-FFF2-40B4-BE49-F238E27FC236}">
                  <a16:creationId xmlns:a16="http://schemas.microsoft.com/office/drawing/2014/main" id="{B4D0AEE0-2B07-4F61-89B8-CFDAFCFE755A}"/>
                </a:ext>
              </a:extLst>
            </p:cNvPr>
            <p:cNvSpPr/>
            <p:nvPr/>
          </p:nvSpPr>
          <p:spPr bwMode="auto">
            <a:xfrm>
              <a:off x="6330122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330CC109-9040-4147-BAE7-26D2645D76EC}"/>
                </a:ext>
              </a:extLst>
            </p:cNvPr>
            <p:cNvSpPr/>
            <p:nvPr/>
          </p:nvSpPr>
          <p:spPr bwMode="auto">
            <a:xfrm>
              <a:off x="6422089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3F3201FB-157F-4722-B89A-F4CF180B3F97}"/>
                </a:ext>
              </a:extLst>
            </p:cNvPr>
            <p:cNvSpPr/>
            <p:nvPr/>
          </p:nvSpPr>
          <p:spPr bwMode="auto">
            <a:xfrm>
              <a:off x="6146188" y="592248"/>
              <a:ext cx="55130" cy="6064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62" name="타원 61">
              <a:extLst>
                <a:ext uri="{FF2B5EF4-FFF2-40B4-BE49-F238E27FC236}">
                  <a16:creationId xmlns:a16="http://schemas.microsoft.com/office/drawing/2014/main" id="{5EB2B31D-7537-4452-90DF-08F903ED84C5}"/>
                </a:ext>
              </a:extLst>
            </p:cNvPr>
            <p:cNvSpPr/>
            <p:nvPr/>
          </p:nvSpPr>
          <p:spPr bwMode="auto">
            <a:xfrm>
              <a:off x="623815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2EC82A44-7D54-49F5-A348-14088F386635}"/>
                </a:ext>
              </a:extLst>
            </p:cNvPr>
            <p:cNvSpPr/>
            <p:nvPr/>
          </p:nvSpPr>
          <p:spPr bwMode="auto">
            <a:xfrm>
              <a:off x="6514056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64" name="타원 63">
              <a:extLst>
                <a:ext uri="{FF2B5EF4-FFF2-40B4-BE49-F238E27FC236}">
                  <a16:creationId xmlns:a16="http://schemas.microsoft.com/office/drawing/2014/main" id="{C5C982A0-A81B-403B-8011-A39646E19BCB}"/>
                </a:ext>
              </a:extLst>
            </p:cNvPr>
            <p:cNvSpPr/>
            <p:nvPr/>
          </p:nvSpPr>
          <p:spPr bwMode="auto">
            <a:xfrm>
              <a:off x="660602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</p:grpSp>
      <p:sp>
        <p:nvSpPr>
          <p:cNvPr id="65" name="슬라이드 번호 개체 틀 16">
            <a:extLst>
              <a:ext uri="{FF2B5EF4-FFF2-40B4-BE49-F238E27FC236}">
                <a16:creationId xmlns:a16="http://schemas.microsoft.com/office/drawing/2014/main" id="{3DB929E2-A443-42AD-A214-77F9592C213B}"/>
              </a:ext>
            </a:extLst>
          </p:cNvPr>
          <p:cNvSpPr txBox="1">
            <a:spLocks/>
          </p:cNvSpPr>
          <p:nvPr/>
        </p:nvSpPr>
        <p:spPr>
          <a:xfrm>
            <a:off x="8189544" y="6543632"/>
            <a:ext cx="864096" cy="24622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ko-KR"/>
            </a:defPPr>
            <a:lvl1pPr marL="0" algn="l" defTabSz="957874" rtl="0" eaLnBrk="1" latinLnBrk="1" hangingPunct="1">
              <a:defRPr sz="531" kern="1200">
                <a:solidFill>
                  <a:schemeClr val="tx1"/>
                </a:solidFill>
                <a:latin typeface="조선견고딕" panose="02030504000101010101" pitchFamily="18" charset="-127"/>
                <a:ea typeface="조선견고딕" panose="02030504000101010101" pitchFamily="18" charset="-127"/>
                <a:cs typeface="+mn-cs"/>
              </a:defRPr>
            </a:lvl1pPr>
            <a:lvl2pPr marL="478937" algn="l" defTabSz="957874" rtl="0" eaLnBrk="1" latinLnBrk="1" hangingPunct="1">
              <a:defRPr sz="18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74" algn="l" defTabSz="957874" rtl="0" eaLnBrk="1" latinLnBrk="1" hangingPunct="1">
              <a:defRPr sz="18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811" algn="l" defTabSz="957874" rtl="0" eaLnBrk="1" latinLnBrk="1" hangingPunct="1">
              <a:defRPr sz="18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748" algn="l" defTabSz="957874" rtl="0" eaLnBrk="1" latinLnBrk="1" hangingPunct="1">
              <a:defRPr sz="18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685" algn="l" defTabSz="957874" rtl="0" eaLnBrk="1" latinLnBrk="1" hangingPunct="1">
              <a:defRPr sz="18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622" algn="l" defTabSz="957874" rtl="0" eaLnBrk="1" latinLnBrk="1" hangingPunct="1">
              <a:defRPr sz="18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559" algn="l" defTabSz="957874" rtl="0" eaLnBrk="1" latinLnBrk="1" hangingPunct="1">
              <a:defRPr sz="18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496" algn="l" defTabSz="957874" rtl="0" eaLnBrk="1" latinLnBrk="1" hangingPunct="1">
              <a:defRPr sz="18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ko-KR" sz="10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</a:rPr>
              <a:t>17</a:t>
            </a:r>
            <a:endParaRPr lang="ko-KR" altLang="en-US" sz="10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DBBE6A-205A-4682-8E22-169311A5ED3F}"/>
              </a:ext>
            </a:extLst>
          </p:cNvPr>
          <p:cNvSpPr txBox="1"/>
          <p:nvPr/>
        </p:nvSpPr>
        <p:spPr>
          <a:xfrm>
            <a:off x="240360" y="300049"/>
            <a:ext cx="1019271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solidFill>
                  <a:srgbClr val="0070C0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04</a:t>
            </a:r>
            <a:endParaRPr lang="en-US" altLang="ko-KR" sz="1400" dirty="0">
              <a:solidFill>
                <a:srgbClr val="0070C0"/>
              </a:solidFill>
              <a:latin typeface="조선견고딕" panose="02030504000101010101" pitchFamily="18" charset="-127"/>
              <a:ea typeface="조선견고딕" panose="02030504000101010101" pitchFamily="18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B79A0A-7421-4926-831A-AEA139AF4938}"/>
              </a:ext>
            </a:extLst>
          </p:cNvPr>
          <p:cNvSpPr txBox="1"/>
          <p:nvPr/>
        </p:nvSpPr>
        <p:spPr>
          <a:xfrm>
            <a:off x="607795" y="300049"/>
            <a:ext cx="5452436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Forthcoming Plan</a:t>
            </a:r>
            <a:endParaRPr lang="ko-KR" altLang="en-US" sz="18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/>
              </a:solidFill>
              <a:latin typeface="조선견고딕" panose="02030504000101010101" pitchFamily="18" charset="-127"/>
              <a:ea typeface="조선견고딕" panose="02030504000101010101" pitchFamily="18" charset="-127"/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82F14583-2DD7-79D9-7AF4-613A7ECC07C2}"/>
              </a:ext>
            </a:extLst>
          </p:cNvPr>
          <p:cNvSpPr/>
          <p:nvPr/>
        </p:nvSpPr>
        <p:spPr>
          <a:xfrm>
            <a:off x="436518" y="1276676"/>
            <a:ext cx="8222124" cy="80627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6F50EAA9-F1E0-5607-4D63-D83485FD0162}"/>
              </a:ext>
            </a:extLst>
          </p:cNvPr>
          <p:cNvSpPr/>
          <p:nvPr/>
        </p:nvSpPr>
        <p:spPr>
          <a:xfrm>
            <a:off x="436517" y="1062667"/>
            <a:ext cx="7258682" cy="41829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r>
              <a:rPr kumimoji="0" lang="en-US" altLang="ko-KR" sz="13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 Semibold" panose="020B0702040204020203" pitchFamily="34" charset="0"/>
                <a:ea typeface="-윤고딕330" panose="02030504000101010101" pitchFamily="18" charset="-127"/>
                <a:cs typeface="Segoe UI Semibold" panose="020B0702040204020203" pitchFamily="34" charset="0"/>
              </a:rPr>
              <a:t>                           Cooperation Consensus (LOI </a:t>
            </a:r>
            <a:r>
              <a:rPr lang="en-US" altLang="ko-KR" sz="1300" kern="0" dirty="0">
                <a:solidFill>
                  <a:srgbClr val="404040"/>
                </a:solidFill>
                <a:latin typeface="Segoe UI Semibold" panose="020B0702040204020203" pitchFamily="34" charset="0"/>
                <a:ea typeface="-윤고딕330" panose="02030504000101010101" pitchFamily="18" charset="-127"/>
                <a:cs typeface="Segoe UI Semibold" panose="020B0702040204020203" pitchFamily="34" charset="0"/>
              </a:rPr>
              <a:t>w/Ministry of Water and Environment)</a:t>
            </a:r>
            <a:endParaRPr kumimoji="0" lang="ko-KR" altLang="en-US" sz="1300" b="0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 Semibold" panose="020B0702040204020203" pitchFamily="34" charset="0"/>
              <a:ea typeface="-윤고딕330" panose="02030504000101010101" pitchFamily="18" charset="-127"/>
              <a:cs typeface="Segoe UI Semibold" panose="020B0702040204020203" pitchFamily="34" charset="0"/>
            </a:endParaRPr>
          </a:p>
        </p:txBody>
      </p:sp>
      <p:sp>
        <p:nvSpPr>
          <p:cNvPr id="49" name="모서리가 둥근 직사각형 26">
            <a:extLst>
              <a:ext uri="{FF2B5EF4-FFF2-40B4-BE49-F238E27FC236}">
                <a16:creationId xmlns:a16="http://schemas.microsoft.com/office/drawing/2014/main" id="{A6538B60-0B3C-6981-7C6D-6C2BBF8941AA}"/>
              </a:ext>
            </a:extLst>
          </p:cNvPr>
          <p:cNvSpPr/>
          <p:nvPr/>
        </p:nvSpPr>
        <p:spPr>
          <a:xfrm>
            <a:off x="374454" y="1062667"/>
            <a:ext cx="1279870" cy="418290"/>
          </a:xfrm>
          <a:prstGeom prst="roundRect">
            <a:avLst>
              <a:gd name="adj" fmla="val 9690"/>
            </a:avLst>
          </a:prstGeom>
          <a:gradFill flip="none" rotWithShape="1">
            <a:gsLst>
              <a:gs pos="0">
                <a:srgbClr val="5B9BD5">
                  <a:lumMod val="67000"/>
                </a:srgbClr>
              </a:gs>
              <a:gs pos="48000">
                <a:srgbClr val="5B9BD5">
                  <a:lumMod val="97000"/>
                  <a:lumOff val="3000"/>
                </a:srgbClr>
              </a:gs>
              <a:gs pos="100000">
                <a:srgbClr val="5B9BD5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 Semibold" panose="020B0702040204020203" pitchFamily="34" charset="0"/>
                <a:ea typeface="-윤고딕330" panose="02030504000101010101" pitchFamily="18" charset="-127"/>
                <a:cs typeface="Segoe UI Semibold" panose="020B0702040204020203" pitchFamily="34" charset="0"/>
              </a:rPr>
              <a:t>Issue 01</a:t>
            </a:r>
            <a:endParaRPr kumimoji="0" lang="ko-KR" altLang="en-US" sz="1500" b="0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 Semibold" panose="020B0702040204020203" pitchFamily="34" charset="0"/>
              <a:ea typeface="-윤고딕330" panose="02030504000101010101" pitchFamily="18" charset="-127"/>
              <a:cs typeface="Segoe UI Semibold" panose="020B070204020402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C8DCC20-9B78-BF27-5A96-BEDCA7121A20}"/>
              </a:ext>
            </a:extLst>
          </p:cNvPr>
          <p:cNvSpPr txBox="1"/>
          <p:nvPr/>
        </p:nvSpPr>
        <p:spPr>
          <a:xfrm>
            <a:off x="517835" y="1657647"/>
            <a:ext cx="6887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 defTabSz="914400">
              <a:buFontTx/>
              <a:buChar char="-"/>
            </a:pPr>
            <a:r>
              <a:rPr lang="en-US" altLang="ko-KR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Conclude a cooperation consensus in waste management (Not binding) to develop GHG project </a:t>
            </a:r>
            <a:endParaRPr lang="ko-KR" altLang="en-US" sz="12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98891757-8F9A-EE1C-F299-96EB57C559AA}"/>
              </a:ext>
            </a:extLst>
          </p:cNvPr>
          <p:cNvSpPr/>
          <p:nvPr/>
        </p:nvSpPr>
        <p:spPr>
          <a:xfrm>
            <a:off x="436517" y="2796699"/>
            <a:ext cx="7258682" cy="41829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 Semibold" panose="020B0702040204020203" pitchFamily="34" charset="0"/>
                <a:ea typeface="-윤고딕330" panose="02030504000101010101" pitchFamily="18" charset="-127"/>
                <a:cs typeface="Segoe UI Semibold" panose="020B0702040204020203" pitchFamily="34" charset="0"/>
              </a:rPr>
              <a:t>                           Future Schedule for GHG project  </a:t>
            </a:r>
            <a:endParaRPr kumimoji="0" lang="ko-KR" altLang="en-US" sz="1300" b="0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 Semibold" panose="020B0702040204020203" pitchFamily="34" charset="0"/>
              <a:ea typeface="-윤고딕330" panose="02030504000101010101" pitchFamily="18" charset="-127"/>
              <a:cs typeface="Segoe UI Semibold" panose="020B0702040204020203" pitchFamily="34" charset="0"/>
            </a:endParaRPr>
          </a:p>
        </p:txBody>
      </p:sp>
      <p:sp>
        <p:nvSpPr>
          <p:cNvPr id="53" name="모서리가 둥근 직사각형 39">
            <a:extLst>
              <a:ext uri="{FF2B5EF4-FFF2-40B4-BE49-F238E27FC236}">
                <a16:creationId xmlns:a16="http://schemas.microsoft.com/office/drawing/2014/main" id="{509F58E6-FD61-5A20-E736-B421EFB359F7}"/>
              </a:ext>
            </a:extLst>
          </p:cNvPr>
          <p:cNvSpPr/>
          <p:nvPr/>
        </p:nvSpPr>
        <p:spPr>
          <a:xfrm>
            <a:off x="374454" y="2796699"/>
            <a:ext cx="1279870" cy="418290"/>
          </a:xfrm>
          <a:prstGeom prst="roundRect">
            <a:avLst>
              <a:gd name="adj" fmla="val 9690"/>
            </a:avLst>
          </a:prstGeom>
          <a:gradFill flip="none" rotWithShape="1">
            <a:gsLst>
              <a:gs pos="0">
                <a:srgbClr val="5B9BD5">
                  <a:lumMod val="67000"/>
                </a:srgbClr>
              </a:gs>
              <a:gs pos="48000">
                <a:srgbClr val="5B9BD5">
                  <a:lumMod val="97000"/>
                  <a:lumOff val="3000"/>
                </a:srgbClr>
              </a:gs>
              <a:gs pos="100000">
                <a:srgbClr val="5B9BD5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 Semibold" panose="020B0702040204020203" pitchFamily="34" charset="0"/>
                <a:ea typeface="-윤고딕330" panose="02030504000101010101" pitchFamily="18" charset="-127"/>
                <a:cs typeface="Segoe UI Semibold" panose="020B0702040204020203" pitchFamily="34" charset="0"/>
              </a:rPr>
              <a:t>Issue 02</a:t>
            </a:r>
            <a:endParaRPr kumimoji="0" lang="ko-KR" altLang="en-US" sz="1500" b="0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 Semibold" panose="020B0702040204020203" pitchFamily="34" charset="0"/>
              <a:ea typeface="-윤고딕330" panose="02030504000101010101" pitchFamily="18" charset="-127"/>
              <a:cs typeface="Segoe UI Semibold" panose="020B0702040204020203" pitchFamily="34" charset="0"/>
            </a:endParaRPr>
          </a:p>
        </p:txBody>
      </p:sp>
      <p:grpSp>
        <p:nvGrpSpPr>
          <p:cNvPr id="78" name="그룹 77">
            <a:extLst>
              <a:ext uri="{FF2B5EF4-FFF2-40B4-BE49-F238E27FC236}">
                <a16:creationId xmlns:a16="http://schemas.microsoft.com/office/drawing/2014/main" id="{F5E553C5-05A9-6C65-816C-5917FEB5F7CA}"/>
              </a:ext>
            </a:extLst>
          </p:cNvPr>
          <p:cNvGrpSpPr/>
          <p:nvPr/>
        </p:nvGrpSpPr>
        <p:grpSpPr>
          <a:xfrm>
            <a:off x="827584" y="3467689"/>
            <a:ext cx="7488832" cy="2674937"/>
            <a:chOff x="827584" y="3467689"/>
            <a:chExt cx="7488832" cy="2674937"/>
          </a:xfrm>
        </p:grpSpPr>
        <p:pic>
          <p:nvPicPr>
            <p:cNvPr id="13314" name="_x227211352">
              <a:extLst>
                <a:ext uri="{FF2B5EF4-FFF2-40B4-BE49-F238E27FC236}">
                  <a16:creationId xmlns:a16="http://schemas.microsoft.com/office/drawing/2014/main" id="{5A3FF2FB-D1D3-E756-4C37-2B09B5B82B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3467689"/>
              <a:ext cx="7488832" cy="267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_x227211352">
              <a:extLst>
                <a:ext uri="{FF2B5EF4-FFF2-40B4-BE49-F238E27FC236}">
                  <a16:creationId xmlns:a16="http://schemas.microsoft.com/office/drawing/2014/main" id="{8DE1F848-3E7C-2D52-1476-BF843DDF7E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39" t="76307" r="81318" b="15617"/>
            <a:stretch/>
          </p:blipFill>
          <p:spPr bwMode="auto">
            <a:xfrm>
              <a:off x="1582361" y="5845484"/>
              <a:ext cx="190500" cy="21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0273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cbc.ca/kidsnews/images/PlasticThumbApr15.jpg">
            <a:extLst>
              <a:ext uri="{FF2B5EF4-FFF2-40B4-BE49-F238E27FC236}">
                <a16:creationId xmlns:a16="http://schemas.microsoft.com/office/drawing/2014/main" id="{7473FF1F-A81B-6D7C-5295-630BA1EAB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10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48BBEB9A-BEAE-4B69-912E-07040D391B7B}"/>
              </a:ext>
            </a:extLst>
          </p:cNvPr>
          <p:cNvSpPr/>
          <p:nvPr/>
        </p:nvSpPr>
        <p:spPr>
          <a:xfrm>
            <a:off x="2123731" y="1338835"/>
            <a:ext cx="2952325" cy="4770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r>
              <a:rPr lang="en-US" altLang="ko-KR" sz="2500" b="1" spc="-113" dirty="0">
                <a:ln>
                  <a:solidFill>
                    <a:schemeClr val="accent5">
                      <a:lumMod val="50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CONTENTS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27B7D4-F169-41B2-BA52-EDBD0E1972AB}"/>
              </a:ext>
            </a:extLst>
          </p:cNvPr>
          <p:cNvSpPr txBox="1"/>
          <p:nvPr/>
        </p:nvSpPr>
        <p:spPr>
          <a:xfrm>
            <a:off x="2123728" y="5045114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dirty="0">
                <a:ln>
                  <a:solidFill>
                    <a:schemeClr val="accent5">
                      <a:lumMod val="50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04 </a:t>
            </a:r>
            <a:r>
              <a:rPr lang="en-US" altLang="ko-KR" sz="2000" dirty="0">
                <a:ln>
                  <a:solidFill>
                    <a:schemeClr val="accent5">
                      <a:lumMod val="50000"/>
                      <a:alpha val="0"/>
                    </a:schemeClr>
                  </a:solidFill>
                </a:ln>
                <a:latin typeface="조선굵은고딕" panose="02030504000101010101" pitchFamily="18" charset="-127"/>
                <a:ea typeface="조선굵은고딕" panose="02030504000101010101" pitchFamily="18" charset="-127"/>
              </a:rPr>
              <a:t> Forthcoming Plan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10A55C-A205-44A0-94E7-9DB21E4AF397}"/>
              </a:ext>
            </a:extLst>
          </p:cNvPr>
          <p:cNvSpPr txBox="1"/>
          <p:nvPr/>
        </p:nvSpPr>
        <p:spPr>
          <a:xfrm>
            <a:off x="2123728" y="421837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2000" dirty="0">
                <a:ln>
                  <a:solidFill>
                    <a:schemeClr val="accent5">
                      <a:lumMod val="50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03 </a:t>
            </a:r>
            <a:r>
              <a:rPr lang="en-US" altLang="ko-KR" sz="2000" dirty="0">
                <a:ln>
                  <a:solidFill>
                    <a:schemeClr val="accent5">
                      <a:lumMod val="50000"/>
                      <a:alpha val="0"/>
                    </a:schemeClr>
                  </a:solidFill>
                </a:ln>
                <a:latin typeface="조선굵은고딕" panose="02030504000101010101" pitchFamily="18" charset="-127"/>
                <a:ea typeface="조선굵은고딕" panose="02030504000101010101" pitchFamily="18" charset="-127"/>
              </a:rPr>
              <a:t> Implementation Plan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28CD1A-64D6-4948-98EE-8A6802889750}"/>
              </a:ext>
            </a:extLst>
          </p:cNvPr>
          <p:cNvSpPr txBox="1"/>
          <p:nvPr/>
        </p:nvSpPr>
        <p:spPr>
          <a:xfrm>
            <a:off x="2123728" y="339164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2000" dirty="0">
                <a:ln>
                  <a:solidFill>
                    <a:schemeClr val="accent5">
                      <a:lumMod val="50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02</a:t>
            </a:r>
            <a:r>
              <a:rPr lang="en-US" altLang="ko-KR" sz="2000" dirty="0">
                <a:ln>
                  <a:solidFill>
                    <a:schemeClr val="accent5">
                      <a:lumMod val="50000"/>
                      <a:alpha val="0"/>
                    </a:schemeClr>
                  </a:solidFill>
                </a:ln>
                <a:latin typeface="조선굵은고딕" panose="02030504000101010101" pitchFamily="18" charset="-127"/>
                <a:ea typeface="조선굵은고딕" panose="02030504000101010101" pitchFamily="18" charset="-127"/>
              </a:rPr>
              <a:t>  Results of the Study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52B5C9-9A75-4D6F-B407-4DAFCEDEB448}"/>
              </a:ext>
            </a:extLst>
          </p:cNvPr>
          <p:cNvSpPr txBox="1"/>
          <p:nvPr/>
        </p:nvSpPr>
        <p:spPr>
          <a:xfrm>
            <a:off x="2123728" y="2564904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2000" dirty="0">
                <a:ln>
                  <a:solidFill>
                    <a:schemeClr val="accent5">
                      <a:lumMod val="50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01</a:t>
            </a:r>
            <a:r>
              <a:rPr lang="en-US" altLang="ko-KR" sz="2000" dirty="0">
                <a:ln>
                  <a:solidFill>
                    <a:schemeClr val="accent5">
                      <a:lumMod val="50000"/>
                      <a:alpha val="0"/>
                    </a:schemeClr>
                  </a:solidFill>
                </a:ln>
                <a:latin typeface="조선굵은고딕" panose="02030504000101010101" pitchFamily="18" charset="-127"/>
                <a:ea typeface="조선굵은고딕" panose="02030504000101010101" pitchFamily="18" charset="-127"/>
              </a:rPr>
              <a:t>  Introduction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7062184-0DA8-4385-9990-D006B86F615A}"/>
              </a:ext>
            </a:extLst>
          </p:cNvPr>
          <p:cNvSpPr/>
          <p:nvPr/>
        </p:nvSpPr>
        <p:spPr bwMode="auto">
          <a:xfrm>
            <a:off x="-1" y="0"/>
            <a:ext cx="192025" cy="6857999"/>
          </a:xfrm>
          <a:prstGeom prst="rect">
            <a:avLst/>
          </a:prstGeom>
          <a:solidFill>
            <a:srgbClr val="2962A7"/>
          </a:solidFill>
          <a:ln>
            <a:noFill/>
          </a:ln>
          <a:effectLst/>
        </p:spPr>
        <p:txBody>
          <a:bodyPr wrap="square" rtlCol="0" anchor="ctr"/>
          <a:lstStyle/>
          <a:p>
            <a:pPr algn="ctr">
              <a:lnSpc>
                <a:spcPct val="95000"/>
              </a:lnSpc>
            </a:pPr>
            <a:endParaRPr lang="ko-KR" altLang="en-US" sz="1108" i="1" dirty="0">
              <a:ln>
                <a:solidFill>
                  <a:schemeClr val="accent5">
                    <a:lumMod val="50000"/>
                    <a:alpha val="0"/>
                  </a:schemeClr>
                </a:solidFill>
              </a:ln>
              <a:solidFill>
                <a:srgbClr val="D02E65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AE3B29C8-1145-CEB7-6CDC-697CDB3A437D}"/>
              </a:ext>
            </a:extLst>
          </p:cNvPr>
          <p:cNvCxnSpPr/>
          <p:nvPr/>
        </p:nvCxnSpPr>
        <p:spPr>
          <a:xfrm>
            <a:off x="213420" y="-1"/>
            <a:ext cx="0" cy="6858001"/>
          </a:xfrm>
          <a:prstGeom prst="line">
            <a:avLst/>
          </a:prstGeom>
          <a:ln w="19050">
            <a:solidFill>
              <a:srgbClr val="2962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B0C88103-F264-680D-89EA-AB909CBB0BD7}"/>
              </a:ext>
            </a:extLst>
          </p:cNvPr>
          <p:cNvCxnSpPr>
            <a:cxnSpLocks/>
          </p:cNvCxnSpPr>
          <p:nvPr/>
        </p:nvCxnSpPr>
        <p:spPr>
          <a:xfrm>
            <a:off x="2123728" y="1844824"/>
            <a:ext cx="3744416" cy="0"/>
          </a:xfrm>
          <a:prstGeom prst="line">
            <a:avLst/>
          </a:prstGeom>
          <a:ln w="25400">
            <a:solidFill>
              <a:srgbClr val="057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508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4AD81AE0-4123-4180-A50D-30D417033ECC}"/>
              </a:ext>
            </a:extLst>
          </p:cNvPr>
          <p:cNvSpPr/>
          <p:nvPr/>
        </p:nvSpPr>
        <p:spPr>
          <a:xfrm>
            <a:off x="2626043" y="969650"/>
            <a:ext cx="3891915" cy="653769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>
              <a:lnSpc>
                <a:spcPct val="120000"/>
              </a:lnSpc>
            </a:pPr>
            <a:r>
              <a:rPr lang="en-US" altLang="ko-KR" sz="3508" b="1" spc="-104" dirty="0">
                <a:solidFill>
                  <a:srgbClr val="0070C0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Thank you</a:t>
            </a:r>
            <a:endParaRPr lang="ko-KR" altLang="en-US" sz="3508" spc="-104" dirty="0"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3330003" y="2764311"/>
            <a:ext cx="2483995" cy="1255740"/>
            <a:chOff x="3330003" y="2764311"/>
            <a:chExt cx="2483995" cy="1255740"/>
          </a:xfrm>
        </p:grpSpPr>
        <p:pic>
          <p:nvPicPr>
            <p:cNvPr id="7" name="Picture 2" descr="South Korea Bangladesh Images, Stock Photos &amp;amp; Vectors | Shutterstock">
              <a:extLst>
                <a:ext uri="{FF2B5EF4-FFF2-40B4-BE49-F238E27FC236}">
                  <a16:creationId xmlns:a16="http://schemas.microsoft.com/office/drawing/2014/main" id="{3C54384E-C8B6-4B45-8AFF-AB827DC1F7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851"/>
            <a:stretch/>
          </p:blipFill>
          <p:spPr bwMode="auto">
            <a:xfrm>
              <a:off x="3330003" y="2764311"/>
              <a:ext cx="2483995" cy="1255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우간다와 한국 국기가 교차하고 플랫 스타일을 흔들었다 공식 비율 올바른 색상입니다 0명에 대한 스톡 벡터 아트 및 기타 이미지 -  0명, Friends of the Earth, 경제 - iStock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6066" r="43772" b="13812"/>
            <a:stretch/>
          </p:blipFill>
          <p:spPr bwMode="auto">
            <a:xfrm>
              <a:off x="3352863" y="2834640"/>
              <a:ext cx="1374201" cy="1173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59" r="65350" b="-1"/>
          <a:stretch/>
        </p:blipFill>
        <p:spPr>
          <a:xfrm>
            <a:off x="3798200" y="6177227"/>
            <a:ext cx="1671784" cy="45179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E41704A-E575-44EF-8A8E-7576636C5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744" y="6169578"/>
            <a:ext cx="1236648" cy="409486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4" y="6230894"/>
            <a:ext cx="1440160" cy="355162"/>
          </a:xfrm>
          <a:prstGeom prst="rect">
            <a:avLst/>
          </a:prstGeom>
        </p:spPr>
      </p:pic>
      <p:pic>
        <p:nvPicPr>
          <p:cNvPr id="13" name="그림 12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BF59BDB1-23CE-C73B-B22D-97C83324EF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84" y="6275136"/>
            <a:ext cx="1368152" cy="230099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0352" y="6262436"/>
            <a:ext cx="884784" cy="29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8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485435-FFF6-5616-4BE9-AB353190E109}"/>
              </a:ext>
            </a:extLst>
          </p:cNvPr>
          <p:cNvSpPr txBox="1"/>
          <p:nvPr userDrawn="1"/>
        </p:nvSpPr>
        <p:spPr>
          <a:xfrm>
            <a:off x="240360" y="300049"/>
            <a:ext cx="1019271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01</a:t>
            </a:r>
            <a:endParaRPr lang="en-US" altLang="ko-KR" sz="14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rgbClr val="0070C0"/>
              </a:solidFill>
              <a:latin typeface="조선견고딕" panose="02030504000101010101" pitchFamily="18" charset="-127"/>
              <a:ea typeface="조선견고딕" panose="02030504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BB4A1C-F65F-B078-A781-5D1268B45634}"/>
              </a:ext>
            </a:extLst>
          </p:cNvPr>
          <p:cNvSpPr txBox="1"/>
          <p:nvPr userDrawn="1"/>
        </p:nvSpPr>
        <p:spPr>
          <a:xfrm>
            <a:off x="607795" y="300049"/>
            <a:ext cx="5452436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solidFill>
                  <a:schemeClr val="tx1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Introduction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 - Overview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7CF7FA42-DC8D-F3FB-85C2-7562ACA9D38A}"/>
              </a:ext>
            </a:extLst>
          </p:cNvPr>
          <p:cNvGrpSpPr/>
          <p:nvPr/>
        </p:nvGrpSpPr>
        <p:grpSpPr>
          <a:xfrm>
            <a:off x="8388424" y="551715"/>
            <a:ext cx="329092" cy="38754"/>
            <a:chOff x="6146188" y="592248"/>
            <a:chExt cx="514967" cy="60643"/>
          </a:xfrm>
        </p:grpSpPr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67C55F7D-5E1E-0B7C-7873-906D4B7259EF}"/>
                </a:ext>
              </a:extLst>
            </p:cNvPr>
            <p:cNvSpPr/>
            <p:nvPr/>
          </p:nvSpPr>
          <p:spPr bwMode="auto">
            <a:xfrm>
              <a:off x="6330122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6DCFB889-59C1-7D5B-6E19-FF7E530DBC03}"/>
                </a:ext>
              </a:extLst>
            </p:cNvPr>
            <p:cNvSpPr/>
            <p:nvPr/>
          </p:nvSpPr>
          <p:spPr bwMode="auto">
            <a:xfrm>
              <a:off x="6422089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1576168F-AD88-8662-AC74-468169A29E4B}"/>
                </a:ext>
              </a:extLst>
            </p:cNvPr>
            <p:cNvSpPr/>
            <p:nvPr/>
          </p:nvSpPr>
          <p:spPr bwMode="auto">
            <a:xfrm>
              <a:off x="6146188" y="592248"/>
              <a:ext cx="55130" cy="6064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14D7AAF8-25DE-57DB-F22E-E11E7757FDC4}"/>
                </a:ext>
              </a:extLst>
            </p:cNvPr>
            <p:cNvSpPr/>
            <p:nvPr/>
          </p:nvSpPr>
          <p:spPr bwMode="auto">
            <a:xfrm>
              <a:off x="623815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FE0BCD1B-2287-ED46-65CF-39D07B79811C}"/>
                </a:ext>
              </a:extLst>
            </p:cNvPr>
            <p:cNvSpPr/>
            <p:nvPr/>
          </p:nvSpPr>
          <p:spPr bwMode="auto">
            <a:xfrm>
              <a:off x="6514056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D738A4E9-1492-01F6-5CCF-08ED20C772A7}"/>
                </a:ext>
              </a:extLst>
            </p:cNvPr>
            <p:cNvSpPr/>
            <p:nvPr/>
          </p:nvSpPr>
          <p:spPr bwMode="auto">
            <a:xfrm>
              <a:off x="660602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B9181F84-F88C-5DA6-E184-9C1EAC7163CA}"/>
              </a:ext>
            </a:extLst>
          </p:cNvPr>
          <p:cNvGrpSpPr/>
          <p:nvPr/>
        </p:nvGrpSpPr>
        <p:grpSpPr>
          <a:xfrm>
            <a:off x="238870" y="737538"/>
            <a:ext cx="1396042" cy="243190"/>
            <a:chOff x="1865372" y="558224"/>
            <a:chExt cx="2004037" cy="2362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A601AFFC-C9FF-9C5A-9785-4E24D89ABFC0}"/>
                </a:ext>
              </a:extLst>
            </p:cNvPr>
            <p:cNvSpPr/>
            <p:nvPr userDrawn="1"/>
          </p:nvSpPr>
          <p:spPr bwMode="auto">
            <a:xfrm>
              <a:off x="1865372" y="561521"/>
              <a:ext cx="1999091" cy="22835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txBody>
            <a:bodyPr wrap="none" lIns="31854" tIns="0" rIns="31854" bIns="0" rtlCol="0" anchor="ctr">
              <a:noAutofit/>
            </a:bodyPr>
            <a:lstStyle/>
            <a:p>
              <a:pPr algn="ctr">
                <a:lnSpc>
                  <a:spcPct val="95000"/>
                </a:lnSpc>
              </a:pPr>
              <a:endParaRPr kumimoji="1" lang="ko-KR" altLang="en-US" sz="1200" dirty="0">
                <a:solidFill>
                  <a:schemeClr val="tx1">
                    <a:alpha val="90000"/>
                  </a:schemeClr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endParaRPr>
            </a:p>
          </p:txBody>
        </p:sp>
        <p:sp>
          <p:nvSpPr>
            <p:cNvPr id="27" name="Text Box 408">
              <a:extLst>
                <a:ext uri="{FF2B5EF4-FFF2-40B4-BE49-F238E27FC236}">
                  <a16:creationId xmlns:a16="http://schemas.microsoft.com/office/drawing/2014/main" id="{6EE70923-7638-DEE6-E198-DF05909E86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0317" y="558224"/>
              <a:ext cx="1999092" cy="236293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/>
            <a:lstStyle>
              <a:lvl1pPr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1pPr>
              <a:lvl2pPr marL="742950" indent="-28575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2pPr>
              <a:lvl3pPr marL="11430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3pPr>
              <a:lvl4pPr marL="16002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4pPr>
              <a:lvl5pPr marL="20574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5pPr>
              <a:lvl6pPr marL="25146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6pPr>
              <a:lvl7pPr marL="29718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7pPr>
              <a:lvl8pPr marL="34290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8pPr>
              <a:lvl9pPr marL="38862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9pPr>
            </a:lstStyle>
            <a:p>
              <a:pPr algn="ctr" eaLnBrk="1" hangingPunct="1">
                <a:lnSpc>
                  <a:spcPct val="90000"/>
                </a:lnSpc>
                <a:defRPr/>
              </a:pPr>
              <a:r>
                <a:rPr lang="en-US" altLang="ko-KR" sz="1200" dirty="0">
                  <a:solidFill>
                    <a:schemeClr val="bg1"/>
                  </a:solidFill>
                  <a:latin typeface="조선견고딕" panose="02030504000101010101" pitchFamily="18" charset="-127"/>
                  <a:ea typeface="조선견고딕" panose="02030504000101010101" pitchFamily="18" charset="-127"/>
                </a:rPr>
                <a:t>Study Overview</a:t>
              </a:r>
            </a:p>
          </p:txBody>
        </p:sp>
      </p:grpSp>
      <p:graphicFrame>
        <p:nvGraphicFramePr>
          <p:cNvPr id="35" name="표 34">
            <a:extLst>
              <a:ext uri="{FF2B5EF4-FFF2-40B4-BE49-F238E27FC236}">
                <a16:creationId xmlns:a16="http://schemas.microsoft.com/office/drawing/2014/main" id="{2147BCE7-700D-11CB-E7A1-C1A48EFAC5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900123"/>
              </p:ext>
            </p:extLst>
          </p:nvPr>
        </p:nvGraphicFramePr>
        <p:xfrm>
          <a:off x="238870" y="1040847"/>
          <a:ext cx="8679283" cy="1768587"/>
        </p:xfrm>
        <a:graphic>
          <a:graphicData uri="http://schemas.openxmlformats.org/drawingml/2006/table">
            <a:tbl>
              <a:tblPr/>
              <a:tblGrid>
                <a:gridCol w="2028874">
                  <a:extLst>
                    <a:ext uri="{9D8B030D-6E8A-4147-A177-3AD203B41FA5}">
                      <a16:colId xmlns:a16="http://schemas.microsoft.com/office/drawing/2014/main" val="523460401"/>
                    </a:ext>
                  </a:extLst>
                </a:gridCol>
                <a:gridCol w="6650409">
                  <a:extLst>
                    <a:ext uri="{9D8B030D-6E8A-4147-A177-3AD203B41FA5}">
                      <a16:colId xmlns:a16="http://schemas.microsoft.com/office/drawing/2014/main" val="848314298"/>
                    </a:ext>
                  </a:extLst>
                </a:gridCol>
              </a:tblGrid>
              <a:tr h="410297">
                <a:tc>
                  <a:txBody>
                    <a:bodyPr/>
                    <a:lstStyle/>
                    <a:p>
                      <a:pPr marL="0" marR="0" indent="0" algn="ctr" defTabSz="957874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조선굵은고딕" panose="02030504000101010101" pitchFamily="18" charset="-127"/>
                          <a:ea typeface="조선굵은고딕" panose="02030504000101010101" pitchFamily="18" charset="-127"/>
                          <a:cs typeface="+mn-cs"/>
                        </a:rPr>
                        <a:t>Title </a:t>
                      </a:r>
                      <a:endParaRPr lang="ko-KR" altLang="en-US" sz="12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조선굵은고딕" panose="02030504000101010101" pitchFamily="18" charset="-127"/>
                        <a:ea typeface="조선굵은고딕" panose="02030504000101010101" pitchFamily="18" charset="-127"/>
                        <a:cs typeface="+mn-cs"/>
                      </a:endParaRPr>
                    </a:p>
                  </a:txBody>
                  <a:tcPr marL="69018" marR="69018" marT="6490" marB="6490" anchor="ctr">
                    <a:lnL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81A4"/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indent="-108000" algn="l" defTabSz="957874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Strengthening Waste Management Policymaking in Uganda in Response to Climate Change</a:t>
                      </a:r>
                    </a:p>
                  </a:txBody>
                  <a:tcPr marL="16170" marR="16170" marT="6490" marB="6490" anchor="ctr">
                    <a:lnL w="7112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794609"/>
                  </a:ext>
                </a:extLst>
              </a:tr>
              <a:tr h="537696">
                <a:tc>
                  <a:txBody>
                    <a:bodyPr/>
                    <a:lstStyle/>
                    <a:p>
                      <a:pPr marL="0" marR="0" indent="0" algn="ctr" defTabSz="957874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조선굵은고딕" panose="02030504000101010101" pitchFamily="18" charset="-127"/>
                          <a:ea typeface="조선굵은고딕" panose="02030504000101010101" pitchFamily="18" charset="-127"/>
                          <a:cs typeface="+mn-cs"/>
                        </a:rPr>
                        <a:t>Approval / Funding</a:t>
                      </a:r>
                      <a:endParaRPr lang="ko-KR" altLang="en-US" sz="12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조선굵은고딕" panose="02030504000101010101" pitchFamily="18" charset="-127"/>
                        <a:ea typeface="조선굵은고딕" panose="02030504000101010101" pitchFamily="18" charset="-127"/>
                        <a:cs typeface="+mn-cs"/>
                      </a:endParaRPr>
                    </a:p>
                  </a:txBody>
                  <a:tcPr marL="69018" marR="69018" marT="6490" marB="6490" anchor="ctr">
                    <a:lnL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81A4"/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indent="-108000" algn="l" defTabSz="957874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UNEP CTCN Technical Assistance</a:t>
                      </a:r>
                    </a:p>
                    <a:p>
                      <a:pPr marL="180000" marR="0" indent="-108000" algn="l" defTabSz="957874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Pro bono support from NRF (National Research Foundation) of Korea</a:t>
                      </a:r>
                    </a:p>
                  </a:txBody>
                  <a:tcPr marL="16170" marR="16170" marT="6490" marB="6490" anchor="ctr">
                    <a:lnL w="7112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886744"/>
                  </a:ext>
                </a:extLst>
              </a:tr>
              <a:tr h="410297">
                <a:tc>
                  <a:txBody>
                    <a:bodyPr/>
                    <a:lstStyle/>
                    <a:p>
                      <a:pPr marL="0" marR="0" indent="0" algn="ctr" defTabSz="957874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조선굵은고딕" panose="02030504000101010101" pitchFamily="18" charset="-127"/>
                          <a:ea typeface="조선굵은고딕" panose="02030504000101010101" pitchFamily="18" charset="-127"/>
                          <a:cs typeface="+mn-cs"/>
                        </a:rPr>
                        <a:t>Implementing Partner</a:t>
                      </a:r>
                      <a:endParaRPr lang="ko-KR" altLang="en-US" sz="12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조선굵은고딕" panose="02030504000101010101" pitchFamily="18" charset="-127"/>
                        <a:ea typeface="조선굵은고딕" panose="02030504000101010101" pitchFamily="18" charset="-127"/>
                        <a:cs typeface="+mn-cs"/>
                      </a:endParaRPr>
                    </a:p>
                  </a:txBody>
                  <a:tcPr marL="69018" marR="69018" marT="6490" marB="6490" anchor="ctr">
                    <a:lnL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81A4"/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indent="-108000" algn="l" defTabSz="957874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THE HAMM SOLz Co., Ltd. with Water</a:t>
                      </a:r>
                      <a:r>
                        <a:rPr lang="en-US" altLang="ko-KR" sz="1200" b="1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 &amp; Life Co., Ltd, and  GES Co., Ltd. </a:t>
                      </a:r>
                      <a:endParaRPr lang="ko-KR" altLang="en-US" sz="12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조선가는고딕" panose="02030504000101010101" pitchFamily="18" charset="-127"/>
                        <a:ea typeface="조선가는고딕" panose="02030504000101010101" pitchFamily="18" charset="-127"/>
                        <a:cs typeface="+mn-cs"/>
                      </a:endParaRPr>
                    </a:p>
                  </a:txBody>
                  <a:tcPr marL="16170" marR="16170" marT="6490" marB="6490" anchor="ctr">
                    <a:lnL w="7112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9240981"/>
                  </a:ext>
                </a:extLst>
              </a:tr>
              <a:tr h="410297">
                <a:tc>
                  <a:txBody>
                    <a:bodyPr/>
                    <a:lstStyle/>
                    <a:p>
                      <a:pPr marL="0" marR="0" indent="0" algn="ctr" defTabSz="957874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조선굵은고딕" panose="02030504000101010101" pitchFamily="18" charset="-127"/>
                          <a:ea typeface="조선굵은고딕" panose="02030504000101010101" pitchFamily="18" charset="-127"/>
                          <a:cs typeface="+mn-cs"/>
                        </a:rPr>
                        <a:t>Period</a:t>
                      </a:r>
                      <a:endParaRPr lang="ko-KR" altLang="en-US" sz="12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조선굵은고딕" panose="02030504000101010101" pitchFamily="18" charset="-127"/>
                        <a:ea typeface="조선굵은고딕" panose="02030504000101010101" pitchFamily="18" charset="-127"/>
                        <a:cs typeface="+mn-cs"/>
                      </a:endParaRPr>
                    </a:p>
                  </a:txBody>
                  <a:tcPr marL="69018" marR="69018" marT="6490" marB="6490" anchor="ctr">
                    <a:lnL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81A4"/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indent="-108000" algn="l" defTabSz="957874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Nov. 2023</a:t>
                      </a:r>
                      <a:r>
                        <a:rPr lang="ko-KR" altLang="en-US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~ Dec. 2024</a:t>
                      </a:r>
                    </a:p>
                  </a:txBody>
                  <a:tcPr marL="16170" marR="16170" marT="6490" marB="6490" anchor="ctr">
                    <a:lnL w="7112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298432"/>
                  </a:ext>
                </a:extLst>
              </a:tr>
            </a:tbl>
          </a:graphicData>
        </a:graphic>
      </p:graphicFrame>
      <p:graphicFrame>
        <p:nvGraphicFramePr>
          <p:cNvPr id="42" name="표 41">
            <a:extLst>
              <a:ext uri="{FF2B5EF4-FFF2-40B4-BE49-F238E27FC236}">
                <a16:creationId xmlns:a16="http://schemas.microsoft.com/office/drawing/2014/main" id="{386CC015-A3C3-740D-1ACF-12306B8B7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127231"/>
              </p:ext>
            </p:extLst>
          </p:nvPr>
        </p:nvGraphicFramePr>
        <p:xfrm>
          <a:off x="238871" y="2869410"/>
          <a:ext cx="8679282" cy="775613"/>
        </p:xfrm>
        <a:graphic>
          <a:graphicData uri="http://schemas.openxmlformats.org/drawingml/2006/table">
            <a:tbl>
              <a:tblPr/>
              <a:tblGrid>
                <a:gridCol w="2028873">
                  <a:extLst>
                    <a:ext uri="{9D8B030D-6E8A-4147-A177-3AD203B41FA5}">
                      <a16:colId xmlns:a16="http://schemas.microsoft.com/office/drawing/2014/main" val="523460401"/>
                    </a:ext>
                  </a:extLst>
                </a:gridCol>
                <a:gridCol w="6650409">
                  <a:extLst>
                    <a:ext uri="{9D8B030D-6E8A-4147-A177-3AD203B41FA5}">
                      <a16:colId xmlns:a16="http://schemas.microsoft.com/office/drawing/2014/main" val="848314298"/>
                    </a:ext>
                  </a:extLst>
                </a:gridCol>
              </a:tblGrid>
              <a:tr h="775613">
                <a:tc>
                  <a:txBody>
                    <a:bodyPr/>
                    <a:lstStyle/>
                    <a:p>
                      <a:pPr marL="0" marR="0" indent="0" algn="ctr" defTabSz="957874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조선굵은고딕" panose="02030504000101010101" pitchFamily="18" charset="-127"/>
                          <a:ea typeface="조선굵은고딕" panose="02030504000101010101" pitchFamily="18" charset="-127"/>
                          <a:cs typeface="+mn-cs"/>
                        </a:rPr>
                        <a:t>Project Goals</a:t>
                      </a:r>
                      <a:endParaRPr lang="ko-KR" altLang="en-US" sz="12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조선굵은고딕" panose="02030504000101010101" pitchFamily="18" charset="-127"/>
                        <a:ea typeface="조선굵은고딕" panose="02030504000101010101" pitchFamily="18" charset="-127"/>
                        <a:cs typeface="+mn-cs"/>
                      </a:endParaRPr>
                    </a:p>
                  </a:txBody>
                  <a:tcPr marL="69018" marR="69018" marT="6490" marB="6490" anchor="ctr">
                    <a:lnL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81A4"/>
                    </a:solidFill>
                  </a:tcPr>
                </a:tc>
                <a:tc>
                  <a:txBody>
                    <a:bodyPr/>
                    <a:lstStyle/>
                    <a:p>
                      <a:pPr marL="180000" marR="0" indent="-108000" algn="l" defTabSz="957874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Support </a:t>
                      </a:r>
                      <a:r>
                        <a:rPr lang="en-US" altLang="ko-KR" sz="1200" b="1" i="0" u="sng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the establishment of national policies related to waste landfills </a:t>
                      </a: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to properly dispose of waste</a:t>
                      </a:r>
                    </a:p>
                    <a:p>
                      <a:pPr marL="180000" marR="0" indent="-108000" algn="l" defTabSz="957874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Build </a:t>
                      </a:r>
                      <a:r>
                        <a:rPr lang="en-US" altLang="ko-KR" sz="1200" b="1" i="0" u="sng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the capacity of government officials to effectively implement climate change response projects</a:t>
                      </a:r>
                    </a:p>
                    <a:p>
                      <a:pPr marL="180000" marR="0" indent="-108000" algn="l" defTabSz="957874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Identify and </a:t>
                      </a:r>
                      <a:r>
                        <a:rPr lang="en-US" altLang="ko-KR" sz="1200" b="1" u="sng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develop pilot projects to reduce greenhouse gas emissions</a:t>
                      </a:r>
                    </a:p>
                  </a:txBody>
                  <a:tcPr marL="16170" marR="16170" marT="6490" marB="6490" anchor="ctr">
                    <a:lnL w="7112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737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794609"/>
                  </a:ext>
                </a:extLst>
              </a:tr>
            </a:tbl>
          </a:graphicData>
        </a:graphic>
      </p:graphicFrame>
      <p:graphicFrame>
        <p:nvGraphicFramePr>
          <p:cNvPr id="46" name="표 45">
            <a:extLst>
              <a:ext uri="{FF2B5EF4-FFF2-40B4-BE49-F238E27FC236}">
                <a16:creationId xmlns:a16="http://schemas.microsoft.com/office/drawing/2014/main" id="{F3D82E5B-07FB-1427-A01B-7450A4A314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292389"/>
              </p:ext>
            </p:extLst>
          </p:nvPr>
        </p:nvGraphicFramePr>
        <p:xfrm>
          <a:off x="2633472" y="4095227"/>
          <a:ext cx="6284681" cy="2387533"/>
        </p:xfrm>
        <a:graphic>
          <a:graphicData uri="http://schemas.openxmlformats.org/drawingml/2006/table">
            <a:tbl>
              <a:tblPr/>
              <a:tblGrid>
                <a:gridCol w="804616">
                  <a:extLst>
                    <a:ext uri="{9D8B030D-6E8A-4147-A177-3AD203B41FA5}">
                      <a16:colId xmlns:a16="http://schemas.microsoft.com/office/drawing/2014/main" val="1588917315"/>
                    </a:ext>
                  </a:extLst>
                </a:gridCol>
                <a:gridCol w="5480065">
                  <a:extLst>
                    <a:ext uri="{9D8B030D-6E8A-4147-A177-3AD203B41FA5}">
                      <a16:colId xmlns:a16="http://schemas.microsoft.com/office/drawing/2014/main" val="247732285"/>
                    </a:ext>
                  </a:extLst>
                </a:gridCol>
              </a:tblGrid>
              <a:tr h="3536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조선굵은고딕" panose="02030504000101010101" pitchFamily="18" charset="-127"/>
                          <a:ea typeface="조선굵은고딕" panose="02030504000101010101" pitchFamily="18" charset="-127"/>
                          <a:cs typeface="+mn-cs"/>
                        </a:rPr>
                        <a:t>Location</a:t>
                      </a:r>
                      <a:endParaRPr lang="ko-KR" altLang="en-US" sz="12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조선굵은고딕" panose="02030504000101010101" pitchFamily="18" charset="-127"/>
                        <a:ea typeface="조선굵은고딕" panose="02030504000101010101" pitchFamily="18" charset="-127"/>
                        <a:cs typeface="+mn-cs"/>
                      </a:endParaRPr>
                    </a:p>
                  </a:txBody>
                  <a:tcPr marL="40131" marR="40131" marT="11095" marB="11095" anchor="ctr">
                    <a:lnL w="7112" cap="flat" cmpd="sng" algn="ctr">
                      <a:solidFill>
                        <a:srgbClr val="0A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A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A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81A4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altLang="ko-KR" sz="1200" b="1" kern="1200" dirty="0" err="1">
                          <a:ln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Kiteezi</a:t>
                      </a:r>
                      <a:r>
                        <a:rPr lang="en-US" altLang="ko-KR" sz="1200" b="1" kern="1200" dirty="0">
                          <a:ln>
                            <a:solidFill>
                              <a:srgbClr val="4F81BD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prstClr val="black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 landfill and Kampala City, Uganda</a:t>
                      </a:r>
                      <a:endParaRPr lang="ko-KR" altLang="en-US" sz="1200" b="1" kern="1200" dirty="0">
                        <a:ln>
                          <a:solidFill>
                            <a:srgbClr val="4F81BD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prstClr val="black"/>
                        </a:solidFill>
                        <a:latin typeface="조선가는고딕" panose="02030504000101010101" pitchFamily="18" charset="-127"/>
                        <a:ea typeface="조선가는고딕" panose="02030504000101010101" pitchFamily="18" charset="-127"/>
                        <a:cs typeface="+mn-cs"/>
                      </a:endParaRPr>
                    </a:p>
                  </a:txBody>
                  <a:tcPr marL="72000" marR="40131" marT="0" marB="11095" anchor="ctr">
                    <a:lnL w="7112" cap="flat" cmpd="sng" algn="ctr">
                      <a:solidFill>
                        <a:srgbClr val="0A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A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A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A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836415"/>
                  </a:ext>
                </a:extLst>
              </a:tr>
              <a:tr h="203386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조선굵은고딕" panose="02030504000101010101" pitchFamily="18" charset="-127"/>
                          <a:ea typeface="조선굵은고딕" panose="02030504000101010101" pitchFamily="18" charset="-127"/>
                          <a:cs typeface="+mn-cs"/>
                        </a:rPr>
                        <a:t>Waste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조선굵은고딕" panose="02030504000101010101" pitchFamily="18" charset="-127"/>
                          <a:ea typeface="조선굵은고딕" panose="02030504000101010101" pitchFamily="18" charset="-127"/>
                          <a:cs typeface="+mn-cs"/>
                        </a:rPr>
                        <a:t>Treatment</a:t>
                      </a:r>
                      <a:b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조선굵은고딕" panose="02030504000101010101" pitchFamily="18" charset="-127"/>
                          <a:ea typeface="조선굵은고딕" panose="02030504000101010101" pitchFamily="18" charset="-127"/>
                          <a:cs typeface="+mn-cs"/>
                        </a:rPr>
                      </a:b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조선굵은고딕" panose="02030504000101010101" pitchFamily="18" charset="-127"/>
                          <a:ea typeface="조선굵은고딕" panose="02030504000101010101" pitchFamily="18" charset="-127"/>
                          <a:cs typeface="+mn-cs"/>
                        </a:rPr>
                        <a:t>Status</a:t>
                      </a:r>
                      <a:b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조선굵은고딕" panose="02030504000101010101" pitchFamily="18" charset="-127"/>
                          <a:ea typeface="조선굵은고딕" panose="02030504000101010101" pitchFamily="18" charset="-127"/>
                          <a:cs typeface="+mn-cs"/>
                        </a:rPr>
                      </a:br>
                      <a:endParaRPr lang="ko-KR" altLang="en-US" sz="12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조선굵은고딕" panose="02030504000101010101" pitchFamily="18" charset="-127"/>
                        <a:ea typeface="조선굵은고딕" panose="02030504000101010101" pitchFamily="18" charset="-127"/>
                        <a:cs typeface="+mn-cs"/>
                      </a:endParaRPr>
                    </a:p>
                  </a:txBody>
                  <a:tcPr marL="40131" marR="40131" marT="11095" marB="11095" anchor="ctr">
                    <a:lnL w="7112" cap="flat" cmpd="sng" algn="ctr">
                      <a:solidFill>
                        <a:srgbClr val="0A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A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A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81A4"/>
                    </a:solidFill>
                  </a:tcPr>
                </a:tc>
                <a:tc>
                  <a:txBody>
                    <a:bodyPr/>
                    <a:lstStyle/>
                    <a:p>
                      <a:pPr marL="90488" indent="-90488" algn="l" defTabSz="957874" rtl="0" eaLnBrk="1" fontAlgn="ctr" latinLnBrk="1" hangingPunct="1">
                        <a:lnSpc>
                          <a:spcPts val="18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Of the about 3,200 tons of waste generated daily in the city, only about 1,200 tons was transported to the </a:t>
                      </a:r>
                      <a:r>
                        <a:rPr lang="en-US" altLang="ko-KR" sz="1200" b="1" kern="1200" spc="0" dirty="0" err="1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Kiteezi</a:t>
                      </a: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 landfill before collapse on 10 August 2024.</a:t>
                      </a:r>
                    </a:p>
                    <a:p>
                      <a:pPr marL="90488" indent="-90488" algn="l" defTabSz="957874" rtl="0" eaLnBrk="1" fontAlgn="ctr" latinLnBrk="1" hangingPunct="1">
                        <a:lnSpc>
                          <a:spcPts val="18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ko-KR" sz="1200" b="1" kern="1200" spc="0" dirty="0" err="1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Kiteezi</a:t>
                      </a: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 Landfill was until now Uganda’s largest in Uganda.</a:t>
                      </a:r>
                    </a:p>
                    <a:p>
                      <a:pPr marL="90488" indent="-90488" algn="l" defTabSz="957874" rtl="0" eaLnBrk="1" fontAlgn="ctr" latinLnBrk="1" hangingPunct="1">
                        <a:lnSpc>
                          <a:spcPts val="18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There are no facilities for recycling waste, so it is simply dumped in an open dump.</a:t>
                      </a:r>
                    </a:p>
                    <a:p>
                      <a:pPr marL="90488" indent="-90488" algn="l" defTabSz="957874" rtl="0" eaLnBrk="1" fontAlgn="ctr" latinLnBrk="1" hangingPunct="1">
                        <a:lnSpc>
                          <a:spcPts val="18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This leads to the release of harmful and greenhouse gases into the atmosphere.</a:t>
                      </a:r>
                    </a:p>
                    <a:p>
                      <a:pPr marL="90488" indent="-90488" algn="l" defTabSz="957874" rtl="0" eaLnBrk="1" fontAlgn="ctr" latinLnBrk="1" hangingPunct="1">
                        <a:lnSpc>
                          <a:spcPts val="18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The national urban solid waste policy was established in 2017</a:t>
                      </a:r>
                    </a:p>
                    <a:p>
                      <a:pPr marL="90488" indent="-90488" algn="l" defTabSz="957874" rtl="0" eaLnBrk="1" fontAlgn="ctr" latinLnBrk="1" hangingPunct="1">
                        <a:lnSpc>
                          <a:spcPts val="18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The government is actively seeking alternative sites for waste disposal, with potential locations identified in </a:t>
                      </a:r>
                      <a:r>
                        <a:rPr lang="en-US" altLang="ko-KR" sz="1200" b="1" kern="1200" spc="0" dirty="0" err="1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Menvu</a:t>
                      </a: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, </a:t>
                      </a:r>
                      <a:r>
                        <a:rPr lang="en-US" altLang="ko-KR" sz="1200" b="1" kern="1200" spc="0" dirty="0" err="1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Nansana</a:t>
                      </a: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, and </a:t>
                      </a:r>
                      <a:r>
                        <a:rPr lang="en-US" altLang="ko-KR" sz="1200" b="1" kern="1200" spc="0" dirty="0" err="1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Busumamura</a:t>
                      </a:r>
                      <a:r>
                        <a:rPr lang="en-US" altLang="ko-KR" sz="12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 in Kira Municipality.</a:t>
                      </a:r>
                      <a:endParaRPr lang="ko-KR" altLang="en-US" sz="12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조선가는고딕" panose="02030504000101010101" pitchFamily="18" charset="-127"/>
                        <a:ea typeface="조선가는고딕" panose="02030504000101010101" pitchFamily="18" charset="-127"/>
                        <a:cs typeface="+mn-cs"/>
                      </a:endParaRPr>
                    </a:p>
                  </a:txBody>
                  <a:tcPr marL="72000" marR="40131" marT="0" marB="11095" anchor="ctr">
                    <a:lnL w="7112" cap="flat" cmpd="sng" algn="ctr">
                      <a:solidFill>
                        <a:srgbClr val="0A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A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A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A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298991"/>
                  </a:ext>
                </a:extLst>
              </a:tr>
            </a:tbl>
          </a:graphicData>
        </a:graphic>
      </p:graphicFrame>
      <p:sp>
        <p:nvSpPr>
          <p:cNvPr id="55" name="슬라이드 번호 개체 틀 16">
            <a:extLst>
              <a:ext uri="{FF2B5EF4-FFF2-40B4-BE49-F238E27FC236}">
                <a16:creationId xmlns:a16="http://schemas.microsoft.com/office/drawing/2014/main" id="{F5E28AC7-C8B8-4BA6-9C07-6ED93549D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9544" y="6543632"/>
            <a:ext cx="864096" cy="246221"/>
          </a:xfrm>
        </p:spPr>
        <p:txBody>
          <a:bodyPr>
            <a:spAutoFit/>
          </a:bodyPr>
          <a:lstStyle/>
          <a:p>
            <a:pPr algn="r"/>
            <a:r>
              <a:rPr lang="en-US" altLang="ko-KR" sz="10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</a:rPr>
              <a:t>1</a:t>
            </a:r>
            <a:endParaRPr lang="ko-KR" altLang="en-US" sz="10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</a:endParaRPr>
          </a:p>
        </p:txBody>
      </p: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B4005FEB-61D7-48C0-BBE3-A4ED5B941A13}"/>
              </a:ext>
            </a:extLst>
          </p:cNvPr>
          <p:cNvGrpSpPr/>
          <p:nvPr/>
        </p:nvGrpSpPr>
        <p:grpSpPr>
          <a:xfrm>
            <a:off x="227075" y="3806401"/>
            <a:ext cx="1404391" cy="243190"/>
            <a:chOff x="1848440" y="558224"/>
            <a:chExt cx="2016023" cy="2362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40646901-058E-4C89-B404-6C454FCF181E}"/>
                </a:ext>
              </a:extLst>
            </p:cNvPr>
            <p:cNvSpPr/>
            <p:nvPr userDrawn="1"/>
          </p:nvSpPr>
          <p:spPr bwMode="auto">
            <a:xfrm>
              <a:off x="1865372" y="561521"/>
              <a:ext cx="1999091" cy="22835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txBody>
            <a:bodyPr wrap="none" lIns="31854" tIns="0" rIns="31854" bIns="0" rtlCol="0" anchor="ctr">
              <a:noAutofit/>
            </a:bodyPr>
            <a:lstStyle/>
            <a:p>
              <a:pPr algn="ctr">
                <a:lnSpc>
                  <a:spcPct val="95000"/>
                </a:lnSpc>
              </a:pPr>
              <a:endParaRPr kumimoji="1" lang="ko-KR" altLang="en-US" sz="1200" dirty="0">
                <a:solidFill>
                  <a:schemeClr val="tx1">
                    <a:alpha val="90000"/>
                  </a:schemeClr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endParaRPr>
            </a:p>
          </p:txBody>
        </p:sp>
        <p:sp>
          <p:nvSpPr>
            <p:cNvPr id="58" name="Text Box 408">
              <a:extLst>
                <a:ext uri="{FF2B5EF4-FFF2-40B4-BE49-F238E27FC236}">
                  <a16:creationId xmlns:a16="http://schemas.microsoft.com/office/drawing/2014/main" id="{D9416F02-0F85-45D8-9E7D-A269678D48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8440" y="558224"/>
              <a:ext cx="1999093" cy="236293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/>
            <a:lstStyle>
              <a:lvl1pPr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1pPr>
              <a:lvl2pPr marL="742950" indent="-28575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2pPr>
              <a:lvl3pPr marL="11430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3pPr>
              <a:lvl4pPr marL="16002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4pPr>
              <a:lvl5pPr marL="20574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5pPr>
              <a:lvl6pPr marL="25146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6pPr>
              <a:lvl7pPr marL="29718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7pPr>
              <a:lvl8pPr marL="34290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8pPr>
              <a:lvl9pPr marL="38862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9pPr>
            </a:lstStyle>
            <a:p>
              <a:pPr algn="ctr" eaLnBrk="1" hangingPunct="1">
                <a:lnSpc>
                  <a:spcPct val="90000"/>
                </a:lnSpc>
                <a:defRPr/>
              </a:pPr>
              <a:r>
                <a:rPr lang="en-US" altLang="ko-KR" sz="1200" dirty="0">
                  <a:solidFill>
                    <a:schemeClr val="bg1"/>
                  </a:solidFill>
                  <a:latin typeface="조선견고딕" panose="02030504000101010101" pitchFamily="18" charset="-127"/>
                  <a:ea typeface="조선견고딕" panose="02030504000101010101" pitchFamily="18" charset="-127"/>
                </a:rPr>
                <a:t>Study Location</a:t>
              </a: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C40775C-CB10-1466-7AEC-22FFCD66EC61}"/>
              </a:ext>
            </a:extLst>
          </p:cNvPr>
          <p:cNvGrpSpPr/>
          <p:nvPr/>
        </p:nvGrpSpPr>
        <p:grpSpPr>
          <a:xfrm>
            <a:off x="238870" y="4094331"/>
            <a:ext cx="2394602" cy="2388429"/>
            <a:chOff x="238870" y="4094331"/>
            <a:chExt cx="2394602" cy="2388429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5C338C2B-8C43-F643-E105-EAE3FCE1C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4299" b="1"/>
            <a:stretch/>
          </p:blipFill>
          <p:spPr>
            <a:xfrm>
              <a:off x="238870" y="4094331"/>
              <a:ext cx="2394602" cy="2388429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26CCE07C-93AB-3F8C-0BA5-3915C8A36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3666" t="1216" b="70137"/>
            <a:stretch/>
          </p:blipFill>
          <p:spPr>
            <a:xfrm>
              <a:off x="1752947" y="4098434"/>
              <a:ext cx="870061" cy="903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786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직사각형 42"/>
          <p:cNvSpPr/>
          <p:nvPr/>
        </p:nvSpPr>
        <p:spPr>
          <a:xfrm>
            <a:off x="6499442" y="3282755"/>
            <a:ext cx="1980407" cy="5954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noAutofit/>
          </a:bodyPr>
          <a:lstStyle/>
          <a:p>
            <a:pPr marL="3247" algn="just" defTabSz="356636" fontAlgn="base">
              <a:defRPr/>
            </a:pPr>
            <a:r>
              <a:rPr lang="en-US" altLang="ko-KR" sz="10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333300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    Relevent </a:t>
            </a:r>
          </a:p>
          <a:p>
            <a:pPr marL="3247" algn="just" defTabSz="356636" fontAlgn="base">
              <a:defRPr/>
            </a:pPr>
            <a:r>
              <a:rPr lang="en-US" altLang="ko-KR" sz="10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333300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    organizations </a:t>
            </a:r>
          </a:p>
          <a:p>
            <a:pPr marL="3247" algn="just" defTabSz="356636" fontAlgn="base">
              <a:defRPr/>
            </a:pPr>
            <a:r>
              <a:rPr lang="en-US" altLang="ko-KR" sz="10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333300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    of this study</a:t>
            </a:r>
            <a:endParaRPr lang="ko-KR" altLang="en-US" sz="10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srgbClr val="333300"/>
              </a:solidFill>
              <a:latin typeface="조선견고딕" panose="02030504000101010101" pitchFamily="18" charset="-127"/>
              <a:ea typeface="조선견고딕" panose="02030504000101010101" pitchFamily="18" charset="-127"/>
            </a:endParaRPr>
          </a:p>
        </p:txBody>
      </p:sp>
      <p:sp>
        <p:nvSpPr>
          <p:cNvPr id="48" name="모서리가 둥근 직사각형 47"/>
          <p:cNvSpPr/>
          <p:nvPr/>
        </p:nvSpPr>
        <p:spPr bwMode="auto">
          <a:xfrm>
            <a:off x="2962657" y="3870192"/>
            <a:ext cx="5569784" cy="2314366"/>
          </a:xfrm>
          <a:prstGeom prst="roundRect">
            <a:avLst>
              <a:gd name="adj" fmla="val 3235"/>
            </a:avLst>
          </a:prstGeom>
          <a:solidFill>
            <a:srgbClr val="F4F8EC"/>
          </a:solidFill>
          <a:ln w="12700">
            <a:solidFill>
              <a:srgbClr val="669900"/>
            </a:solidFill>
            <a:prstDash val="sysDash"/>
          </a:ln>
          <a:effectLst/>
        </p:spPr>
        <p:txBody>
          <a:bodyPr wrap="none" lIns="72000" tIns="0" rIns="72000" bIns="0" rtlCol="0" anchor="ctr">
            <a:noAutofit/>
          </a:bodyPr>
          <a:lstStyle/>
          <a:p>
            <a:pPr algn="ctr">
              <a:lnSpc>
                <a:spcPct val="95000"/>
              </a:lnSpc>
            </a:pPr>
            <a:endParaRPr kumimoji="1" lang="ko-KR" altLang="en-US" sz="1000" dirty="0">
              <a:solidFill>
                <a:srgbClr val="0000CC">
                  <a:alpha val="90000"/>
                </a:srgbClr>
              </a:solidFill>
              <a:latin typeface="조선견고딕" panose="02030504000101010101" pitchFamily="18" charset="-127"/>
              <a:ea typeface="조선견고딕" panose="02030504000101010101" pitchFamily="18" charset="-127"/>
            </a:endParaRPr>
          </a:p>
        </p:txBody>
      </p:sp>
      <p:cxnSp>
        <p:nvCxnSpPr>
          <p:cNvPr id="39" name="직선 화살표 연결선 38"/>
          <p:cNvCxnSpPr/>
          <p:nvPr/>
        </p:nvCxnSpPr>
        <p:spPr>
          <a:xfrm flipV="1">
            <a:off x="4773267" y="5041502"/>
            <a:ext cx="0" cy="532324"/>
          </a:xfrm>
          <a:prstGeom prst="straightConnector1">
            <a:avLst/>
          </a:prstGeom>
          <a:ln w="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직선 화살표 연결선 91"/>
          <p:cNvCxnSpPr/>
          <p:nvPr/>
        </p:nvCxnSpPr>
        <p:spPr>
          <a:xfrm>
            <a:off x="1828491" y="3282754"/>
            <a:ext cx="2891957" cy="0"/>
          </a:xfrm>
          <a:prstGeom prst="straightConnector1">
            <a:avLst/>
          </a:prstGeom>
          <a:ln w="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직선 화살표 연결선 90"/>
          <p:cNvCxnSpPr/>
          <p:nvPr/>
        </p:nvCxnSpPr>
        <p:spPr>
          <a:xfrm>
            <a:off x="1831179" y="2258584"/>
            <a:ext cx="2972924" cy="0"/>
          </a:xfrm>
          <a:prstGeom prst="straightConnector1">
            <a:avLst/>
          </a:prstGeom>
          <a:ln w="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직선 화살표 연결선 87"/>
          <p:cNvCxnSpPr/>
          <p:nvPr/>
        </p:nvCxnSpPr>
        <p:spPr>
          <a:xfrm>
            <a:off x="1900923" y="5026262"/>
            <a:ext cx="4598520" cy="0"/>
          </a:xfrm>
          <a:prstGeom prst="straightConnector1">
            <a:avLst/>
          </a:prstGeom>
          <a:ln w="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DEDBBE6A-205A-4682-8E22-169311A5ED3F}"/>
              </a:ext>
            </a:extLst>
          </p:cNvPr>
          <p:cNvSpPr txBox="1"/>
          <p:nvPr/>
        </p:nvSpPr>
        <p:spPr>
          <a:xfrm>
            <a:off x="240360" y="300049"/>
            <a:ext cx="1019271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01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EB79A0A-7421-4926-831A-AEA139AF4938}"/>
              </a:ext>
            </a:extLst>
          </p:cNvPr>
          <p:cNvSpPr txBox="1"/>
          <p:nvPr/>
        </p:nvSpPr>
        <p:spPr>
          <a:xfrm>
            <a:off x="607794" y="300049"/>
            <a:ext cx="6788539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Introduction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 - Organization</a:t>
            </a:r>
          </a:p>
        </p:txBody>
      </p:sp>
      <p:sp>
        <p:nvSpPr>
          <p:cNvPr id="17" name="슬라이드 번호 개체 틀 16">
            <a:extLst>
              <a:ext uri="{FF2B5EF4-FFF2-40B4-BE49-F238E27FC236}">
                <a16:creationId xmlns:a16="http://schemas.microsoft.com/office/drawing/2014/main" id="{1ADBA5BD-1D73-4672-94F9-6C8D92EE7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9544" y="6543632"/>
            <a:ext cx="864096" cy="246221"/>
          </a:xfrm>
        </p:spPr>
        <p:txBody>
          <a:bodyPr>
            <a:spAutoFit/>
          </a:bodyPr>
          <a:lstStyle/>
          <a:p>
            <a:pPr algn="r"/>
            <a:r>
              <a:rPr lang="en-US" altLang="ko-KR" sz="10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</a:rPr>
              <a:t>2</a:t>
            </a:r>
            <a:endParaRPr lang="ko-KR" altLang="en-US" sz="10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</a:endParaRPr>
          </a:p>
        </p:txBody>
      </p:sp>
      <p:cxnSp>
        <p:nvCxnSpPr>
          <p:cNvPr id="85" name="직선 화살표 연결선 84"/>
          <p:cNvCxnSpPr/>
          <p:nvPr/>
        </p:nvCxnSpPr>
        <p:spPr>
          <a:xfrm>
            <a:off x="1828915" y="1599143"/>
            <a:ext cx="0" cy="3110118"/>
          </a:xfrm>
          <a:prstGeom prst="straightConnector1">
            <a:avLst/>
          </a:prstGeom>
          <a:ln w="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DA657918-F7DA-4B44-9B0F-B1FAEC6E526E}"/>
              </a:ext>
            </a:extLst>
          </p:cNvPr>
          <p:cNvSpPr/>
          <p:nvPr/>
        </p:nvSpPr>
        <p:spPr>
          <a:xfrm>
            <a:off x="360754" y="853856"/>
            <a:ext cx="8444918" cy="5527472"/>
          </a:xfrm>
          <a:prstGeom prst="rect">
            <a:avLst/>
          </a:prstGeom>
          <a:noFill/>
          <a:ln w="8890" cap="sq">
            <a:solidFill>
              <a:schemeClr val="bg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ko-KR" altLang="en-US" sz="120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0" scaled="1"/>
              </a:gra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sp>
        <p:nvSpPr>
          <p:cNvPr id="73" name="모서리가 둥근 직사각형 72"/>
          <p:cNvSpPr/>
          <p:nvPr/>
        </p:nvSpPr>
        <p:spPr bwMode="auto">
          <a:xfrm>
            <a:off x="771452" y="3988628"/>
            <a:ext cx="2104311" cy="2053472"/>
          </a:xfrm>
          <a:prstGeom prst="roundRect">
            <a:avLst>
              <a:gd name="adj" fmla="val 7976"/>
            </a:avLst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ko-KR" altLang="en-US" sz="1300" dirty="0">
              <a:solidFill>
                <a:schemeClr val="tx1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pic>
        <p:nvPicPr>
          <p:cNvPr id="77" name="그림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87" y="4294774"/>
            <a:ext cx="1799073" cy="291691"/>
          </a:xfrm>
          <a:prstGeom prst="rect">
            <a:avLst/>
          </a:prstGeom>
        </p:spPr>
      </p:pic>
      <p:cxnSp>
        <p:nvCxnSpPr>
          <p:cNvPr id="87" name="직선 화살표 연결선 86"/>
          <p:cNvCxnSpPr/>
          <p:nvPr/>
        </p:nvCxnSpPr>
        <p:spPr>
          <a:xfrm>
            <a:off x="3914866" y="4459679"/>
            <a:ext cx="0" cy="555685"/>
          </a:xfrm>
          <a:prstGeom prst="straightConnector1">
            <a:avLst/>
          </a:prstGeom>
          <a:ln w="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모서리가 둥근 직사각형 101"/>
          <p:cNvSpPr/>
          <p:nvPr/>
        </p:nvSpPr>
        <p:spPr bwMode="auto">
          <a:xfrm>
            <a:off x="6185651" y="4709261"/>
            <a:ext cx="2211589" cy="638765"/>
          </a:xfrm>
          <a:prstGeom prst="roundRect">
            <a:avLst/>
          </a:prstGeom>
          <a:solidFill>
            <a:schemeClr val="bg1"/>
          </a:solidFill>
          <a:ln w="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  <a:spcAft>
                <a:spcPts val="300"/>
              </a:spcAft>
            </a:pPr>
            <a:r>
              <a:rPr lang="en-US" altLang="ko-KR" sz="1200" dirty="0">
                <a:solidFill>
                  <a:schemeClr val="tx1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KCCA Public Health Department</a:t>
            </a:r>
          </a:p>
        </p:txBody>
      </p:sp>
      <p:sp>
        <p:nvSpPr>
          <p:cNvPr id="103" name="모서리가 둥근 직사각형 102"/>
          <p:cNvSpPr/>
          <p:nvPr/>
        </p:nvSpPr>
        <p:spPr bwMode="auto">
          <a:xfrm>
            <a:off x="3859871" y="4578814"/>
            <a:ext cx="1913215" cy="290720"/>
          </a:xfrm>
          <a:prstGeom prst="roundRect">
            <a:avLst/>
          </a:prstGeom>
          <a:noFill/>
          <a:ln w="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NDE</a:t>
            </a:r>
            <a:endParaRPr lang="ko-KR" altLang="en-US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cxnSp>
        <p:nvCxnSpPr>
          <p:cNvPr id="106" name="직선 화살표 연결선 105"/>
          <p:cNvCxnSpPr/>
          <p:nvPr/>
        </p:nvCxnSpPr>
        <p:spPr>
          <a:xfrm flipV="1">
            <a:off x="4348438" y="5036118"/>
            <a:ext cx="0" cy="532324"/>
          </a:xfrm>
          <a:prstGeom prst="straightConnector1">
            <a:avLst/>
          </a:prstGeom>
          <a:ln w="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KCCA has been sued for cancelling the process of procuring an entity to  develop and operate street parking services in the city - Sanyu FM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376" y="4728882"/>
            <a:ext cx="1386792" cy="67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모서리가 둥근 직사각형 103"/>
          <p:cNvSpPr/>
          <p:nvPr/>
        </p:nvSpPr>
        <p:spPr bwMode="auto">
          <a:xfrm>
            <a:off x="3083514" y="5464054"/>
            <a:ext cx="1441252" cy="579585"/>
          </a:xfrm>
          <a:prstGeom prst="roundRect">
            <a:avLst/>
          </a:prstGeom>
          <a:solidFill>
            <a:schemeClr val="bg1"/>
          </a:solidFill>
          <a:ln w="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200" dirty="0">
                <a:latin typeface="조선굵은고딕" panose="02030504000101010101" pitchFamily="18" charset="-127"/>
                <a:ea typeface="조선굵은고딕" panose="02030504000101010101" pitchFamily="18" charset="-127"/>
              </a:rPr>
              <a:t>Ministry of Water </a:t>
            </a:r>
          </a:p>
          <a:p>
            <a:r>
              <a:rPr lang="en-US" altLang="ko-KR" sz="1200" dirty="0">
                <a:latin typeface="조선굵은고딕" panose="02030504000101010101" pitchFamily="18" charset="-127"/>
                <a:ea typeface="조선굵은고딕" panose="02030504000101010101" pitchFamily="18" charset="-127"/>
              </a:rPr>
              <a:t>and Environment</a:t>
            </a:r>
            <a:endParaRPr lang="ko-KR" altLang="en-US" sz="1200" dirty="0"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sp>
        <p:nvSpPr>
          <p:cNvPr id="110" name="모서리가 둥근 직사각형 109"/>
          <p:cNvSpPr/>
          <p:nvPr/>
        </p:nvSpPr>
        <p:spPr bwMode="auto">
          <a:xfrm>
            <a:off x="3945938" y="5226207"/>
            <a:ext cx="553605" cy="262026"/>
          </a:xfrm>
          <a:prstGeom prst="roundRect">
            <a:avLst/>
          </a:prstGeom>
          <a:noFill/>
          <a:ln w="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DNA</a:t>
            </a:r>
            <a:endParaRPr lang="ko-KR" altLang="en-US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213373" y="5364072"/>
            <a:ext cx="2535091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altLang="ko-KR" sz="800" dirty="0">
                <a:latin typeface="조선가는고딕" panose="02030504000101010101" pitchFamily="18" charset="-127"/>
                <a:ea typeface="조선가는고딕" panose="02030504000101010101" pitchFamily="18" charset="-127"/>
              </a:rPr>
              <a:t>※ KCCA : Kampala Capital City Authority</a:t>
            </a:r>
          </a:p>
          <a:p>
            <a:pPr>
              <a:lnSpc>
                <a:spcPct val="95000"/>
              </a:lnSpc>
            </a:pPr>
            <a:r>
              <a:rPr lang="en-US" altLang="ko-KR" sz="800" dirty="0">
                <a:latin typeface="조선가는고딕" panose="02030504000101010101" pitchFamily="18" charset="-127"/>
                <a:ea typeface="조선가는고딕" panose="02030504000101010101" pitchFamily="18" charset="-127"/>
              </a:rPr>
              <a:t>    NDE : National Designated Entity</a:t>
            </a:r>
          </a:p>
          <a:p>
            <a:pPr>
              <a:lnSpc>
                <a:spcPct val="95000"/>
              </a:lnSpc>
            </a:pPr>
            <a:r>
              <a:rPr lang="en-US" altLang="ko-KR" sz="800" dirty="0">
                <a:latin typeface="조선가는고딕" panose="02030504000101010101" pitchFamily="18" charset="-127"/>
                <a:ea typeface="조선가는고딕" panose="02030504000101010101" pitchFamily="18" charset="-127"/>
              </a:rPr>
              <a:t>    DNA : Designated National Authorities</a:t>
            </a:r>
          </a:p>
          <a:p>
            <a:pPr>
              <a:lnSpc>
                <a:spcPct val="95000"/>
              </a:lnSpc>
            </a:pPr>
            <a:r>
              <a:rPr lang="en-US" altLang="ko-KR" sz="800" dirty="0">
                <a:latin typeface="조선가는고딕" panose="02030504000101010101" pitchFamily="18" charset="-127"/>
                <a:ea typeface="조선가는고딕" panose="02030504000101010101" pitchFamily="18" charset="-127"/>
              </a:rPr>
              <a:t>    PPA : Power Purchase Agreement</a:t>
            </a:r>
          </a:p>
          <a:p>
            <a:pPr>
              <a:lnSpc>
                <a:spcPct val="95000"/>
              </a:lnSpc>
            </a:pPr>
            <a:r>
              <a:rPr lang="en-US" altLang="ko-KR" sz="800" dirty="0">
                <a:latin typeface="조선가는고딕" panose="02030504000101010101" pitchFamily="18" charset="-127"/>
                <a:ea typeface="조선가는고딕" panose="02030504000101010101" pitchFamily="18" charset="-127"/>
              </a:rPr>
              <a:t>    RP : Response Plan</a:t>
            </a:r>
          </a:p>
          <a:p>
            <a:pPr>
              <a:lnSpc>
                <a:spcPct val="95000"/>
              </a:lnSpc>
            </a:pPr>
            <a:r>
              <a:rPr lang="en-US" altLang="ko-KR" sz="800" dirty="0">
                <a:latin typeface="조선가는고딕" panose="02030504000101010101" pitchFamily="18" charset="-127"/>
                <a:ea typeface="조선가는고딕" panose="02030504000101010101" pitchFamily="18" charset="-127"/>
              </a:rPr>
              <a:t>    GHG : Green House Gas</a:t>
            </a:r>
          </a:p>
        </p:txBody>
      </p:sp>
      <p:sp>
        <p:nvSpPr>
          <p:cNvPr id="86" name="모서리가 둥근 직사각형 85"/>
          <p:cNvSpPr/>
          <p:nvPr/>
        </p:nvSpPr>
        <p:spPr bwMode="auto">
          <a:xfrm>
            <a:off x="3067612" y="4007637"/>
            <a:ext cx="1441252" cy="600089"/>
          </a:xfrm>
          <a:prstGeom prst="roundRect">
            <a:avLst/>
          </a:prstGeom>
          <a:solidFill>
            <a:schemeClr val="bg1"/>
          </a:solidFill>
          <a:ln w="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r>
              <a:rPr lang="en-US" altLang="ko-KR" sz="1200">
                <a:solidFill>
                  <a:schemeClr val="tx1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`</a:t>
            </a:r>
            <a:endParaRPr lang="ko-KR" altLang="en-US" sz="1200" dirty="0">
              <a:solidFill>
                <a:schemeClr val="tx1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sp>
        <p:nvSpPr>
          <p:cNvPr id="60" name="모서리가 둥근 직사각형 59"/>
          <p:cNvSpPr/>
          <p:nvPr/>
        </p:nvSpPr>
        <p:spPr bwMode="auto">
          <a:xfrm>
            <a:off x="772845" y="1106635"/>
            <a:ext cx="2132037" cy="574676"/>
          </a:xfrm>
          <a:prstGeom prst="roundRect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ko-KR" altLang="en-US" sz="1300" dirty="0">
              <a:solidFill>
                <a:schemeClr val="tx1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pic>
        <p:nvPicPr>
          <p:cNvPr id="58" name="그림 57">
            <a:extLst>
              <a:ext uri="{FF2B5EF4-FFF2-40B4-BE49-F238E27FC236}">
                <a16:creationId xmlns:a16="http://schemas.microsoft.com/office/drawing/2014/main" id="{CE41704A-E575-44EF-8A8E-7576636C5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027" y="1189657"/>
            <a:ext cx="1236648" cy="409486"/>
          </a:xfrm>
          <a:prstGeom prst="rect">
            <a:avLst/>
          </a:prstGeom>
        </p:spPr>
      </p:pic>
      <p:sp>
        <p:nvSpPr>
          <p:cNvPr id="80" name="모서리가 둥근 직사각형 79"/>
          <p:cNvSpPr/>
          <p:nvPr/>
        </p:nvSpPr>
        <p:spPr bwMode="auto">
          <a:xfrm>
            <a:off x="3491880" y="1951884"/>
            <a:ext cx="2132037" cy="574676"/>
          </a:xfrm>
          <a:prstGeom prst="roundRect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ko-KR" altLang="en-US" sz="1300" dirty="0">
              <a:solidFill>
                <a:schemeClr val="tx1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pic>
        <p:nvPicPr>
          <p:cNvPr id="59" name="그림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5007" y="2075292"/>
            <a:ext cx="1440160" cy="355162"/>
          </a:xfrm>
          <a:prstGeom prst="rect">
            <a:avLst/>
          </a:prstGeom>
        </p:spPr>
      </p:pic>
      <p:pic>
        <p:nvPicPr>
          <p:cNvPr id="81" name="그림 80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BF59BDB1-23CE-C73B-B22D-97C83324EF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01" y="4876537"/>
            <a:ext cx="1631924" cy="274461"/>
          </a:xfrm>
          <a:prstGeom prst="rect">
            <a:avLst/>
          </a:prstGeom>
        </p:spPr>
      </p:pic>
      <p:pic>
        <p:nvPicPr>
          <p:cNvPr id="84" name="그림 8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8092" y="5412454"/>
            <a:ext cx="846173" cy="336518"/>
          </a:xfrm>
          <a:prstGeom prst="rect">
            <a:avLst/>
          </a:prstGeom>
        </p:spPr>
      </p:pic>
      <p:sp>
        <p:nvSpPr>
          <p:cNvPr id="89" name="모서리가 둥근 직사각형 88"/>
          <p:cNvSpPr/>
          <p:nvPr/>
        </p:nvSpPr>
        <p:spPr bwMode="auto">
          <a:xfrm>
            <a:off x="3498481" y="2995416"/>
            <a:ext cx="2132037" cy="574676"/>
          </a:xfrm>
          <a:prstGeom prst="roundRect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ko-KR" altLang="en-US" sz="1300" dirty="0">
              <a:solidFill>
                <a:schemeClr val="tx1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7868" y="3104614"/>
            <a:ext cx="1640656" cy="350115"/>
          </a:xfrm>
          <a:prstGeom prst="rect">
            <a:avLst/>
          </a:prstGeom>
        </p:spPr>
      </p:pic>
      <p:sp>
        <p:nvSpPr>
          <p:cNvPr id="93" name="모서리가 둥근 직사각형 92"/>
          <p:cNvSpPr/>
          <p:nvPr/>
        </p:nvSpPr>
        <p:spPr bwMode="auto">
          <a:xfrm>
            <a:off x="1860221" y="1982127"/>
            <a:ext cx="1913215" cy="290720"/>
          </a:xfrm>
          <a:prstGeom prst="roundRect">
            <a:avLst/>
          </a:prstGeom>
          <a:noFill/>
          <a:ln w="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Technical assistance</a:t>
            </a:r>
            <a:endParaRPr lang="ko-KR" altLang="en-US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sp>
        <p:nvSpPr>
          <p:cNvPr id="94" name="모서리가 둥근 직사각형 93"/>
          <p:cNvSpPr/>
          <p:nvPr/>
        </p:nvSpPr>
        <p:spPr bwMode="auto">
          <a:xfrm>
            <a:off x="1874317" y="3005499"/>
            <a:ext cx="1913215" cy="290720"/>
          </a:xfrm>
          <a:prstGeom prst="roundRect">
            <a:avLst/>
          </a:prstGeom>
          <a:noFill/>
          <a:ln w="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Investment</a:t>
            </a:r>
            <a:endParaRPr lang="ko-KR" altLang="en-US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sp>
        <p:nvSpPr>
          <p:cNvPr id="95" name="모서리가 둥근 직사각형 94"/>
          <p:cNvSpPr/>
          <p:nvPr/>
        </p:nvSpPr>
        <p:spPr bwMode="auto">
          <a:xfrm>
            <a:off x="1146617" y="1640779"/>
            <a:ext cx="1913215" cy="290720"/>
          </a:xfrm>
          <a:prstGeom prst="roundRect">
            <a:avLst/>
          </a:prstGeom>
          <a:noFill/>
          <a:ln w="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Funding</a:t>
            </a:r>
            <a:endParaRPr lang="ko-KR" altLang="en-US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067783" y="3977445"/>
            <a:ext cx="14627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latin typeface="조선굵은고딕" panose="02030504000101010101" pitchFamily="18" charset="-127"/>
                <a:ea typeface="조선굵은고딕" panose="02030504000101010101" pitchFamily="18" charset="-127"/>
              </a:rPr>
              <a:t>Ministry of Science, </a:t>
            </a:r>
          </a:p>
          <a:p>
            <a:r>
              <a:rPr lang="en-US" altLang="ko-KR" sz="1200" dirty="0">
                <a:latin typeface="조선굵은고딕" panose="02030504000101010101" pitchFamily="18" charset="-127"/>
                <a:ea typeface="조선굵은고딕" panose="02030504000101010101" pitchFamily="18" charset="-127"/>
              </a:rPr>
              <a:t>Technology and Innovation</a:t>
            </a:r>
            <a:endParaRPr lang="ko-KR" altLang="en-US" sz="1200" dirty="0"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pic>
        <p:nvPicPr>
          <p:cNvPr id="2052" name="Picture 4" descr="https://upload.wikimedia.org/wikipedia/commons/thumb/7/7c/Coat_of_arms_of_Uganda.svg/150px-Coat_of_arms_of_Uganda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37634"/>
            <a:ext cx="448609" cy="48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모서리가 둥근 직사각형 37"/>
          <p:cNvSpPr/>
          <p:nvPr/>
        </p:nvSpPr>
        <p:spPr bwMode="auto">
          <a:xfrm>
            <a:off x="4550604" y="4020519"/>
            <a:ext cx="1482596" cy="579585"/>
          </a:xfrm>
          <a:prstGeom prst="roundRect">
            <a:avLst/>
          </a:prstGeom>
          <a:solidFill>
            <a:schemeClr val="bg1"/>
          </a:solidFill>
          <a:ln w="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200" dirty="0">
                <a:latin typeface="조선굵은고딕" panose="02030504000101010101" pitchFamily="18" charset="-127"/>
                <a:ea typeface="조선굵은고딕" panose="02030504000101010101" pitchFamily="18" charset="-127"/>
              </a:rPr>
              <a:t>Ministry of Energy </a:t>
            </a:r>
          </a:p>
          <a:p>
            <a:r>
              <a:rPr lang="en-US" altLang="ko-KR" sz="1200" dirty="0">
                <a:latin typeface="조선굵은고딕" panose="02030504000101010101" pitchFamily="18" charset="-127"/>
                <a:ea typeface="조선굵은고딕" panose="02030504000101010101" pitchFamily="18" charset="-127"/>
              </a:rPr>
              <a:t>and Mineral Development</a:t>
            </a:r>
            <a:endParaRPr lang="ko-KR" altLang="en-US" sz="1200" dirty="0"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sp>
        <p:nvSpPr>
          <p:cNvPr id="40" name="모서리가 둥근 직사각형 39"/>
          <p:cNvSpPr/>
          <p:nvPr/>
        </p:nvSpPr>
        <p:spPr bwMode="auto">
          <a:xfrm>
            <a:off x="4725160" y="5217544"/>
            <a:ext cx="553605" cy="262026"/>
          </a:xfrm>
          <a:prstGeom prst="roundRect">
            <a:avLst/>
          </a:prstGeom>
          <a:noFill/>
          <a:ln w="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EIA</a:t>
            </a:r>
            <a:endParaRPr lang="ko-KR" altLang="en-US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sp>
        <p:nvSpPr>
          <p:cNvPr id="49" name="모서리가 둥근 직사각형 48"/>
          <p:cNvSpPr/>
          <p:nvPr/>
        </p:nvSpPr>
        <p:spPr bwMode="auto">
          <a:xfrm>
            <a:off x="2932176" y="4888972"/>
            <a:ext cx="1368555" cy="262026"/>
          </a:xfrm>
          <a:prstGeom prst="roundRect">
            <a:avLst/>
          </a:prstGeom>
          <a:noFill/>
          <a:ln w="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RP Agreement</a:t>
            </a:r>
          </a:p>
          <a:p>
            <a:pPr>
              <a:lnSpc>
                <a:spcPct val="95000"/>
              </a:lnSpc>
            </a:pPr>
            <a:endParaRPr lang="en-US" altLang="ko-KR" sz="5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  <a:p>
            <a:pPr>
              <a:lnSpc>
                <a:spcPct val="95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LOI for GHG Reduction</a:t>
            </a:r>
            <a:endParaRPr lang="ko-KR" altLang="en-US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cxnSp>
        <p:nvCxnSpPr>
          <p:cNvPr id="44" name="직선 화살표 연결선 43"/>
          <p:cNvCxnSpPr/>
          <p:nvPr/>
        </p:nvCxnSpPr>
        <p:spPr>
          <a:xfrm>
            <a:off x="5220072" y="4475564"/>
            <a:ext cx="0" cy="555685"/>
          </a:xfrm>
          <a:prstGeom prst="straightConnector1">
            <a:avLst/>
          </a:prstGeom>
          <a:ln w="0"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모서리가 둥근 직사각형 50"/>
          <p:cNvSpPr/>
          <p:nvPr/>
        </p:nvSpPr>
        <p:spPr bwMode="auto">
          <a:xfrm>
            <a:off x="5171114" y="4570791"/>
            <a:ext cx="1913215" cy="290720"/>
          </a:xfrm>
          <a:prstGeom prst="roundRect">
            <a:avLst/>
          </a:prstGeom>
          <a:noFill/>
          <a:ln w="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PPA</a:t>
            </a:r>
            <a:endParaRPr lang="ko-KR" altLang="en-US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sp>
        <p:nvSpPr>
          <p:cNvPr id="52" name="모서리가 둥근 직사각형 51"/>
          <p:cNvSpPr/>
          <p:nvPr/>
        </p:nvSpPr>
        <p:spPr bwMode="auto">
          <a:xfrm>
            <a:off x="4566912" y="5451678"/>
            <a:ext cx="1484174" cy="600089"/>
          </a:xfrm>
          <a:prstGeom prst="roundRect">
            <a:avLst/>
          </a:prstGeom>
          <a:solidFill>
            <a:schemeClr val="bg1"/>
          </a:solidFill>
          <a:ln w="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ko-KR" altLang="en-US" sz="1200" dirty="0">
              <a:solidFill>
                <a:schemeClr val="tx1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4539098" y="5405601"/>
            <a:ext cx="1665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spc="-50" dirty="0">
                <a:latin typeface="조선굵은고딕" panose="02030504000101010101" pitchFamily="18" charset="-127"/>
                <a:ea typeface="조선굵은고딕" panose="02030504000101010101" pitchFamily="18" charset="-127"/>
              </a:rPr>
              <a:t>National Environment Management </a:t>
            </a:r>
          </a:p>
          <a:p>
            <a:r>
              <a:rPr lang="en-US" altLang="ko-KR" sz="1200" spc="-50" dirty="0">
                <a:latin typeface="조선굵은고딕" panose="02030504000101010101" pitchFamily="18" charset="-127"/>
                <a:ea typeface="조선굵은고딕" panose="02030504000101010101" pitchFamily="18" charset="-127"/>
              </a:rPr>
              <a:t>Authority</a:t>
            </a:r>
            <a:endParaRPr lang="ko-KR" altLang="en-US" sz="1200" spc="-50" dirty="0"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01521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E9E87-3F07-27A2-75CC-4C0ADFE2E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그룹 79">
            <a:extLst>
              <a:ext uri="{FF2B5EF4-FFF2-40B4-BE49-F238E27FC236}">
                <a16:creationId xmlns:a16="http://schemas.microsoft.com/office/drawing/2014/main" id="{E814B410-F23B-1CB4-7D94-204A89D87FBF}"/>
              </a:ext>
            </a:extLst>
          </p:cNvPr>
          <p:cNvGrpSpPr/>
          <p:nvPr/>
        </p:nvGrpSpPr>
        <p:grpSpPr>
          <a:xfrm>
            <a:off x="8388424" y="551715"/>
            <a:ext cx="329092" cy="38754"/>
            <a:chOff x="6146188" y="592248"/>
            <a:chExt cx="514967" cy="60643"/>
          </a:xfrm>
        </p:grpSpPr>
        <p:sp>
          <p:nvSpPr>
            <p:cNvPr id="82" name="타원 81">
              <a:extLst>
                <a:ext uri="{FF2B5EF4-FFF2-40B4-BE49-F238E27FC236}">
                  <a16:creationId xmlns:a16="http://schemas.microsoft.com/office/drawing/2014/main" id="{31A62028-8B94-96C1-4CBC-934FE0F56F8A}"/>
                </a:ext>
              </a:extLst>
            </p:cNvPr>
            <p:cNvSpPr/>
            <p:nvPr/>
          </p:nvSpPr>
          <p:spPr bwMode="auto">
            <a:xfrm>
              <a:off x="6330122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90" name="타원 89">
              <a:extLst>
                <a:ext uri="{FF2B5EF4-FFF2-40B4-BE49-F238E27FC236}">
                  <a16:creationId xmlns:a16="http://schemas.microsoft.com/office/drawing/2014/main" id="{2C47BB05-A7AF-C336-84E3-896DC896F122}"/>
                </a:ext>
              </a:extLst>
            </p:cNvPr>
            <p:cNvSpPr/>
            <p:nvPr/>
          </p:nvSpPr>
          <p:spPr bwMode="auto">
            <a:xfrm>
              <a:off x="6422089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91" name="타원 90">
              <a:extLst>
                <a:ext uri="{FF2B5EF4-FFF2-40B4-BE49-F238E27FC236}">
                  <a16:creationId xmlns:a16="http://schemas.microsoft.com/office/drawing/2014/main" id="{A67028F8-CFD8-F3DE-307D-02FF62B64147}"/>
                </a:ext>
              </a:extLst>
            </p:cNvPr>
            <p:cNvSpPr/>
            <p:nvPr/>
          </p:nvSpPr>
          <p:spPr bwMode="auto">
            <a:xfrm>
              <a:off x="6146188" y="592248"/>
              <a:ext cx="55130" cy="6064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92" name="타원 91">
              <a:extLst>
                <a:ext uri="{FF2B5EF4-FFF2-40B4-BE49-F238E27FC236}">
                  <a16:creationId xmlns:a16="http://schemas.microsoft.com/office/drawing/2014/main" id="{C0C33208-855F-83B5-A27F-EB91A7A9F75B}"/>
                </a:ext>
              </a:extLst>
            </p:cNvPr>
            <p:cNvSpPr/>
            <p:nvPr/>
          </p:nvSpPr>
          <p:spPr bwMode="auto">
            <a:xfrm>
              <a:off x="623815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93" name="타원 92">
              <a:extLst>
                <a:ext uri="{FF2B5EF4-FFF2-40B4-BE49-F238E27FC236}">
                  <a16:creationId xmlns:a16="http://schemas.microsoft.com/office/drawing/2014/main" id="{383728B7-C7E3-321D-EC4E-B990CCEB6AC6}"/>
                </a:ext>
              </a:extLst>
            </p:cNvPr>
            <p:cNvSpPr/>
            <p:nvPr/>
          </p:nvSpPr>
          <p:spPr bwMode="auto">
            <a:xfrm>
              <a:off x="6514056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94" name="타원 93">
              <a:extLst>
                <a:ext uri="{FF2B5EF4-FFF2-40B4-BE49-F238E27FC236}">
                  <a16:creationId xmlns:a16="http://schemas.microsoft.com/office/drawing/2014/main" id="{021A2821-D932-5C3B-18D8-7D37F481BCB3}"/>
                </a:ext>
              </a:extLst>
            </p:cNvPr>
            <p:cNvSpPr/>
            <p:nvPr/>
          </p:nvSpPr>
          <p:spPr bwMode="auto">
            <a:xfrm>
              <a:off x="660602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</p:grpSp>
      <p:sp>
        <p:nvSpPr>
          <p:cNvPr id="17" name="슬라이드 번호 개체 틀 16">
            <a:extLst>
              <a:ext uri="{FF2B5EF4-FFF2-40B4-BE49-F238E27FC236}">
                <a16:creationId xmlns:a16="http://schemas.microsoft.com/office/drawing/2014/main" id="{90F86A0C-3C8E-908C-F3E7-D0842547A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9544" y="6543632"/>
            <a:ext cx="864096" cy="246221"/>
          </a:xfrm>
        </p:spPr>
        <p:txBody>
          <a:bodyPr>
            <a:spAutoFit/>
          </a:bodyPr>
          <a:lstStyle/>
          <a:p>
            <a:pPr algn="r"/>
            <a:r>
              <a:rPr lang="en-US" altLang="ko-KR" sz="10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</a:rPr>
              <a:t>3</a:t>
            </a:r>
            <a:endParaRPr lang="ko-KR" altLang="en-US" sz="10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60D93EAB-B3A2-95B2-D319-BF42F7A34738}"/>
              </a:ext>
            </a:extLst>
          </p:cNvPr>
          <p:cNvSpPr/>
          <p:nvPr/>
        </p:nvSpPr>
        <p:spPr>
          <a:xfrm>
            <a:off x="1143344" y="1196752"/>
            <a:ext cx="3212631" cy="272459"/>
          </a:xfrm>
          <a:prstGeom prst="rect">
            <a:avLst/>
          </a:prstGeom>
          <a:solidFill>
            <a:srgbClr val="004377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107791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702040204020203" pitchFamily="34" charset="0"/>
                <a:ea typeface="Rix고딕 B" pitchFamily="18" charset="-127"/>
                <a:cs typeface="Segoe UI Semibold" panose="020B0702040204020203" pitchFamily="34" charset="0"/>
              </a:rPr>
              <a:t> Basic Survey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anose="020B0702040204020203" pitchFamily="34" charset="0"/>
              <a:ea typeface="Rix고딕 B" pitchFamily="18" charset="-127"/>
              <a:cs typeface="Segoe UI Semibold" panose="020B0702040204020203" pitchFamily="34" charset="0"/>
            </a:endParaRPr>
          </a:p>
        </p:txBody>
      </p:sp>
      <p:sp>
        <p:nvSpPr>
          <p:cNvPr id="57" name="양쪽 모서리가 둥근 사각형 5">
            <a:extLst>
              <a:ext uri="{FF2B5EF4-FFF2-40B4-BE49-F238E27FC236}">
                <a16:creationId xmlns:a16="http://schemas.microsoft.com/office/drawing/2014/main" id="{A112A9BE-FE00-5939-D6BC-D6C442B28B08}"/>
              </a:ext>
            </a:extLst>
          </p:cNvPr>
          <p:cNvSpPr/>
          <p:nvPr/>
        </p:nvSpPr>
        <p:spPr>
          <a:xfrm>
            <a:off x="267044" y="1196752"/>
            <a:ext cx="876300" cy="272459"/>
          </a:xfrm>
          <a:prstGeom prst="round2SameRect">
            <a:avLst>
              <a:gd name="adj1" fmla="val 6706"/>
              <a:gd name="adj2" fmla="val 6928"/>
            </a:avLst>
          </a:prstGeom>
          <a:blipFill>
            <a:blip r:embed="rId3"/>
            <a:stretch>
              <a:fillRect/>
            </a:stretch>
          </a:blip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7791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ea typeface="Rix고딕 B" pitchFamily="18" charset="-127"/>
                <a:cs typeface="Segoe UI Semibold" panose="020B0702040204020203" pitchFamily="34" charset="0"/>
              </a:rPr>
              <a:t>Stage 1</a:t>
            </a: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DA4F4EB8-3E50-F061-5873-0FC65CDF2002}"/>
              </a:ext>
            </a:extLst>
          </p:cNvPr>
          <p:cNvSpPr/>
          <p:nvPr/>
        </p:nvSpPr>
        <p:spPr>
          <a:xfrm>
            <a:off x="1143344" y="1196753"/>
            <a:ext cx="7733612" cy="1316588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7791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ix고딕 B" pitchFamily="18" charset="-127"/>
              <a:ea typeface="Rix고딕 B" pitchFamily="18" charset="-127"/>
              <a:cs typeface="+mn-cs"/>
            </a:endParaRPr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F6F8E3BB-6936-F356-164A-7786927EB65D}"/>
              </a:ext>
            </a:extLst>
          </p:cNvPr>
          <p:cNvSpPr/>
          <p:nvPr/>
        </p:nvSpPr>
        <p:spPr>
          <a:xfrm>
            <a:off x="1162816" y="2709065"/>
            <a:ext cx="3212631" cy="272459"/>
          </a:xfrm>
          <a:prstGeom prst="rect">
            <a:avLst/>
          </a:prstGeom>
          <a:solidFill>
            <a:srgbClr val="004377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1077913" eaLnBrk="0" latinLnBrk="0" hangingPunct="0"/>
            <a:r>
              <a:rPr lang="en-US" altLang="ko-KR" sz="1200" kern="0" dirty="0">
                <a:solidFill>
                  <a:schemeClr val="bg1"/>
                </a:solidFill>
                <a:latin typeface="Segoe UI Semibold" panose="020B0702040204020203" pitchFamily="34" charset="0"/>
                <a:ea typeface="Rix고딕 B" pitchFamily="18" charset="-127"/>
                <a:cs typeface="Segoe UI Semibold" panose="020B0702040204020203" pitchFamily="34" charset="0"/>
              </a:rPr>
              <a:t> Policy Proposal</a:t>
            </a:r>
            <a:endParaRPr lang="ko-KR" altLang="en-US" sz="1200" kern="0" dirty="0">
              <a:solidFill>
                <a:schemeClr val="bg1"/>
              </a:solidFill>
              <a:latin typeface="Segoe UI Semibold" panose="020B0702040204020203" pitchFamily="34" charset="0"/>
              <a:ea typeface="Rix고딕 B" pitchFamily="18" charset="-127"/>
              <a:cs typeface="Segoe UI Semibold" panose="020B0702040204020203" pitchFamily="34" charset="0"/>
            </a:endParaRPr>
          </a:p>
        </p:txBody>
      </p:sp>
      <p:sp>
        <p:nvSpPr>
          <p:cNvPr id="74" name="양쪽 모서리가 둥근 사각형 5">
            <a:extLst>
              <a:ext uri="{FF2B5EF4-FFF2-40B4-BE49-F238E27FC236}">
                <a16:creationId xmlns:a16="http://schemas.microsoft.com/office/drawing/2014/main" id="{84246A25-9877-AADA-6772-3C718E0B46C1}"/>
              </a:ext>
            </a:extLst>
          </p:cNvPr>
          <p:cNvSpPr/>
          <p:nvPr/>
        </p:nvSpPr>
        <p:spPr>
          <a:xfrm>
            <a:off x="286516" y="2709065"/>
            <a:ext cx="876300" cy="272459"/>
          </a:xfrm>
          <a:prstGeom prst="round2SameRect">
            <a:avLst>
              <a:gd name="adj1" fmla="val 6706"/>
              <a:gd name="adj2" fmla="val 6928"/>
            </a:avLst>
          </a:prstGeom>
          <a:blipFill>
            <a:blip r:embed="rId3"/>
            <a:stretch>
              <a:fillRect/>
            </a:stretch>
          </a:blip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7791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ea typeface="Rix고딕 B" pitchFamily="18" charset="-127"/>
                <a:cs typeface="Segoe UI Semibold" panose="020B0702040204020203" pitchFamily="34" charset="0"/>
              </a:rPr>
              <a:t>Stage 2</a:t>
            </a: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4172CE82-6780-EF8D-52FB-234AD0DA51FF}"/>
              </a:ext>
            </a:extLst>
          </p:cNvPr>
          <p:cNvSpPr/>
          <p:nvPr/>
        </p:nvSpPr>
        <p:spPr>
          <a:xfrm>
            <a:off x="1162816" y="2709064"/>
            <a:ext cx="7733612" cy="1728047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7791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ix고딕 B" pitchFamily="18" charset="-127"/>
              <a:ea typeface="Rix고딕 B" pitchFamily="18" charset="-127"/>
              <a:cs typeface="+mn-cs"/>
            </a:endParaRPr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54FEB321-ED80-A1F4-C7FA-801ADAD5E5F7}"/>
              </a:ext>
            </a:extLst>
          </p:cNvPr>
          <p:cNvSpPr/>
          <p:nvPr/>
        </p:nvSpPr>
        <p:spPr>
          <a:xfrm>
            <a:off x="1155673" y="4725144"/>
            <a:ext cx="3212631" cy="272459"/>
          </a:xfrm>
          <a:prstGeom prst="rect">
            <a:avLst/>
          </a:prstGeom>
          <a:solidFill>
            <a:srgbClr val="004377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1077913" eaLnBrk="0" latinLnBrk="0" hangingPunct="0"/>
            <a:r>
              <a:rPr lang="en-US" altLang="ko-KR" sz="1200" kern="0" dirty="0">
                <a:solidFill>
                  <a:schemeClr val="bg1"/>
                </a:solidFill>
                <a:latin typeface="Segoe UI Semibold" panose="020B0702040204020203" pitchFamily="34" charset="0"/>
                <a:ea typeface="Rix고딕 B" pitchFamily="18" charset="-127"/>
                <a:cs typeface="Segoe UI Semibold" panose="020B0702040204020203" pitchFamily="34" charset="0"/>
              </a:rPr>
              <a:t> Capacity Building &amp; Developing Project </a:t>
            </a:r>
            <a:endParaRPr lang="ko-KR" altLang="en-US" sz="1200" kern="0" dirty="0">
              <a:solidFill>
                <a:schemeClr val="bg1"/>
              </a:solidFill>
              <a:latin typeface="Segoe UI Semibold" panose="020B0702040204020203" pitchFamily="34" charset="0"/>
              <a:ea typeface="Rix고딕 B" pitchFamily="18" charset="-127"/>
              <a:cs typeface="Segoe UI Semibold" panose="020B0702040204020203" pitchFamily="34" charset="0"/>
            </a:endParaRPr>
          </a:p>
        </p:txBody>
      </p:sp>
      <p:sp>
        <p:nvSpPr>
          <p:cNvPr id="77" name="양쪽 모서리가 둥근 사각형 5">
            <a:extLst>
              <a:ext uri="{FF2B5EF4-FFF2-40B4-BE49-F238E27FC236}">
                <a16:creationId xmlns:a16="http://schemas.microsoft.com/office/drawing/2014/main" id="{DFCA7FFA-A2C0-92FD-DBCD-F996E3812795}"/>
              </a:ext>
            </a:extLst>
          </p:cNvPr>
          <p:cNvSpPr/>
          <p:nvPr/>
        </p:nvSpPr>
        <p:spPr>
          <a:xfrm>
            <a:off x="279372" y="4725144"/>
            <a:ext cx="876300" cy="272459"/>
          </a:xfrm>
          <a:prstGeom prst="round2SameRect">
            <a:avLst>
              <a:gd name="adj1" fmla="val 6706"/>
              <a:gd name="adj2" fmla="val 6928"/>
            </a:avLst>
          </a:prstGeom>
          <a:blipFill>
            <a:blip r:embed="rId3"/>
            <a:stretch>
              <a:fillRect/>
            </a:stretch>
          </a:blip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7791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/>
                <a:uLnTx/>
                <a:uFillTx/>
                <a:latin typeface="Segoe UI Semibold" panose="020B0702040204020203" pitchFamily="34" charset="0"/>
                <a:ea typeface="Rix고딕 B" pitchFamily="18" charset="-127"/>
                <a:cs typeface="Segoe UI Semibold" panose="020B0702040204020203" pitchFamily="34" charset="0"/>
              </a:rPr>
              <a:t>Stage 3</a:t>
            </a:r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32BCDCF8-5534-834E-AA62-929C704001D3}"/>
              </a:ext>
            </a:extLst>
          </p:cNvPr>
          <p:cNvSpPr/>
          <p:nvPr/>
        </p:nvSpPr>
        <p:spPr>
          <a:xfrm>
            <a:off x="1155672" y="4725144"/>
            <a:ext cx="7733612" cy="1641790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7791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ix고딕 B" pitchFamily="18" charset="-127"/>
              <a:ea typeface="Rix고딕 B" pitchFamily="18" charset="-127"/>
              <a:cs typeface="+mn-cs"/>
            </a:endParaRPr>
          </a:p>
        </p:txBody>
      </p:sp>
      <p:sp>
        <p:nvSpPr>
          <p:cNvPr id="83" name="양쪽 모서리가 둥근 사각형 11">
            <a:extLst>
              <a:ext uri="{FF2B5EF4-FFF2-40B4-BE49-F238E27FC236}">
                <a16:creationId xmlns:a16="http://schemas.microsoft.com/office/drawing/2014/main" id="{41170B78-BF90-4750-9B3A-A66018A60EE6}"/>
              </a:ext>
            </a:extLst>
          </p:cNvPr>
          <p:cNvSpPr/>
          <p:nvPr/>
        </p:nvSpPr>
        <p:spPr>
          <a:xfrm>
            <a:off x="1662745" y="1636985"/>
            <a:ext cx="3302793" cy="277216"/>
          </a:xfrm>
          <a:prstGeom prst="roundRect">
            <a:avLst>
              <a:gd name="adj" fmla="val 9928"/>
            </a:avLst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7791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0" dirty="0">
                <a:latin typeface="Segoe UI Semibold" panose="020B0702040204020203" pitchFamily="34" charset="0"/>
                <a:ea typeface="Rix고딕 B" pitchFamily="18" charset="-127"/>
                <a:cs typeface="Segoe UI Semibold" panose="020B0702040204020203" pitchFamily="34" charset="0"/>
              </a:rPr>
              <a:t>Basic data research and analysis</a:t>
            </a: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Segoe UI Semibold" panose="020B0702040204020203" pitchFamily="34" charset="0"/>
              <a:ea typeface="Rix고딕 B" pitchFamily="18" charset="-127"/>
              <a:cs typeface="Segoe UI Semibold" panose="020B0702040204020203" pitchFamily="34" charset="0"/>
            </a:endParaRPr>
          </a:p>
        </p:txBody>
      </p:sp>
      <p:sp>
        <p:nvSpPr>
          <p:cNvPr id="84" name="양쪽 모서리가 둥근 사각형 11">
            <a:extLst>
              <a:ext uri="{FF2B5EF4-FFF2-40B4-BE49-F238E27FC236}">
                <a16:creationId xmlns:a16="http://schemas.microsoft.com/office/drawing/2014/main" id="{1167FDAC-E6DF-40B9-A8DC-FCBA70779F40}"/>
              </a:ext>
            </a:extLst>
          </p:cNvPr>
          <p:cNvSpPr/>
          <p:nvPr/>
        </p:nvSpPr>
        <p:spPr>
          <a:xfrm>
            <a:off x="5436096" y="1628801"/>
            <a:ext cx="3325939" cy="277216"/>
          </a:xfrm>
          <a:prstGeom prst="roundRect">
            <a:avLst>
              <a:gd name="adj" fmla="val 9928"/>
            </a:avLst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7791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ea typeface="Rix고딕 B" pitchFamily="18" charset="-127"/>
                <a:cs typeface="Segoe UI Semibold" panose="020B0702040204020203" pitchFamily="34" charset="0"/>
              </a:rPr>
              <a:t>On-site survey incl. landfill gas composition</a:t>
            </a:r>
          </a:p>
        </p:txBody>
      </p:sp>
      <p:sp>
        <p:nvSpPr>
          <p:cNvPr id="86" name="양쪽 모서리가 둥근 사각형 11">
            <a:extLst>
              <a:ext uri="{FF2B5EF4-FFF2-40B4-BE49-F238E27FC236}">
                <a16:creationId xmlns:a16="http://schemas.microsoft.com/office/drawing/2014/main" id="{C853DC02-16AB-4024-C685-86559C04F48D}"/>
              </a:ext>
            </a:extLst>
          </p:cNvPr>
          <p:cNvSpPr/>
          <p:nvPr/>
        </p:nvSpPr>
        <p:spPr>
          <a:xfrm>
            <a:off x="1671807" y="3113539"/>
            <a:ext cx="2343601" cy="267661"/>
          </a:xfrm>
          <a:prstGeom prst="roundRect">
            <a:avLst>
              <a:gd name="adj" fmla="val 9928"/>
            </a:avLst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077913" eaLnBrk="0" latinLnBrk="0" hangingPunct="0"/>
            <a:r>
              <a:rPr lang="en-US" altLang="ko-KR" sz="1200" kern="0" dirty="0">
                <a:latin typeface="Segoe UI Semibold" panose="020B0702040204020203" pitchFamily="34" charset="0"/>
                <a:ea typeface="Rix고딕 B" pitchFamily="18" charset="-127"/>
                <a:cs typeface="Segoe UI Semibold" panose="020B0702040204020203" pitchFamily="34" charset="0"/>
              </a:rPr>
              <a:t>Integrated management policy</a:t>
            </a:r>
          </a:p>
        </p:txBody>
      </p:sp>
      <p:sp>
        <p:nvSpPr>
          <p:cNvPr id="87" name="양쪽 모서리가 둥근 사각형 11">
            <a:extLst>
              <a:ext uri="{FF2B5EF4-FFF2-40B4-BE49-F238E27FC236}">
                <a16:creationId xmlns:a16="http://schemas.microsoft.com/office/drawing/2014/main" id="{313EC6C0-01E6-66D4-52FC-0CADF9C01F7F}"/>
              </a:ext>
            </a:extLst>
          </p:cNvPr>
          <p:cNvSpPr/>
          <p:nvPr/>
        </p:nvSpPr>
        <p:spPr>
          <a:xfrm>
            <a:off x="4102317" y="3113539"/>
            <a:ext cx="2283898" cy="267661"/>
          </a:xfrm>
          <a:prstGeom prst="roundRect">
            <a:avLst>
              <a:gd name="adj" fmla="val 9928"/>
            </a:avLst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077913" eaLnBrk="0" latinLnBrk="0" hangingPunct="0"/>
            <a:r>
              <a:rPr lang="en-US" altLang="ko-KR" sz="1200" kern="0">
                <a:latin typeface="Segoe UI Semibold" panose="020B0702040204020203" pitchFamily="34" charset="0"/>
                <a:ea typeface="Rix고딕 B" pitchFamily="18" charset="-127"/>
                <a:cs typeface="Segoe UI Semibold" panose="020B0702040204020203" pitchFamily="34" charset="0"/>
              </a:rPr>
              <a:t>Recycling plan</a:t>
            </a:r>
            <a:endParaRPr lang="en-US" altLang="ko-KR" sz="1200" kern="0" dirty="0">
              <a:latin typeface="Segoe UI Semibold" panose="020B0702040204020203" pitchFamily="34" charset="0"/>
              <a:ea typeface="Rix고딕 B" pitchFamily="18" charset="-127"/>
              <a:cs typeface="Segoe UI Semibold" panose="020B0702040204020203" pitchFamily="34" charset="0"/>
            </a:endParaRPr>
          </a:p>
        </p:txBody>
      </p:sp>
      <p:sp>
        <p:nvSpPr>
          <p:cNvPr id="88" name="양쪽 모서리가 둥근 사각형 11">
            <a:extLst>
              <a:ext uri="{FF2B5EF4-FFF2-40B4-BE49-F238E27FC236}">
                <a16:creationId xmlns:a16="http://schemas.microsoft.com/office/drawing/2014/main" id="{B338B20A-08B7-8947-41B7-C7BAF43246FA}"/>
              </a:ext>
            </a:extLst>
          </p:cNvPr>
          <p:cNvSpPr/>
          <p:nvPr/>
        </p:nvSpPr>
        <p:spPr>
          <a:xfrm>
            <a:off x="6463680" y="3113539"/>
            <a:ext cx="2317827" cy="267661"/>
          </a:xfrm>
          <a:prstGeom prst="roundRect">
            <a:avLst>
              <a:gd name="adj" fmla="val 9928"/>
            </a:avLst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077913" eaLnBrk="0" latinLnBrk="0" hangingPunct="0"/>
            <a:r>
              <a:rPr lang="en-US" altLang="ko-KR" sz="1200" kern="0" dirty="0">
                <a:latin typeface="Segoe UI Semibold" panose="020B0702040204020203" pitchFamily="34" charset="0"/>
                <a:ea typeface="Rix고딕 B" pitchFamily="18" charset="-127"/>
                <a:cs typeface="Segoe UI Semibold" panose="020B0702040204020203" pitchFamily="34" charset="0"/>
              </a:rPr>
              <a:t>Greenhouse gas reduction</a:t>
            </a:r>
          </a:p>
        </p:txBody>
      </p:sp>
      <p:sp>
        <p:nvSpPr>
          <p:cNvPr id="108" name="양쪽 모서리가 둥근 사각형 11">
            <a:extLst>
              <a:ext uri="{FF2B5EF4-FFF2-40B4-BE49-F238E27FC236}">
                <a16:creationId xmlns:a16="http://schemas.microsoft.com/office/drawing/2014/main" id="{AB4206CA-5126-8A77-0702-61DD881F725A}"/>
              </a:ext>
            </a:extLst>
          </p:cNvPr>
          <p:cNvSpPr/>
          <p:nvPr/>
        </p:nvSpPr>
        <p:spPr>
          <a:xfrm>
            <a:off x="1675073" y="5150889"/>
            <a:ext cx="3302793" cy="294335"/>
          </a:xfrm>
          <a:prstGeom prst="roundRect">
            <a:avLst>
              <a:gd name="adj" fmla="val 9928"/>
            </a:avLst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077913" eaLnBrk="0" latinLnBrk="0" hangingPunct="0"/>
            <a:r>
              <a:rPr lang="en-US" altLang="ko-KR" sz="1200" kern="0" dirty="0">
                <a:latin typeface="Segoe UI Semibold" panose="020B0702040204020203" pitchFamily="34" charset="0"/>
                <a:ea typeface="Rix고딕 B" pitchFamily="18" charset="-127"/>
                <a:cs typeface="Segoe UI Semibold" panose="020B0702040204020203" pitchFamily="34" charset="0"/>
              </a:rPr>
              <a:t>Capacity building workshop</a:t>
            </a:r>
          </a:p>
        </p:txBody>
      </p:sp>
      <p:sp>
        <p:nvSpPr>
          <p:cNvPr id="109" name="양쪽 모서리가 둥근 사각형 11">
            <a:extLst>
              <a:ext uri="{FF2B5EF4-FFF2-40B4-BE49-F238E27FC236}">
                <a16:creationId xmlns:a16="http://schemas.microsoft.com/office/drawing/2014/main" id="{BD963716-3770-F6ED-46C4-C8BAF23A2004}"/>
              </a:ext>
            </a:extLst>
          </p:cNvPr>
          <p:cNvSpPr/>
          <p:nvPr/>
        </p:nvSpPr>
        <p:spPr>
          <a:xfrm>
            <a:off x="5448424" y="5142705"/>
            <a:ext cx="3325939" cy="294335"/>
          </a:xfrm>
          <a:prstGeom prst="roundRect">
            <a:avLst>
              <a:gd name="adj" fmla="val 9928"/>
            </a:avLst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077913" eaLnBrk="0" latinLnBrk="0" hangingPunct="0"/>
            <a:r>
              <a:rPr lang="en-US" altLang="ko-KR" sz="1200" kern="0" dirty="0">
                <a:latin typeface="Segoe UI Semibold" panose="020B0702040204020203" pitchFamily="34" charset="0"/>
                <a:ea typeface="Rix고딕 B" pitchFamily="18" charset="-127"/>
                <a:cs typeface="Segoe UI Semibold" panose="020B0702040204020203" pitchFamily="34" charset="0"/>
              </a:rPr>
              <a:t>Developing project and securing </a:t>
            </a:r>
            <a:r>
              <a:rPr lang="en-US" altLang="ko-KR" sz="1200" kern="0">
                <a:latin typeface="Segoe UI Semibold" panose="020B0702040204020203" pitchFamily="34" charset="0"/>
                <a:ea typeface="Rix고딕 B" pitchFamily="18" charset="-127"/>
                <a:cs typeface="Segoe UI Semibold" panose="020B0702040204020203" pitchFamily="34" charset="0"/>
              </a:rPr>
              <a:t>fund </a:t>
            </a:r>
            <a:endParaRPr lang="en-US" altLang="ko-KR" sz="1200" kern="0" dirty="0">
              <a:latin typeface="Segoe UI Semibold" panose="020B0702040204020203" pitchFamily="34" charset="0"/>
              <a:ea typeface="Rix고딕 B" pitchFamily="18" charset="-127"/>
              <a:cs typeface="Segoe UI Semibold" panose="020B0702040204020203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C2655E61-DFB5-F2A6-5813-BB79E427F110}"/>
              </a:ext>
            </a:extLst>
          </p:cNvPr>
          <p:cNvSpPr txBox="1"/>
          <p:nvPr/>
        </p:nvSpPr>
        <p:spPr>
          <a:xfrm>
            <a:off x="240360" y="300049"/>
            <a:ext cx="1019271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01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F7F5E2BF-E77C-7396-95E0-C729B1065881}"/>
              </a:ext>
            </a:extLst>
          </p:cNvPr>
          <p:cNvSpPr txBox="1"/>
          <p:nvPr/>
        </p:nvSpPr>
        <p:spPr>
          <a:xfrm>
            <a:off x="607794" y="300049"/>
            <a:ext cx="6788539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Introduction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 – Expected outcome</a:t>
            </a:r>
          </a:p>
        </p:txBody>
      </p:sp>
      <p:sp>
        <p:nvSpPr>
          <p:cNvPr id="145" name="양쪽 모서리가 둥근 사각형 11">
            <a:extLst>
              <a:ext uri="{FF2B5EF4-FFF2-40B4-BE49-F238E27FC236}">
                <a16:creationId xmlns:a16="http://schemas.microsoft.com/office/drawing/2014/main" id="{A7312FF3-C7E4-BA76-7D00-8BC097A7B95D}"/>
              </a:ext>
            </a:extLst>
          </p:cNvPr>
          <p:cNvSpPr/>
          <p:nvPr/>
        </p:nvSpPr>
        <p:spPr>
          <a:xfrm>
            <a:off x="1652957" y="2061493"/>
            <a:ext cx="1262860" cy="276810"/>
          </a:xfrm>
          <a:prstGeom prst="roundRect">
            <a:avLst>
              <a:gd name="adj" fmla="val 9928"/>
            </a:avLst>
          </a:prstGeom>
          <a:solidFill>
            <a:srgbClr val="273C18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7791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Rix고딕 B" pitchFamily="18" charset="-127"/>
                <a:cs typeface="Segoe UI Semibold" panose="020B0702040204020203" pitchFamily="34" charset="0"/>
              </a:rPr>
              <a:t>Outcome</a:t>
            </a: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/>
              <a:uLnTx/>
              <a:uFillTx/>
              <a:latin typeface="Segoe UI Semibold" panose="020B0702040204020203" pitchFamily="34" charset="0"/>
              <a:ea typeface="Rix고딕 B" pitchFamily="18" charset="-127"/>
              <a:cs typeface="Segoe UI Semibold" panose="020B0702040204020203" pitchFamily="34" charset="0"/>
            </a:endParaRPr>
          </a:p>
        </p:txBody>
      </p:sp>
      <p:sp>
        <p:nvSpPr>
          <p:cNvPr id="146" name="양쪽 모서리가 둥근 사각형 11">
            <a:extLst>
              <a:ext uri="{FF2B5EF4-FFF2-40B4-BE49-F238E27FC236}">
                <a16:creationId xmlns:a16="http://schemas.microsoft.com/office/drawing/2014/main" id="{3A0AB93B-0CA9-588B-6DDA-F3C13FFEF7E9}"/>
              </a:ext>
            </a:extLst>
          </p:cNvPr>
          <p:cNvSpPr/>
          <p:nvPr/>
        </p:nvSpPr>
        <p:spPr>
          <a:xfrm>
            <a:off x="2915817" y="2060848"/>
            <a:ext cx="5858546" cy="276810"/>
          </a:xfrm>
          <a:prstGeom prst="roundRect">
            <a:avLst>
              <a:gd name="adj" fmla="val 9928"/>
            </a:avLst>
          </a:prstGeom>
          <a:solidFill>
            <a:srgbClr val="70AD47">
              <a:lumMod val="75000"/>
            </a:srgbClr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171450" indent="-171450" defTabSz="1077913" eaLnBrk="0" latinLnBrk="0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ko-KR" sz="1200" kern="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Rix고딕 B" pitchFamily="18" charset="-127"/>
                <a:cs typeface="Segoe UI Semibold" panose="020B0702040204020203" pitchFamily="34" charset="0"/>
              </a:rPr>
              <a:t>Field investigation report</a:t>
            </a:r>
          </a:p>
        </p:txBody>
      </p:sp>
      <p:sp>
        <p:nvSpPr>
          <p:cNvPr id="147" name="양쪽 모서리가 둥근 사각형 11">
            <a:extLst>
              <a:ext uri="{FF2B5EF4-FFF2-40B4-BE49-F238E27FC236}">
                <a16:creationId xmlns:a16="http://schemas.microsoft.com/office/drawing/2014/main" id="{072247B9-71FF-09F4-76A0-DC7E54C0D43A}"/>
              </a:ext>
            </a:extLst>
          </p:cNvPr>
          <p:cNvSpPr/>
          <p:nvPr/>
        </p:nvSpPr>
        <p:spPr>
          <a:xfrm>
            <a:off x="1666276" y="3539453"/>
            <a:ext cx="1262860" cy="276810"/>
          </a:xfrm>
          <a:prstGeom prst="roundRect">
            <a:avLst>
              <a:gd name="adj" fmla="val 9928"/>
            </a:avLst>
          </a:prstGeom>
          <a:solidFill>
            <a:srgbClr val="273C18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7791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Rix고딕 B" pitchFamily="18" charset="-127"/>
                <a:cs typeface="Segoe UI Semibold" panose="020B0702040204020203" pitchFamily="34" charset="0"/>
              </a:rPr>
              <a:t>Outcome</a:t>
            </a: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/>
              <a:uLnTx/>
              <a:uFillTx/>
              <a:latin typeface="Segoe UI Semibold" panose="020B0702040204020203" pitchFamily="34" charset="0"/>
              <a:ea typeface="Rix고딕 B" pitchFamily="18" charset="-127"/>
              <a:cs typeface="Segoe UI Semibold" panose="020B0702040204020203" pitchFamily="34" charset="0"/>
            </a:endParaRPr>
          </a:p>
        </p:txBody>
      </p:sp>
      <p:sp>
        <p:nvSpPr>
          <p:cNvPr id="148" name="양쪽 모서리가 둥근 사각형 11">
            <a:extLst>
              <a:ext uri="{FF2B5EF4-FFF2-40B4-BE49-F238E27FC236}">
                <a16:creationId xmlns:a16="http://schemas.microsoft.com/office/drawing/2014/main" id="{076311F6-05DA-3DE7-115A-FC6F709649FC}"/>
              </a:ext>
            </a:extLst>
          </p:cNvPr>
          <p:cNvSpPr/>
          <p:nvPr/>
        </p:nvSpPr>
        <p:spPr>
          <a:xfrm>
            <a:off x="2929136" y="3538807"/>
            <a:ext cx="5858546" cy="682281"/>
          </a:xfrm>
          <a:prstGeom prst="roundRect">
            <a:avLst>
              <a:gd name="adj" fmla="val 9928"/>
            </a:avLst>
          </a:prstGeom>
          <a:solidFill>
            <a:srgbClr val="70AD47">
              <a:lumMod val="75000"/>
            </a:srgbClr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171450" marR="0" lvl="0" indent="-171450" defTabSz="1077913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1200" kern="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Rix고딕 B" pitchFamily="18" charset="-127"/>
                <a:cs typeface="Segoe UI Semibold" panose="020B0702040204020203" pitchFamily="34" charset="0"/>
              </a:rPr>
              <a:t>Policy report for improving waste management</a:t>
            </a:r>
          </a:p>
          <a:p>
            <a:pPr marL="171450" marR="0" lvl="0" indent="-171450" defTabSz="1077913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1200" kern="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Rix고딕 B" pitchFamily="18" charset="-127"/>
                <a:cs typeface="Segoe UI Semibold" panose="020B0702040204020203" pitchFamily="34" charset="0"/>
              </a:rPr>
              <a:t>Recycling plan report for integrated waste management</a:t>
            </a:r>
          </a:p>
          <a:p>
            <a:pPr marL="171450" marR="0" lvl="0" indent="-171450" defTabSz="1077913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1200" kern="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Rix고딕 B" pitchFamily="18" charset="-127"/>
                <a:cs typeface="Segoe UI Semibold" panose="020B0702040204020203" pitchFamily="34" charset="0"/>
              </a:rPr>
              <a:t>Greenhouse gas reduction report  </a:t>
            </a:r>
          </a:p>
        </p:txBody>
      </p:sp>
      <p:sp>
        <p:nvSpPr>
          <p:cNvPr id="149" name="양쪽 모서리가 둥근 사각형 11">
            <a:extLst>
              <a:ext uri="{FF2B5EF4-FFF2-40B4-BE49-F238E27FC236}">
                <a16:creationId xmlns:a16="http://schemas.microsoft.com/office/drawing/2014/main" id="{00E20D8B-44DE-B8F0-70D5-00346D64466B}"/>
              </a:ext>
            </a:extLst>
          </p:cNvPr>
          <p:cNvSpPr/>
          <p:nvPr/>
        </p:nvSpPr>
        <p:spPr>
          <a:xfrm>
            <a:off x="1665198" y="5631344"/>
            <a:ext cx="1262860" cy="276810"/>
          </a:xfrm>
          <a:prstGeom prst="roundRect">
            <a:avLst>
              <a:gd name="adj" fmla="val 9928"/>
            </a:avLst>
          </a:prstGeom>
          <a:solidFill>
            <a:srgbClr val="273C18"/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7791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Rix고딕 B" pitchFamily="18" charset="-127"/>
                <a:cs typeface="Segoe UI Semibold" panose="020B0702040204020203" pitchFamily="34" charset="0"/>
              </a:rPr>
              <a:t>Outcome</a:t>
            </a: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effectLst/>
              <a:uLnTx/>
              <a:uFillTx/>
              <a:latin typeface="Segoe UI Semibold" panose="020B0702040204020203" pitchFamily="34" charset="0"/>
              <a:ea typeface="Rix고딕 B" pitchFamily="18" charset="-127"/>
              <a:cs typeface="Segoe UI Semibold" panose="020B0702040204020203" pitchFamily="34" charset="0"/>
            </a:endParaRPr>
          </a:p>
        </p:txBody>
      </p:sp>
      <p:sp>
        <p:nvSpPr>
          <p:cNvPr id="150" name="양쪽 모서리가 둥근 사각형 11">
            <a:extLst>
              <a:ext uri="{FF2B5EF4-FFF2-40B4-BE49-F238E27FC236}">
                <a16:creationId xmlns:a16="http://schemas.microsoft.com/office/drawing/2014/main" id="{76F46861-243B-5B01-60C9-68DA3A4FAB78}"/>
              </a:ext>
            </a:extLst>
          </p:cNvPr>
          <p:cNvSpPr/>
          <p:nvPr/>
        </p:nvSpPr>
        <p:spPr>
          <a:xfrm>
            <a:off x="2928058" y="5630699"/>
            <a:ext cx="5858546" cy="550032"/>
          </a:xfrm>
          <a:prstGeom prst="roundRect">
            <a:avLst>
              <a:gd name="adj" fmla="val 9928"/>
            </a:avLst>
          </a:prstGeom>
          <a:solidFill>
            <a:srgbClr val="70AD47">
              <a:lumMod val="75000"/>
            </a:srgbClr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171450" marR="0" lvl="0" indent="-171450" defTabSz="1077913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1200" kern="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Rix고딕 B" pitchFamily="18" charset="-127"/>
                <a:cs typeface="Segoe UI Semibold" panose="020B0702040204020203" pitchFamily="34" charset="0"/>
              </a:rPr>
              <a:t>Results of capacity building workshop</a:t>
            </a:r>
          </a:p>
          <a:p>
            <a:pPr marL="171450" marR="0" lvl="0" indent="-171450" defTabSz="1077913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1200" kern="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Segoe UI Semibold" panose="020B0702040204020203" pitchFamily="34" charset="0"/>
                <a:ea typeface="Rix고딕 B" pitchFamily="18" charset="-127"/>
                <a:cs typeface="Segoe UI Semibold" panose="020B0702040204020203" pitchFamily="34" charset="0"/>
              </a:rPr>
              <a:t>Project proposal  </a:t>
            </a:r>
          </a:p>
        </p:txBody>
      </p:sp>
      <p:grpSp>
        <p:nvGrpSpPr>
          <p:cNvPr id="154" name="그룹 153">
            <a:extLst>
              <a:ext uri="{FF2B5EF4-FFF2-40B4-BE49-F238E27FC236}">
                <a16:creationId xmlns:a16="http://schemas.microsoft.com/office/drawing/2014/main" id="{7FCCCA9E-F11A-3F56-879C-0536828F646B}"/>
              </a:ext>
            </a:extLst>
          </p:cNvPr>
          <p:cNvGrpSpPr/>
          <p:nvPr/>
        </p:nvGrpSpPr>
        <p:grpSpPr>
          <a:xfrm>
            <a:off x="360000" y="692696"/>
            <a:ext cx="3507337" cy="341312"/>
            <a:chOff x="257175" y="844550"/>
            <a:chExt cx="3507337" cy="341312"/>
          </a:xfrm>
        </p:grpSpPr>
        <p:sp>
          <p:nvSpPr>
            <p:cNvPr id="155" name="Text Box 408">
              <a:extLst>
                <a:ext uri="{FF2B5EF4-FFF2-40B4-BE49-F238E27FC236}">
                  <a16:creationId xmlns:a16="http://schemas.microsoft.com/office/drawing/2014/main" id="{2E1DB8F6-01E3-5A8E-A8A7-22C723429A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512" y="844550"/>
              <a:ext cx="3204000" cy="341312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/>
            <a:lstStyle>
              <a:lvl1pPr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1pPr>
              <a:lvl2pPr marL="742950" indent="-28575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2pPr>
              <a:lvl3pPr marL="11430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3pPr>
              <a:lvl4pPr marL="16002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4pPr>
              <a:lvl5pPr marL="20574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5pPr>
              <a:lvl6pPr marL="25146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6pPr>
              <a:lvl7pPr marL="29718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7pPr>
              <a:lvl8pPr marL="34290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8pPr>
              <a:lvl9pPr marL="38862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  <a:alpha val="90000"/>
                    </a:schemeClr>
                  </a:solidFill>
                  <a:latin typeface="조선굵은고딕" panose="02030504000101010101" pitchFamily="18" charset="-127"/>
                  <a:ea typeface="조선굵은고딕" panose="02030504000101010101" pitchFamily="18" charset="-127"/>
                </a:rPr>
                <a:t>Implementation Plan</a:t>
              </a:r>
              <a:endPara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  <a:alpha val="90000"/>
                  </a:schemeClr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pic>
          <p:nvPicPr>
            <p:cNvPr id="156" name="Picture 4">
              <a:extLst>
                <a:ext uri="{FF2B5EF4-FFF2-40B4-BE49-F238E27FC236}">
                  <a16:creationId xmlns:a16="http://schemas.microsoft.com/office/drawing/2014/main" id="{25C11731-72CE-661D-316D-F75D58CB32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5" y="848519"/>
              <a:ext cx="254000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5922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485435-FFF6-5616-4BE9-AB353190E109}"/>
              </a:ext>
            </a:extLst>
          </p:cNvPr>
          <p:cNvSpPr txBox="1"/>
          <p:nvPr userDrawn="1"/>
        </p:nvSpPr>
        <p:spPr>
          <a:xfrm>
            <a:off x="240360" y="300049"/>
            <a:ext cx="1019271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BB4A1C-F65F-B078-A781-5D1268B45634}"/>
              </a:ext>
            </a:extLst>
          </p:cNvPr>
          <p:cNvSpPr txBox="1"/>
          <p:nvPr userDrawn="1"/>
        </p:nvSpPr>
        <p:spPr>
          <a:xfrm>
            <a:off x="607794" y="300049"/>
            <a:ext cx="7511288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solidFill>
                  <a:schemeClr val="tx1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Results the Study 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– (1) Field investigation</a:t>
            </a:r>
            <a:endParaRPr lang="en-US" altLang="ko-KR" sz="16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조선견고딕" panose="02030504000101010101" pitchFamily="18" charset="-127"/>
              <a:ea typeface="조선견고딕" panose="02030504000101010101" pitchFamily="18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7CF7FA42-DC8D-F3FB-85C2-7562ACA9D38A}"/>
              </a:ext>
            </a:extLst>
          </p:cNvPr>
          <p:cNvGrpSpPr/>
          <p:nvPr/>
        </p:nvGrpSpPr>
        <p:grpSpPr>
          <a:xfrm>
            <a:off x="8388424" y="551715"/>
            <a:ext cx="329092" cy="38754"/>
            <a:chOff x="6146188" y="592248"/>
            <a:chExt cx="514967" cy="60643"/>
          </a:xfrm>
        </p:grpSpPr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67C55F7D-5E1E-0B7C-7873-906D4B7259EF}"/>
                </a:ext>
              </a:extLst>
            </p:cNvPr>
            <p:cNvSpPr/>
            <p:nvPr/>
          </p:nvSpPr>
          <p:spPr bwMode="auto">
            <a:xfrm>
              <a:off x="6330122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6DCFB889-59C1-7D5B-6E19-FF7E530DBC03}"/>
                </a:ext>
              </a:extLst>
            </p:cNvPr>
            <p:cNvSpPr/>
            <p:nvPr/>
          </p:nvSpPr>
          <p:spPr bwMode="auto">
            <a:xfrm>
              <a:off x="6422089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1576168F-AD88-8662-AC74-468169A29E4B}"/>
                </a:ext>
              </a:extLst>
            </p:cNvPr>
            <p:cNvSpPr/>
            <p:nvPr/>
          </p:nvSpPr>
          <p:spPr bwMode="auto">
            <a:xfrm>
              <a:off x="6146188" y="592248"/>
              <a:ext cx="55130" cy="6064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14D7AAF8-25DE-57DB-F22E-E11E7757FDC4}"/>
                </a:ext>
              </a:extLst>
            </p:cNvPr>
            <p:cNvSpPr/>
            <p:nvPr/>
          </p:nvSpPr>
          <p:spPr bwMode="auto">
            <a:xfrm>
              <a:off x="623815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FE0BCD1B-2287-ED46-65CF-39D07B79811C}"/>
                </a:ext>
              </a:extLst>
            </p:cNvPr>
            <p:cNvSpPr/>
            <p:nvPr/>
          </p:nvSpPr>
          <p:spPr bwMode="auto">
            <a:xfrm>
              <a:off x="6514056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D738A4E9-1492-01F6-5CCF-08ED20C772A7}"/>
                </a:ext>
              </a:extLst>
            </p:cNvPr>
            <p:cNvSpPr/>
            <p:nvPr/>
          </p:nvSpPr>
          <p:spPr bwMode="auto">
            <a:xfrm>
              <a:off x="660602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</p:grpSp>
      <p:sp>
        <p:nvSpPr>
          <p:cNvPr id="55" name="슬라이드 번호 개체 틀 16">
            <a:extLst>
              <a:ext uri="{FF2B5EF4-FFF2-40B4-BE49-F238E27FC236}">
                <a16:creationId xmlns:a16="http://schemas.microsoft.com/office/drawing/2014/main" id="{F5E28AC7-C8B8-4BA6-9C07-6ED93549D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9544" y="6543632"/>
            <a:ext cx="864096" cy="246221"/>
          </a:xfrm>
        </p:spPr>
        <p:txBody>
          <a:bodyPr>
            <a:spAutoFit/>
          </a:bodyPr>
          <a:lstStyle/>
          <a:p>
            <a:pPr algn="r"/>
            <a:r>
              <a:rPr lang="en-US" altLang="ko-KR" sz="10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</a:rPr>
              <a:t>4</a:t>
            </a:r>
            <a:endParaRPr lang="ko-KR" altLang="en-US" sz="10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8EC78AF3-8D2B-12F0-2019-B713A372E373}"/>
              </a:ext>
            </a:extLst>
          </p:cNvPr>
          <p:cNvGrpSpPr/>
          <p:nvPr/>
        </p:nvGrpSpPr>
        <p:grpSpPr>
          <a:xfrm>
            <a:off x="360000" y="692696"/>
            <a:ext cx="3507337" cy="341312"/>
            <a:chOff x="257175" y="844550"/>
            <a:chExt cx="3507337" cy="341312"/>
          </a:xfrm>
        </p:grpSpPr>
        <p:sp>
          <p:nvSpPr>
            <p:cNvPr id="6" name="Text Box 408">
              <a:extLst>
                <a:ext uri="{FF2B5EF4-FFF2-40B4-BE49-F238E27FC236}">
                  <a16:creationId xmlns:a16="http://schemas.microsoft.com/office/drawing/2014/main" id="{3024C967-6827-3968-0AE1-A675F4638F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512" y="844550"/>
              <a:ext cx="3204000" cy="341312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/>
            <a:lstStyle>
              <a:lvl1pPr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1pPr>
              <a:lvl2pPr marL="742950" indent="-28575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2pPr>
              <a:lvl3pPr marL="11430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3pPr>
              <a:lvl4pPr marL="16002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4pPr>
              <a:lvl5pPr marL="20574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5pPr>
              <a:lvl6pPr marL="25146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6pPr>
              <a:lvl7pPr marL="29718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7pPr>
              <a:lvl8pPr marL="34290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8pPr>
              <a:lvl9pPr marL="38862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  <a:alpha val="90000"/>
                    </a:schemeClr>
                  </a:solidFill>
                  <a:latin typeface="조선굵은고딕" panose="02030504000101010101" pitchFamily="18" charset="-127"/>
                  <a:ea typeface="조선굵은고딕" panose="02030504000101010101" pitchFamily="18" charset="-127"/>
                </a:rPr>
                <a:t>Waste Characteristics in Kampala </a:t>
              </a:r>
              <a:endPara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  <a:alpha val="90000"/>
                  </a:schemeClr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96B298EF-CD98-361C-0AAD-B6060CAB7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5" y="848519"/>
              <a:ext cx="254000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5421BE3A-54DF-5F29-C60F-A017CE4EE08C}"/>
              </a:ext>
            </a:extLst>
          </p:cNvPr>
          <p:cNvSpPr/>
          <p:nvPr/>
        </p:nvSpPr>
        <p:spPr>
          <a:xfrm>
            <a:off x="323528" y="1116454"/>
            <a:ext cx="3539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spc="-19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▣ Waste composition</a:t>
            </a:r>
            <a:endParaRPr lang="ko-KR" altLang="en-US" sz="1200" b="1" spc="-19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black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graphicFrame>
        <p:nvGraphicFramePr>
          <p:cNvPr id="37" name="표 36">
            <a:extLst>
              <a:ext uri="{FF2B5EF4-FFF2-40B4-BE49-F238E27FC236}">
                <a16:creationId xmlns:a16="http://schemas.microsoft.com/office/drawing/2014/main" id="{D3263940-BE69-AFF3-46DB-577CB7CEDB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548865"/>
              </p:ext>
            </p:extLst>
          </p:nvPr>
        </p:nvGraphicFramePr>
        <p:xfrm>
          <a:off x="618067" y="1467211"/>
          <a:ext cx="7882623" cy="2213943"/>
        </p:xfrm>
        <a:graphic>
          <a:graphicData uri="http://schemas.openxmlformats.org/drawingml/2006/table">
            <a:tbl>
              <a:tblPr/>
              <a:tblGrid>
                <a:gridCol w="1761942">
                  <a:extLst>
                    <a:ext uri="{9D8B030D-6E8A-4147-A177-3AD203B41FA5}">
                      <a16:colId xmlns:a16="http://schemas.microsoft.com/office/drawing/2014/main" val="1591535560"/>
                    </a:ext>
                  </a:extLst>
                </a:gridCol>
                <a:gridCol w="851819">
                  <a:extLst>
                    <a:ext uri="{9D8B030D-6E8A-4147-A177-3AD203B41FA5}">
                      <a16:colId xmlns:a16="http://schemas.microsoft.com/office/drawing/2014/main" val="439238584"/>
                    </a:ext>
                  </a:extLst>
                </a:gridCol>
                <a:gridCol w="1308421">
                  <a:extLst>
                    <a:ext uri="{9D8B030D-6E8A-4147-A177-3AD203B41FA5}">
                      <a16:colId xmlns:a16="http://schemas.microsoft.com/office/drawing/2014/main" val="3604540990"/>
                    </a:ext>
                  </a:extLst>
                </a:gridCol>
                <a:gridCol w="3960441">
                  <a:extLst>
                    <a:ext uri="{9D8B030D-6E8A-4147-A177-3AD203B41FA5}">
                      <a16:colId xmlns:a16="http://schemas.microsoft.com/office/drawing/2014/main" val="3705869621"/>
                    </a:ext>
                  </a:extLst>
                </a:gridCol>
              </a:tblGrid>
              <a:tr h="24053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r>
                        <a:rPr lang="en-US" altLang="ko-KR" sz="11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조선굵은고딕" panose="02030504000101010101" pitchFamily="18" charset="-127"/>
                          <a:ea typeface="조선굵은고딕" panose="02030504000101010101" pitchFamily="18" charset="-127"/>
                          <a:cs typeface="+mn-cs"/>
                        </a:rPr>
                        <a:t>Composition</a:t>
                      </a:r>
                      <a:endParaRPr lang="ko-KR" altLang="en-US" sz="11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조선굵은고딕" panose="02030504000101010101" pitchFamily="18" charset="-127"/>
                        <a:ea typeface="조선굵은고딕" panose="02030504000101010101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81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r>
                        <a:rPr lang="en-US" altLang="ko-KR" sz="11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조선굵은고딕" panose="02030504000101010101" pitchFamily="18" charset="-127"/>
                          <a:ea typeface="조선굵은고딕" panose="02030504000101010101" pitchFamily="18" charset="-127"/>
                          <a:cs typeface="+mn-cs"/>
                        </a:rPr>
                        <a:t>Ratio (%)</a:t>
                      </a:r>
                      <a:endParaRPr lang="ko-KR" altLang="en-US" sz="11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조선굵은고딕" panose="02030504000101010101" pitchFamily="18" charset="-127"/>
                        <a:ea typeface="조선굵은고딕" panose="02030504000101010101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81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56636" rtl="0" eaLnBrk="1" fontAlgn="base" latinLnBrk="0" hangingPunct="1">
                        <a:lnSpc>
                          <a:spcPct val="120000"/>
                        </a:lnSpc>
                      </a:pPr>
                      <a:r>
                        <a:rPr lang="en-US" altLang="ko-KR" sz="11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조선굵은고딕" panose="02030504000101010101" pitchFamily="18" charset="-127"/>
                          <a:ea typeface="조선굵은고딕" panose="02030504000101010101" pitchFamily="18" charset="-127"/>
                          <a:cs typeface="+mn-cs"/>
                        </a:rPr>
                        <a:t>Remarks</a:t>
                      </a:r>
                      <a:endParaRPr lang="ko-KR" altLang="en-US" sz="11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조선굵은고딕" panose="02030504000101010101" pitchFamily="18" charset="-127"/>
                        <a:ea typeface="조선굵은고딕" panose="02030504000101010101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81A4"/>
                    </a:solidFill>
                  </a:tcPr>
                </a:tc>
                <a:tc rowSpan="9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endParaRPr lang="ko-KR" altLang="en-US" sz="1000" kern="0" spc="0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5483417"/>
                  </a:ext>
                </a:extLst>
              </a:tr>
              <a:tr h="24667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HY중고딕" panose="02030600000101010101" pitchFamily="18" charset="-127"/>
                          <a:ea typeface="HY중고딕" panose="02030600000101010101" pitchFamily="18" charset="-127"/>
                        </a:rPr>
                        <a:t>Organic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HY중고딕" panose="02030600000101010101" pitchFamily="18" charset="-127"/>
                          <a:ea typeface="HY중고딕" panose="02030600000101010101" pitchFamily="18" charset="-127"/>
                        </a:rPr>
                        <a:t>43.0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</a:rPr>
                        <a:t>Compostable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D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761573"/>
                  </a:ext>
                </a:extLst>
              </a:tr>
              <a:tr h="24667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HY중고딕" panose="02030600000101010101" pitchFamily="18" charset="-127"/>
                          <a:ea typeface="HY중고딕" panose="02030600000101010101" pitchFamily="18" charset="-127"/>
                        </a:rPr>
                        <a:t>Mixed fine waste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중고딕" panose="02030600000101010101" pitchFamily="18" charset="-127"/>
                          <a:ea typeface="HY중고딕" panose="02030600000101010101" pitchFamily="18" charset="-127"/>
                        </a:rPr>
                        <a:t>42.0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521753"/>
                  </a:ext>
                </a:extLst>
              </a:tr>
              <a:tr h="24667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HY중고딕" panose="02030600000101010101" pitchFamily="18" charset="-127"/>
                          <a:ea typeface="HY중고딕" panose="02030600000101010101" pitchFamily="18" charset="-127"/>
                        </a:rPr>
                        <a:t>Plastics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HY중고딕" panose="02030600000101010101" pitchFamily="18" charset="-127"/>
                          <a:ea typeface="HY중고딕" panose="02030600000101010101" pitchFamily="18" charset="-127"/>
                        </a:rPr>
                        <a:t>6.0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</a:rPr>
                        <a:t>Recyclable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519864"/>
                  </a:ext>
                </a:extLst>
              </a:tr>
              <a:tr h="24667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HY중고딕" panose="02030600000101010101" pitchFamily="18" charset="-127"/>
                          <a:ea typeface="HY중고딕" panose="02030600000101010101" pitchFamily="18" charset="-127"/>
                        </a:rPr>
                        <a:t>Animal waste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HY중고딕" panose="02030600000101010101" pitchFamily="18" charset="-127"/>
                          <a:ea typeface="HY중고딕" panose="02030600000101010101" pitchFamily="18" charset="-127"/>
                        </a:rPr>
                        <a:t>3.0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801527"/>
                  </a:ext>
                </a:extLst>
              </a:tr>
              <a:tr h="24667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HY중고딕" panose="02030600000101010101" pitchFamily="18" charset="-127"/>
                          <a:ea typeface="HY중고딕" panose="02030600000101010101" pitchFamily="18" charset="-127"/>
                        </a:rPr>
                        <a:t>Sanitary waste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HY중고딕" panose="02030600000101010101" pitchFamily="18" charset="-127"/>
                          <a:ea typeface="HY중고딕" panose="02030600000101010101" pitchFamily="18" charset="-127"/>
                        </a:rPr>
                        <a:t>3.0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132964"/>
                  </a:ext>
                </a:extLst>
              </a:tr>
              <a:tr h="24667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HY중고딕" panose="02030600000101010101" pitchFamily="18" charset="-127"/>
                          <a:ea typeface="HY중고딕" panose="02030600000101010101" pitchFamily="18" charset="-127"/>
                        </a:rPr>
                        <a:t>Paper and cardboard</a:t>
                      </a:r>
                      <a:endParaRPr lang="en-US" sz="11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HY중고딕" panose="02030600000101010101" pitchFamily="18" charset="-127"/>
                          <a:ea typeface="HY중고딕" panose="02030600000101010101" pitchFamily="18" charset="-127"/>
                        </a:rPr>
                        <a:t>2.0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6636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</a:rPr>
                        <a:t>Recyclable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516803"/>
                  </a:ext>
                </a:extLst>
              </a:tr>
              <a:tr h="24667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중고딕" panose="02030600000101010101" pitchFamily="18" charset="-127"/>
                          <a:ea typeface="HY중고딕" panose="02030600000101010101" pitchFamily="18" charset="-127"/>
                        </a:rPr>
                        <a:t>Textiles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HY중고딕" panose="02030600000101010101" pitchFamily="18" charset="-127"/>
                          <a:ea typeface="HY중고딕" panose="02030600000101010101" pitchFamily="18" charset="-127"/>
                        </a:rPr>
                        <a:t>0.5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835737"/>
                  </a:ext>
                </a:extLst>
              </a:tr>
              <a:tr h="24667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중고딕" panose="02030600000101010101" pitchFamily="18" charset="-127"/>
                          <a:ea typeface="HY중고딕" panose="02030600000101010101" pitchFamily="18" charset="-127"/>
                        </a:rPr>
                        <a:t>Others</a:t>
                      </a:r>
                      <a:endParaRPr lang="en-US" sz="1100" kern="0" spc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HY중고딕" panose="02030600000101010101" pitchFamily="18" charset="-127"/>
                          <a:ea typeface="HY중고딕" panose="02030600000101010101" pitchFamily="18" charset="-127"/>
                        </a:rPr>
                        <a:t>0.5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06595"/>
                  </a:ext>
                </a:extLst>
              </a:tr>
            </a:tbl>
          </a:graphicData>
        </a:graphic>
      </p:graphicFrame>
      <p:pic>
        <p:nvPicPr>
          <p:cNvPr id="40" name="그림 39">
            <a:extLst>
              <a:ext uri="{FF2B5EF4-FFF2-40B4-BE49-F238E27FC236}">
                <a16:creationId xmlns:a16="http://schemas.microsoft.com/office/drawing/2014/main" id="{FE130B38-6292-DA87-2235-3F8CF4C694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09" b="3276"/>
          <a:stretch/>
        </p:blipFill>
        <p:spPr>
          <a:xfrm>
            <a:off x="4715751" y="1533040"/>
            <a:ext cx="3707904" cy="2063744"/>
          </a:xfrm>
          <a:prstGeom prst="rect">
            <a:avLst/>
          </a:prstGeom>
        </p:spPr>
      </p:pic>
      <p:sp>
        <p:nvSpPr>
          <p:cNvPr id="42" name="직사각형 41">
            <a:extLst>
              <a:ext uri="{FF2B5EF4-FFF2-40B4-BE49-F238E27FC236}">
                <a16:creationId xmlns:a16="http://schemas.microsoft.com/office/drawing/2014/main" id="{66507914-F914-516E-34AA-1AFE884D99A9}"/>
              </a:ext>
            </a:extLst>
          </p:cNvPr>
          <p:cNvSpPr/>
          <p:nvPr/>
        </p:nvSpPr>
        <p:spPr>
          <a:xfrm>
            <a:off x="323528" y="3791198"/>
            <a:ext cx="3539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spc="-19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▣ Waste treatment status &amp; characteristics</a:t>
            </a:r>
            <a:endParaRPr lang="ko-KR" altLang="en-US" sz="1200" b="1" spc="-19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black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graphicFrame>
        <p:nvGraphicFramePr>
          <p:cNvPr id="43" name="차트 42">
            <a:extLst>
              <a:ext uri="{FF2B5EF4-FFF2-40B4-BE49-F238E27FC236}">
                <a16:creationId xmlns:a16="http://schemas.microsoft.com/office/drawing/2014/main" id="{4C61AA80-A999-D48A-A40A-CDD03D2896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3321992"/>
              </p:ext>
            </p:extLst>
          </p:nvPr>
        </p:nvGraphicFramePr>
        <p:xfrm>
          <a:off x="654765" y="4170647"/>
          <a:ext cx="3802022" cy="2231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4" name="표 43">
            <a:extLst>
              <a:ext uri="{FF2B5EF4-FFF2-40B4-BE49-F238E27FC236}">
                <a16:creationId xmlns:a16="http://schemas.microsoft.com/office/drawing/2014/main" id="{387D2F4E-149C-AF3E-1E89-D1E6828CA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378397"/>
              </p:ext>
            </p:extLst>
          </p:nvPr>
        </p:nvGraphicFramePr>
        <p:xfrm>
          <a:off x="618066" y="4151543"/>
          <a:ext cx="7882623" cy="2304260"/>
        </p:xfrm>
        <a:graphic>
          <a:graphicData uri="http://schemas.openxmlformats.org/drawingml/2006/table">
            <a:tbl>
              <a:tblPr/>
              <a:tblGrid>
                <a:gridCol w="3922182">
                  <a:extLst>
                    <a:ext uri="{9D8B030D-6E8A-4147-A177-3AD203B41FA5}">
                      <a16:colId xmlns:a16="http://schemas.microsoft.com/office/drawing/2014/main" val="1591535560"/>
                    </a:ext>
                  </a:extLst>
                </a:gridCol>
                <a:gridCol w="3960441">
                  <a:extLst>
                    <a:ext uri="{9D8B030D-6E8A-4147-A177-3AD203B41FA5}">
                      <a16:colId xmlns:a16="http://schemas.microsoft.com/office/drawing/2014/main" val="3705869621"/>
                    </a:ext>
                  </a:extLst>
                </a:gridCol>
              </a:tblGrid>
              <a:tr h="230426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endParaRPr lang="ko-KR" altLang="en-US" sz="11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조선굵은고딕" panose="02030504000101010101" pitchFamily="18" charset="-127"/>
                        <a:ea typeface="조선굵은고딕" panose="02030504000101010101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indent="-90488" algn="l" defTabSz="957874" rtl="0" eaLnBrk="1" fontAlgn="ctr" latinLnBrk="1" hangingPunct="1">
                        <a:lnSpc>
                          <a:spcPts val="18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ko-KR" sz="1200" b="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Organic waste ratio is high at about 43%.</a:t>
                      </a:r>
                    </a:p>
                    <a:p>
                      <a:pPr marL="90488" marR="0" indent="-90488" algn="l" defTabSz="957874" rtl="0" eaLnBrk="1" fontAlgn="ctr" latinLnBrk="1" hangingPunct="1">
                        <a:lnSpc>
                          <a:spcPts val="18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ko-KR" sz="1200" b="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Waste generated is mainly landfilled (approximately 60%), and composting and recycling rates are low.</a:t>
                      </a:r>
                    </a:p>
                    <a:p>
                      <a:pPr marL="90488" marR="0" indent="-90488" algn="l" defTabSz="957874" rtl="0" eaLnBrk="1" fontAlgn="ctr" latinLnBrk="1" hangingPunct="1">
                        <a:lnSpc>
                          <a:spcPts val="18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ko-KR" sz="1200" b="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At the final treatment stage, every valuables are taken by waste pickers from private sector</a:t>
                      </a:r>
                    </a:p>
                    <a:p>
                      <a:pPr marL="90488" marR="0" indent="-90488" algn="l" defTabSz="957874" rtl="0" eaLnBrk="1" fontAlgn="ctr" latinLnBrk="1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endParaRPr lang="en-US" altLang="ko-KR" sz="500" b="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조선가는고딕" panose="02030504000101010101" pitchFamily="18" charset="-127"/>
                        <a:ea typeface="조선가는고딕" panose="02030504000101010101" pitchFamily="18" charset="-127"/>
                        <a:cs typeface="+mn-cs"/>
                      </a:endParaRPr>
                    </a:p>
                    <a:p>
                      <a:pPr marL="177800" marR="0" indent="-177800" algn="l" defTabSz="957874" rtl="0" eaLnBrk="1" fontAlgn="ctr" latinLnBrk="1" hangingPunct="1">
                        <a:lnSpc>
                          <a:spcPts val="1800"/>
                        </a:lnSpc>
                        <a:buFont typeface="Symbol" panose="05050102010706020507" pitchFamily="18" charset="2"/>
                        <a:buChar char="Þ"/>
                        <a:defRPr/>
                      </a:pPr>
                      <a:r>
                        <a:rPr lang="en-US" altLang="ko-KR" sz="1200" b="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00FF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An appropriate treatment plan is needed considering the composition of waste.</a:t>
                      </a:r>
                    </a:p>
                    <a:p>
                      <a:pPr marL="0" marR="0" indent="0" algn="l" defTabSz="957874" rtl="0" eaLnBrk="1" fontAlgn="ctr" latinLnBrk="1" hangingPunct="1">
                        <a:lnSpc>
                          <a:spcPts val="1800"/>
                        </a:lnSpc>
                        <a:buFont typeface="Symbol" panose="05050102010706020507" pitchFamily="18" charset="2"/>
                        <a:buNone/>
                        <a:defRPr/>
                      </a:pPr>
                      <a:r>
                        <a:rPr lang="en-US" altLang="ko-KR" sz="1200" b="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00FF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    </a:t>
                      </a:r>
                      <a:r>
                        <a:rPr lang="en-US" altLang="ko-KR" sz="1000" b="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00FF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►</a:t>
                      </a:r>
                      <a:r>
                        <a:rPr lang="en-US" altLang="ko-KR" sz="1200" b="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00FF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 Compostable: composting facility</a:t>
                      </a:r>
                    </a:p>
                    <a:p>
                      <a:pPr marL="0" marR="0" indent="0" algn="l" defTabSz="957874" rtl="0" eaLnBrk="1" fontAlgn="ctr" latinLnBrk="1" hangingPunct="1">
                        <a:lnSpc>
                          <a:spcPts val="1800"/>
                        </a:lnSpc>
                        <a:buFont typeface="Symbol" panose="05050102010706020507" pitchFamily="18" charset="2"/>
                        <a:buNone/>
                        <a:defRPr/>
                      </a:pPr>
                      <a:r>
                        <a:rPr lang="en-US" altLang="ko-KR" sz="1200" b="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00FF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    </a:t>
                      </a:r>
                      <a:r>
                        <a:rPr lang="en-US" altLang="ko-KR" sz="1000" b="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00FF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►</a:t>
                      </a:r>
                      <a:r>
                        <a:rPr lang="en-US" altLang="ko-KR" sz="1200" b="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00FF"/>
                          </a:solidFill>
                          <a:latin typeface="조선가는고딕" panose="02030504000101010101" pitchFamily="18" charset="-127"/>
                          <a:ea typeface="조선가는고딕" panose="02030504000101010101" pitchFamily="18" charset="-127"/>
                          <a:cs typeface="+mn-cs"/>
                        </a:rPr>
                        <a:t> Recyclable: MRF (Material Recovery Facility)</a:t>
                      </a:r>
                      <a:endParaRPr lang="ko-KR" altLang="en-US" sz="1200" b="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0000FF"/>
                        </a:solidFill>
                        <a:latin typeface="조선가는고딕" panose="02030504000101010101" pitchFamily="18" charset="-127"/>
                        <a:ea typeface="조선가는고딕" panose="02030504000101010101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5483417"/>
                  </a:ext>
                </a:extLst>
              </a:tr>
            </a:tbl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F8BF85AA-45B4-89CB-0607-B5094F745FB1}"/>
              </a:ext>
            </a:extLst>
          </p:cNvPr>
          <p:cNvSpPr txBox="1"/>
          <p:nvPr/>
        </p:nvSpPr>
        <p:spPr>
          <a:xfrm>
            <a:off x="526688" y="6417466"/>
            <a:ext cx="7056784" cy="257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8100" fontAlgn="base" latinLnBrk="1">
              <a:lnSpc>
                <a:spcPct val="160000"/>
              </a:lnSpc>
            </a:pPr>
            <a:r>
              <a:rPr lang="en-US" altLang="ko-KR" sz="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Note) Data collection survey on municipal solid waste management in </a:t>
            </a:r>
            <a:r>
              <a:rPr lang="en-US" altLang="ko-KR" sz="8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african</a:t>
            </a:r>
            <a:r>
              <a:rPr lang="en-US" altLang="ko-KR" sz="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 cities, 2022, JICA</a:t>
            </a:r>
          </a:p>
        </p:txBody>
      </p:sp>
    </p:spTree>
    <p:extLst>
      <p:ext uri="{BB962C8B-B14F-4D97-AF65-F5344CB8AC3E}">
        <p14:creationId xmlns:p14="http://schemas.microsoft.com/office/powerpoint/2010/main" val="1305384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74844-7DD0-B241-A59A-9E2E84CEB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131204-7137-2569-2D61-DDD684DB24A9}"/>
              </a:ext>
            </a:extLst>
          </p:cNvPr>
          <p:cNvSpPr txBox="1"/>
          <p:nvPr userDrawn="1"/>
        </p:nvSpPr>
        <p:spPr>
          <a:xfrm>
            <a:off x="240360" y="300049"/>
            <a:ext cx="1019271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A18BD8-80A5-20A6-2A4C-85EF34EA02BD}"/>
              </a:ext>
            </a:extLst>
          </p:cNvPr>
          <p:cNvSpPr txBox="1"/>
          <p:nvPr userDrawn="1"/>
        </p:nvSpPr>
        <p:spPr>
          <a:xfrm>
            <a:off x="607794" y="300049"/>
            <a:ext cx="7511288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solidFill>
                  <a:schemeClr val="tx1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Results the Study 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– (1) Field investigation</a:t>
            </a:r>
            <a:endParaRPr lang="en-US" altLang="ko-KR" sz="16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조선견고딕" panose="02030504000101010101" pitchFamily="18" charset="-127"/>
              <a:ea typeface="조선견고딕" panose="02030504000101010101" pitchFamily="18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80062B81-E9F8-B068-BEC5-3469C318971A}"/>
              </a:ext>
            </a:extLst>
          </p:cNvPr>
          <p:cNvGrpSpPr/>
          <p:nvPr/>
        </p:nvGrpSpPr>
        <p:grpSpPr>
          <a:xfrm>
            <a:off x="8388424" y="551715"/>
            <a:ext cx="329092" cy="38754"/>
            <a:chOff x="6146188" y="592248"/>
            <a:chExt cx="514967" cy="60643"/>
          </a:xfrm>
        </p:grpSpPr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8EEAB9B4-CA77-4178-4170-24CE5A342871}"/>
                </a:ext>
              </a:extLst>
            </p:cNvPr>
            <p:cNvSpPr/>
            <p:nvPr/>
          </p:nvSpPr>
          <p:spPr bwMode="auto">
            <a:xfrm>
              <a:off x="6330122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ADA43661-B4A7-968B-0284-9A0A227E79E0}"/>
                </a:ext>
              </a:extLst>
            </p:cNvPr>
            <p:cNvSpPr/>
            <p:nvPr/>
          </p:nvSpPr>
          <p:spPr bwMode="auto">
            <a:xfrm>
              <a:off x="6422089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041A1445-0623-B6DF-95CE-C7CDAFC0BD03}"/>
                </a:ext>
              </a:extLst>
            </p:cNvPr>
            <p:cNvSpPr/>
            <p:nvPr/>
          </p:nvSpPr>
          <p:spPr bwMode="auto">
            <a:xfrm>
              <a:off x="6146188" y="592248"/>
              <a:ext cx="55130" cy="6064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F2FD5E7D-5BD0-0D1D-D2ED-A0D18D559D93}"/>
                </a:ext>
              </a:extLst>
            </p:cNvPr>
            <p:cNvSpPr/>
            <p:nvPr/>
          </p:nvSpPr>
          <p:spPr bwMode="auto">
            <a:xfrm>
              <a:off x="623815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BCF61DCC-A267-FC6D-B010-687479C5DAE6}"/>
                </a:ext>
              </a:extLst>
            </p:cNvPr>
            <p:cNvSpPr/>
            <p:nvPr/>
          </p:nvSpPr>
          <p:spPr bwMode="auto">
            <a:xfrm>
              <a:off x="6514056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BFA389F2-9930-8A96-2C5D-DD8E92F28075}"/>
                </a:ext>
              </a:extLst>
            </p:cNvPr>
            <p:cNvSpPr/>
            <p:nvPr/>
          </p:nvSpPr>
          <p:spPr bwMode="auto">
            <a:xfrm>
              <a:off x="660602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</p:grpSp>
      <p:sp>
        <p:nvSpPr>
          <p:cNvPr id="55" name="슬라이드 번호 개체 틀 16">
            <a:extLst>
              <a:ext uri="{FF2B5EF4-FFF2-40B4-BE49-F238E27FC236}">
                <a16:creationId xmlns:a16="http://schemas.microsoft.com/office/drawing/2014/main" id="{782F8B28-4EEC-2585-E3F4-FCCD0BFB9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9544" y="6543632"/>
            <a:ext cx="864096" cy="246221"/>
          </a:xfrm>
        </p:spPr>
        <p:txBody>
          <a:bodyPr>
            <a:spAutoFit/>
          </a:bodyPr>
          <a:lstStyle/>
          <a:p>
            <a:pPr algn="r"/>
            <a:r>
              <a:rPr lang="en-US" altLang="ko-KR" sz="10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</a:rPr>
              <a:t>5</a:t>
            </a:r>
            <a:endParaRPr lang="ko-KR" altLang="en-US" sz="10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B88581A1-5C09-981C-CC70-65B190E8543E}"/>
              </a:ext>
            </a:extLst>
          </p:cNvPr>
          <p:cNvGrpSpPr/>
          <p:nvPr/>
        </p:nvGrpSpPr>
        <p:grpSpPr>
          <a:xfrm>
            <a:off x="360000" y="692696"/>
            <a:ext cx="3507337" cy="341312"/>
            <a:chOff x="257175" y="844550"/>
            <a:chExt cx="3507337" cy="341312"/>
          </a:xfrm>
        </p:grpSpPr>
        <p:sp>
          <p:nvSpPr>
            <p:cNvPr id="6" name="Text Box 408">
              <a:extLst>
                <a:ext uri="{FF2B5EF4-FFF2-40B4-BE49-F238E27FC236}">
                  <a16:creationId xmlns:a16="http://schemas.microsoft.com/office/drawing/2014/main" id="{FD3D6DFB-3FF8-5460-ED27-57D57EB676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512" y="844550"/>
              <a:ext cx="3204000" cy="341312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/>
            <a:lstStyle>
              <a:lvl1pPr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1pPr>
              <a:lvl2pPr marL="742950" indent="-28575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2pPr>
              <a:lvl3pPr marL="11430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3pPr>
              <a:lvl4pPr marL="16002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4pPr>
              <a:lvl5pPr marL="20574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5pPr>
              <a:lvl6pPr marL="25146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6pPr>
              <a:lvl7pPr marL="29718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7pPr>
              <a:lvl8pPr marL="34290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8pPr>
              <a:lvl9pPr marL="38862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  <a:alpha val="90000"/>
                    </a:schemeClr>
                  </a:solidFill>
                  <a:latin typeface="조선굵은고딕" panose="02030504000101010101" pitchFamily="18" charset="-127"/>
                  <a:ea typeface="조선굵은고딕" panose="02030504000101010101" pitchFamily="18" charset="-127"/>
                </a:rPr>
                <a:t>LFG Composition of </a:t>
              </a:r>
              <a:r>
                <a:rPr lang="en-US" altLang="ko-KR" sz="140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  <a:alpha val="90000"/>
                    </a:schemeClr>
                  </a:solidFill>
                  <a:latin typeface="조선굵은고딕" panose="02030504000101010101" pitchFamily="18" charset="-127"/>
                  <a:ea typeface="조선굵은고딕" panose="02030504000101010101" pitchFamily="18" charset="-127"/>
                </a:rPr>
                <a:t>Kiteezi</a:t>
              </a:r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  <a:alpha val="90000"/>
                    </a:schemeClr>
                  </a:solidFill>
                  <a:latin typeface="조선굵은고딕" panose="02030504000101010101" pitchFamily="18" charset="-127"/>
                  <a:ea typeface="조선굵은고딕" panose="02030504000101010101" pitchFamily="18" charset="-127"/>
                </a:rPr>
                <a:t> Landfill</a:t>
              </a:r>
              <a:endPara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  <a:alpha val="90000"/>
                  </a:schemeClr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E90C9B62-24BE-3847-87BF-D6FBEEEDED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5" y="848519"/>
              <a:ext cx="254000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A8865355-37F6-C01C-CA77-72873F0F15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27" t="5482" r="7958" b="6805"/>
          <a:stretch/>
        </p:blipFill>
        <p:spPr>
          <a:xfrm>
            <a:off x="4439026" y="1441159"/>
            <a:ext cx="4309436" cy="295232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4D8792EF-4B33-B34E-490B-E6BE26096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610" y="4628892"/>
            <a:ext cx="2632025" cy="2072218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0A2AF27-55DA-8601-0C0F-908152EDB04D}"/>
              </a:ext>
            </a:extLst>
          </p:cNvPr>
          <p:cNvSpPr/>
          <p:nvPr/>
        </p:nvSpPr>
        <p:spPr>
          <a:xfrm>
            <a:off x="219770" y="1116454"/>
            <a:ext cx="3539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spc="-19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▣ Field investigation</a:t>
            </a:r>
            <a:endParaRPr lang="ko-KR" altLang="en-US" sz="1200" b="1" spc="-19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black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177AD4AD-5173-5A53-C7BD-1212C172004D}"/>
              </a:ext>
            </a:extLst>
          </p:cNvPr>
          <p:cNvSpPr/>
          <p:nvPr/>
        </p:nvSpPr>
        <p:spPr>
          <a:xfrm>
            <a:off x="219770" y="1915803"/>
            <a:ext cx="3539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spc="-19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▣ Sampling method &amp; measurement w/o pumping</a:t>
            </a:r>
            <a:endParaRPr lang="ko-KR" altLang="en-US" sz="1200" b="1" spc="-19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black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BAD12C95-A373-2FD7-9E44-98B862350CB6}"/>
              </a:ext>
            </a:extLst>
          </p:cNvPr>
          <p:cNvSpPr/>
          <p:nvPr/>
        </p:nvSpPr>
        <p:spPr>
          <a:xfrm>
            <a:off x="4344934" y="1121438"/>
            <a:ext cx="3539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spc="-19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▣ Sampling location (10 points)</a:t>
            </a:r>
            <a:endParaRPr lang="ko-KR" altLang="en-US" sz="1200" b="1" spc="-19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black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863618-38BE-4B83-2C85-28B240FB6AB5}"/>
              </a:ext>
            </a:extLst>
          </p:cNvPr>
          <p:cNvSpPr txBox="1"/>
          <p:nvPr/>
        </p:nvSpPr>
        <p:spPr>
          <a:xfrm>
            <a:off x="275167" y="1390789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marR="0" indent="-108000" algn="l" defTabSz="957874" rtl="0" eaLnBrk="1" fontAlgn="ctr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1100" b="1" kern="1200" spc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조선가는고딕" panose="02030504000101010101" pitchFamily="18" charset="-127"/>
                <a:ea typeface="조선가는고딕" panose="02030504000101010101" pitchFamily="18" charset="-127"/>
                <a:cs typeface="+mn-cs"/>
              </a:rPr>
              <a:t>Date: 11, 12 March 2024</a:t>
            </a:r>
          </a:p>
          <a:p>
            <a:pPr marL="180000" marR="0" indent="-108000" algn="l" defTabSz="957874" rtl="0" eaLnBrk="1" fontAlgn="ctr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Number of sampling: </a:t>
            </a:r>
            <a:r>
              <a:rPr lang="en-US" altLang="ko-KR" sz="1100" b="1" kern="1200" spc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조선가는고딕" panose="02030504000101010101" pitchFamily="18" charset="-127"/>
                <a:ea typeface="조선가는고딕" panose="02030504000101010101" pitchFamily="18" charset="-127"/>
                <a:cs typeface="+mn-cs"/>
              </a:rPr>
              <a:t>10 points 2 times</a:t>
            </a: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C5C0DB3C-C319-0827-D481-0A005D2DA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943" y="2253724"/>
            <a:ext cx="4026991" cy="2131444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EC1E888D-4E40-B035-249C-B155813E6AB9}"/>
              </a:ext>
            </a:extLst>
          </p:cNvPr>
          <p:cNvSpPr/>
          <p:nvPr/>
        </p:nvSpPr>
        <p:spPr>
          <a:xfrm>
            <a:off x="219770" y="4575341"/>
            <a:ext cx="3539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spc="-19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▣ Results:</a:t>
            </a:r>
            <a:endParaRPr lang="ko-KR" altLang="en-US" sz="1200" b="1" spc="-19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black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graphicFrame>
        <p:nvGraphicFramePr>
          <p:cNvPr id="30" name="표 29">
            <a:extLst>
              <a:ext uri="{FF2B5EF4-FFF2-40B4-BE49-F238E27FC236}">
                <a16:creationId xmlns:a16="http://schemas.microsoft.com/office/drawing/2014/main" id="{D7CEBE39-51BF-A997-B1D8-CE9245491B27}"/>
              </a:ext>
            </a:extLst>
          </p:cNvPr>
          <p:cNvGraphicFramePr>
            <a:graphicFrameLocks noGrp="1"/>
          </p:cNvGraphicFramePr>
          <p:nvPr/>
        </p:nvGraphicFramePr>
        <p:xfrm>
          <a:off x="1115616" y="4601612"/>
          <a:ext cx="4804794" cy="2136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866">
                  <a:extLst>
                    <a:ext uri="{9D8B030D-6E8A-4147-A177-3AD203B41FA5}">
                      <a16:colId xmlns:a16="http://schemas.microsoft.com/office/drawing/2014/main" val="262977644"/>
                    </a:ext>
                  </a:extLst>
                </a:gridCol>
                <a:gridCol w="533866">
                  <a:extLst>
                    <a:ext uri="{9D8B030D-6E8A-4147-A177-3AD203B41FA5}">
                      <a16:colId xmlns:a16="http://schemas.microsoft.com/office/drawing/2014/main" val="2265097016"/>
                    </a:ext>
                  </a:extLst>
                </a:gridCol>
                <a:gridCol w="533866">
                  <a:extLst>
                    <a:ext uri="{9D8B030D-6E8A-4147-A177-3AD203B41FA5}">
                      <a16:colId xmlns:a16="http://schemas.microsoft.com/office/drawing/2014/main" val="3561791980"/>
                    </a:ext>
                  </a:extLst>
                </a:gridCol>
                <a:gridCol w="533866">
                  <a:extLst>
                    <a:ext uri="{9D8B030D-6E8A-4147-A177-3AD203B41FA5}">
                      <a16:colId xmlns:a16="http://schemas.microsoft.com/office/drawing/2014/main" val="1437993194"/>
                    </a:ext>
                  </a:extLst>
                </a:gridCol>
                <a:gridCol w="533866">
                  <a:extLst>
                    <a:ext uri="{9D8B030D-6E8A-4147-A177-3AD203B41FA5}">
                      <a16:colId xmlns:a16="http://schemas.microsoft.com/office/drawing/2014/main" val="1027768357"/>
                    </a:ext>
                  </a:extLst>
                </a:gridCol>
                <a:gridCol w="533866">
                  <a:extLst>
                    <a:ext uri="{9D8B030D-6E8A-4147-A177-3AD203B41FA5}">
                      <a16:colId xmlns:a16="http://schemas.microsoft.com/office/drawing/2014/main" val="2771909644"/>
                    </a:ext>
                  </a:extLst>
                </a:gridCol>
                <a:gridCol w="533866">
                  <a:extLst>
                    <a:ext uri="{9D8B030D-6E8A-4147-A177-3AD203B41FA5}">
                      <a16:colId xmlns:a16="http://schemas.microsoft.com/office/drawing/2014/main" val="613307740"/>
                    </a:ext>
                  </a:extLst>
                </a:gridCol>
                <a:gridCol w="533866">
                  <a:extLst>
                    <a:ext uri="{9D8B030D-6E8A-4147-A177-3AD203B41FA5}">
                      <a16:colId xmlns:a16="http://schemas.microsoft.com/office/drawing/2014/main" val="1302085844"/>
                    </a:ext>
                  </a:extLst>
                </a:gridCol>
                <a:gridCol w="533866">
                  <a:extLst>
                    <a:ext uri="{9D8B030D-6E8A-4147-A177-3AD203B41FA5}">
                      <a16:colId xmlns:a16="http://schemas.microsoft.com/office/drawing/2014/main" val="2170465638"/>
                    </a:ext>
                  </a:extLst>
                </a:gridCol>
              </a:tblGrid>
              <a:tr h="165522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00" dirty="0"/>
                        <a:t>구분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CH4 (%)</a:t>
                      </a:r>
                      <a:endParaRPr lang="ko-KR" altLang="en-US" sz="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baseline="-25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 (ppm)</a:t>
                      </a:r>
                      <a:endParaRPr lang="ko-KR" altLang="en-US" sz="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baseline="-25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H2S (ppm)</a:t>
                      </a:r>
                      <a:endParaRPr lang="ko-KR" altLang="en-US" sz="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baseline="-25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O2 (%)</a:t>
                      </a:r>
                      <a:endParaRPr lang="ko-KR" altLang="en-US" sz="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859155"/>
                  </a:ext>
                </a:extLst>
              </a:tr>
              <a:tr h="14401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baseline="-25000" dirty="0">
                          <a:solidFill>
                            <a:schemeClr val="bg1"/>
                          </a:solidFill>
                          <a:latin typeface="+mj-lt"/>
                        </a:rPr>
                        <a:t>1</a:t>
                      </a:r>
                      <a:r>
                        <a:rPr lang="ko-KR" altLang="en-US" sz="800" b="1" baseline="-25000" dirty="0">
                          <a:solidFill>
                            <a:schemeClr val="bg1"/>
                          </a:solidFill>
                          <a:latin typeface="+mj-lt"/>
                        </a:rPr>
                        <a:t>차</a:t>
                      </a:r>
                    </a:p>
                  </a:txBody>
                  <a:tcPr marT="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baseline="-25000" dirty="0">
                          <a:solidFill>
                            <a:schemeClr val="bg1"/>
                          </a:solidFill>
                          <a:latin typeface="+mj-lt"/>
                        </a:rPr>
                        <a:t>2</a:t>
                      </a:r>
                      <a:r>
                        <a:rPr lang="ko-KR" altLang="en-US" sz="800" b="1" baseline="-25000" dirty="0">
                          <a:solidFill>
                            <a:schemeClr val="bg1"/>
                          </a:solidFill>
                          <a:latin typeface="+mj-lt"/>
                        </a:rPr>
                        <a:t>차</a:t>
                      </a:r>
                    </a:p>
                  </a:txBody>
                  <a:tcPr marT="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baseline="-25000" dirty="0">
                          <a:solidFill>
                            <a:schemeClr val="bg1"/>
                          </a:solidFill>
                          <a:latin typeface="+mj-lt"/>
                        </a:rPr>
                        <a:t>1</a:t>
                      </a:r>
                      <a:r>
                        <a:rPr lang="ko-KR" altLang="en-US" sz="800" b="1" baseline="-25000" dirty="0">
                          <a:solidFill>
                            <a:schemeClr val="bg1"/>
                          </a:solidFill>
                          <a:latin typeface="+mj-lt"/>
                        </a:rPr>
                        <a:t>차</a:t>
                      </a:r>
                    </a:p>
                  </a:txBody>
                  <a:tcPr marT="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baseline="-25000" dirty="0">
                          <a:solidFill>
                            <a:schemeClr val="bg1"/>
                          </a:solidFill>
                          <a:latin typeface="+mj-lt"/>
                        </a:rPr>
                        <a:t>2</a:t>
                      </a:r>
                      <a:r>
                        <a:rPr lang="ko-KR" altLang="en-US" sz="800" b="1" baseline="-25000" dirty="0">
                          <a:solidFill>
                            <a:schemeClr val="bg1"/>
                          </a:solidFill>
                          <a:latin typeface="+mj-lt"/>
                        </a:rPr>
                        <a:t>차</a:t>
                      </a:r>
                    </a:p>
                  </a:txBody>
                  <a:tcPr marT="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baseline="-25000" dirty="0">
                          <a:solidFill>
                            <a:schemeClr val="bg1"/>
                          </a:solidFill>
                          <a:latin typeface="+mj-lt"/>
                        </a:rPr>
                        <a:t>1</a:t>
                      </a:r>
                      <a:r>
                        <a:rPr lang="ko-KR" altLang="en-US" sz="800" b="1" baseline="-25000" dirty="0">
                          <a:solidFill>
                            <a:schemeClr val="bg1"/>
                          </a:solidFill>
                          <a:latin typeface="+mj-lt"/>
                        </a:rPr>
                        <a:t>차</a:t>
                      </a:r>
                    </a:p>
                  </a:txBody>
                  <a:tcPr marT="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baseline="-25000" dirty="0">
                          <a:solidFill>
                            <a:schemeClr val="bg1"/>
                          </a:solidFill>
                          <a:latin typeface="+mj-lt"/>
                        </a:rPr>
                        <a:t>2</a:t>
                      </a:r>
                      <a:r>
                        <a:rPr lang="ko-KR" altLang="en-US" sz="800" b="1" baseline="-25000" dirty="0">
                          <a:solidFill>
                            <a:schemeClr val="bg1"/>
                          </a:solidFill>
                          <a:latin typeface="+mj-lt"/>
                        </a:rPr>
                        <a:t>차</a:t>
                      </a:r>
                    </a:p>
                  </a:txBody>
                  <a:tcPr marT="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baseline="-25000" dirty="0">
                          <a:solidFill>
                            <a:schemeClr val="bg1"/>
                          </a:solidFill>
                          <a:latin typeface="+mj-lt"/>
                        </a:rPr>
                        <a:t>1</a:t>
                      </a:r>
                      <a:r>
                        <a:rPr lang="ko-KR" altLang="en-US" sz="800" b="1" baseline="-25000" dirty="0">
                          <a:solidFill>
                            <a:schemeClr val="bg1"/>
                          </a:solidFill>
                          <a:latin typeface="+mj-lt"/>
                        </a:rPr>
                        <a:t>차</a:t>
                      </a:r>
                    </a:p>
                  </a:txBody>
                  <a:tcPr marT="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baseline="-25000" dirty="0">
                          <a:solidFill>
                            <a:schemeClr val="bg1"/>
                          </a:solidFill>
                          <a:latin typeface="+mj-lt"/>
                        </a:rPr>
                        <a:t>2</a:t>
                      </a:r>
                      <a:r>
                        <a:rPr lang="ko-KR" altLang="en-US" sz="800" b="1" baseline="-25000" dirty="0">
                          <a:solidFill>
                            <a:schemeClr val="bg1"/>
                          </a:solidFill>
                          <a:latin typeface="+mj-lt"/>
                        </a:rPr>
                        <a:t>차</a:t>
                      </a:r>
                    </a:p>
                  </a:txBody>
                  <a:tcPr marT="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734260"/>
                  </a:ext>
                </a:extLst>
              </a:tr>
              <a:tr h="18269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1</a:t>
                      </a:r>
                      <a:endParaRPr lang="ko-KR" altLang="en-US" sz="800" dirty="0"/>
                    </a:p>
                  </a:txBody>
                  <a:tcPr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tabLst>
                          <a:tab pos="2601913" algn="l"/>
                        </a:tabLst>
                      </a:pPr>
                      <a:r>
                        <a:rPr lang="en-US" altLang="ko-KR" sz="800" dirty="0"/>
                        <a:t>34.4</a:t>
                      </a:r>
                      <a:endParaRPr lang="ko-KR" altLang="en-US" sz="800" dirty="0"/>
                    </a:p>
                  </a:txBody>
                  <a:tcPr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tabLst>
                          <a:tab pos="2601913" algn="l"/>
                        </a:tabLst>
                      </a:pPr>
                      <a:r>
                        <a:rPr lang="en-US" altLang="ko-KR" sz="800" dirty="0"/>
                        <a:t>46.7</a:t>
                      </a:r>
                      <a:endParaRPr lang="ko-KR" altLang="en-US" sz="800" dirty="0"/>
                    </a:p>
                  </a:txBody>
                  <a:tcPr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tabLst>
                          <a:tab pos="2601913" algn="l"/>
                        </a:tabLst>
                      </a:pPr>
                      <a:r>
                        <a:rPr lang="en-US" altLang="ko-KR" sz="800" dirty="0"/>
                        <a:t>86</a:t>
                      </a:r>
                      <a:endParaRPr lang="ko-KR" altLang="en-US" sz="800" dirty="0"/>
                    </a:p>
                  </a:txBody>
                  <a:tcPr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tabLst>
                          <a:tab pos="2601913" algn="l"/>
                        </a:tabLst>
                      </a:pPr>
                      <a:r>
                        <a:rPr lang="en-US" altLang="ko-KR" sz="800" dirty="0"/>
                        <a:t>303</a:t>
                      </a:r>
                      <a:endParaRPr lang="ko-KR" altLang="en-US" sz="800" dirty="0"/>
                    </a:p>
                  </a:txBody>
                  <a:tcPr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tabLst>
                          <a:tab pos="2601913" algn="l"/>
                        </a:tabLst>
                      </a:pPr>
                      <a:r>
                        <a:rPr lang="en-US" altLang="ko-KR" sz="800" dirty="0"/>
                        <a:t>2.9</a:t>
                      </a:r>
                      <a:endParaRPr lang="ko-KR" altLang="en-US" sz="800" dirty="0"/>
                    </a:p>
                  </a:txBody>
                  <a:tcPr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tabLst>
                          <a:tab pos="2601913" algn="l"/>
                        </a:tabLst>
                      </a:pPr>
                      <a:r>
                        <a:rPr lang="en-US" altLang="ko-KR" sz="800" dirty="0"/>
                        <a:t>5.2</a:t>
                      </a:r>
                      <a:endParaRPr lang="ko-KR" altLang="en-US" sz="800" dirty="0"/>
                    </a:p>
                  </a:txBody>
                  <a:tcPr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tabLst>
                          <a:tab pos="2601913" algn="l"/>
                        </a:tabLst>
                      </a:pPr>
                      <a:r>
                        <a:rPr lang="en-US" altLang="ko-KR" sz="800" dirty="0"/>
                        <a:t>5.0</a:t>
                      </a:r>
                      <a:endParaRPr lang="ko-KR" altLang="en-US" sz="800" dirty="0"/>
                    </a:p>
                  </a:txBody>
                  <a:tcPr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tabLst>
                          <a:tab pos="2601913" algn="l"/>
                        </a:tabLst>
                      </a:pPr>
                      <a:r>
                        <a:rPr lang="en-US" altLang="ko-KR" sz="800" dirty="0"/>
                        <a:t>2.6</a:t>
                      </a:r>
                      <a:endParaRPr lang="ko-KR" altLang="en-US" sz="800" dirty="0"/>
                    </a:p>
                  </a:txBody>
                  <a:tcPr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29691749"/>
                  </a:ext>
                </a:extLst>
              </a:tr>
              <a:tr h="18269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2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41.5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43.1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230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491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6.7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10.6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5.9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6.5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115806484"/>
                  </a:ext>
                </a:extLst>
              </a:tr>
              <a:tr h="18269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3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41.2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44.3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178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417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8.1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9.3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2.9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2.5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924241634"/>
                  </a:ext>
                </a:extLst>
              </a:tr>
              <a:tr h="18269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4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44.9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34.7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87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203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16.8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2.5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1.6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7.0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055871617"/>
                  </a:ext>
                </a:extLst>
              </a:tr>
              <a:tr h="18269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5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41.8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41.5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99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216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14.9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10.1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3.1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2.8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055616197"/>
                  </a:ext>
                </a:extLst>
              </a:tr>
              <a:tr h="18269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6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40.6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42.5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84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301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9.1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9.9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3.2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3.2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266497959"/>
                  </a:ext>
                </a:extLst>
              </a:tr>
              <a:tr h="18269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7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40.6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40.5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436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1,000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7.8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11.6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3.5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2.5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81763923"/>
                  </a:ext>
                </a:extLst>
              </a:tr>
              <a:tr h="18269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8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42.4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43.4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281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1,000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8.9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10.0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2.4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2.2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587214615"/>
                  </a:ext>
                </a:extLst>
              </a:tr>
              <a:tr h="18269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9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30.1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38.9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1,000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1,000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15.4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19.9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3.0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2.2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180638925"/>
                  </a:ext>
                </a:extLst>
              </a:tr>
              <a:tr h="18269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10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37.4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36.4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1,000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1,000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2.8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0.6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3.1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5.2</a:t>
                      </a:r>
                      <a:endParaRPr lang="ko-KR" altLang="en-US" sz="800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688439713"/>
                  </a:ext>
                </a:extLst>
              </a:tr>
            </a:tbl>
          </a:graphicData>
        </a:graphic>
      </p:graphicFrame>
      <p:sp>
        <p:nvSpPr>
          <p:cNvPr id="31" name="사각형: 둥근 모서리 126">
            <a:extLst>
              <a:ext uri="{FF2B5EF4-FFF2-40B4-BE49-F238E27FC236}">
                <a16:creationId xmlns:a16="http://schemas.microsoft.com/office/drawing/2014/main" id="{C00867BC-9F71-3F8F-155D-E1F901D0B11D}"/>
              </a:ext>
            </a:extLst>
          </p:cNvPr>
          <p:cNvSpPr/>
          <p:nvPr/>
        </p:nvSpPr>
        <p:spPr bwMode="auto">
          <a:xfrm>
            <a:off x="5992418" y="4601612"/>
            <a:ext cx="2756044" cy="2136488"/>
          </a:xfrm>
          <a:prstGeom prst="roundRect">
            <a:avLst>
              <a:gd name="adj" fmla="val 0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txBody>
          <a:bodyPr wrap="none" lIns="46012" tIns="0" rIns="46012" bIns="0" rtlCol="0" anchor="ctr">
            <a:noAutofit/>
          </a:bodyPr>
          <a:lstStyle/>
          <a:p>
            <a:pPr algn="ctr">
              <a:lnSpc>
                <a:spcPct val="95000"/>
              </a:lnSpc>
            </a:pPr>
            <a:endParaRPr kumimoji="1" lang="ko-KR" altLang="en-US" sz="1023" dirty="0">
              <a:solidFill>
                <a:schemeClr val="tx1">
                  <a:alpha val="90000"/>
                </a:schemeClr>
              </a:solidFill>
              <a:latin typeface="조선견고딕" panose="02030504000101010101" pitchFamily="18" charset="-127"/>
              <a:ea typeface="조선견고딕" panose="02030504000101010101" pitchFamily="18" charset="-127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FF6C70F2-1F15-3E2C-444A-9B871ECEDA0B}"/>
              </a:ext>
            </a:extLst>
          </p:cNvPr>
          <p:cNvSpPr/>
          <p:nvPr/>
        </p:nvSpPr>
        <p:spPr bwMode="auto">
          <a:xfrm>
            <a:off x="6333067" y="5765801"/>
            <a:ext cx="2325676" cy="18796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txBody>
          <a:bodyPr wrap="none" lIns="72000" tIns="0" rIns="72000" bIns="0" rtlCol="0" anchor="ctr">
            <a:noAutofit/>
          </a:bodyPr>
          <a:lstStyle/>
          <a:p>
            <a:pPr algn="ctr">
              <a:lnSpc>
                <a:spcPct val="95000"/>
              </a:lnSpc>
            </a:pPr>
            <a:endParaRPr kumimoji="1" lang="ko-KR" altLang="en-US" sz="1600" dirty="0">
              <a:solidFill>
                <a:schemeClr val="tx1">
                  <a:alpha val="90000"/>
                </a:schemeClr>
              </a:solidFill>
              <a:latin typeface="조선견고딕" panose="02030504000101010101" pitchFamily="18" charset="-127"/>
              <a:ea typeface="조선견고딕" panose="02030504000101010101" pitchFamily="18" charset="-127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4A7F8930-AB2D-F7AB-A736-5CDC92F67932}"/>
              </a:ext>
            </a:extLst>
          </p:cNvPr>
          <p:cNvSpPr/>
          <p:nvPr/>
        </p:nvSpPr>
        <p:spPr bwMode="auto">
          <a:xfrm>
            <a:off x="1646724" y="4601612"/>
            <a:ext cx="1079501" cy="2136488"/>
          </a:xfrm>
          <a:prstGeom prst="rect">
            <a:avLst/>
          </a:prstGeom>
          <a:noFill/>
          <a:ln w="15875">
            <a:solidFill>
              <a:srgbClr val="FFFF00"/>
            </a:solidFill>
          </a:ln>
          <a:effectLst/>
        </p:spPr>
        <p:txBody>
          <a:bodyPr wrap="none" lIns="72000" tIns="0" rIns="72000" bIns="0" rtlCol="0" anchor="ctr">
            <a:noAutofit/>
          </a:bodyPr>
          <a:lstStyle/>
          <a:p>
            <a:pPr algn="ctr">
              <a:lnSpc>
                <a:spcPct val="95000"/>
              </a:lnSpc>
            </a:pPr>
            <a:endParaRPr kumimoji="1" lang="ko-KR" altLang="en-US" sz="1600" dirty="0">
              <a:solidFill>
                <a:schemeClr val="tx1">
                  <a:alpha val="90000"/>
                </a:schemeClr>
              </a:solidFill>
              <a:latin typeface="조선견고딕" panose="02030504000101010101" pitchFamily="18" charset="-127"/>
              <a:ea typeface="조선견고딕" panose="02030504000101010101" pitchFamily="18" charset="-127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BCC647A-D47F-254A-FF92-3CD2B0BA792C}"/>
              </a:ext>
            </a:extLst>
          </p:cNvPr>
          <p:cNvSpPr/>
          <p:nvPr/>
        </p:nvSpPr>
        <p:spPr bwMode="auto">
          <a:xfrm>
            <a:off x="7668344" y="4765523"/>
            <a:ext cx="216022" cy="181927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txBody>
          <a:bodyPr wrap="none" lIns="72000" tIns="0" rIns="72000" bIns="0" rtlCol="0" anchor="ctr">
            <a:noAutofit/>
          </a:bodyPr>
          <a:lstStyle/>
          <a:p>
            <a:pPr algn="ctr">
              <a:lnSpc>
                <a:spcPct val="95000"/>
              </a:lnSpc>
            </a:pPr>
            <a:endParaRPr kumimoji="1" lang="ko-KR" altLang="en-US" sz="1600" dirty="0">
              <a:solidFill>
                <a:schemeClr val="tx1">
                  <a:alpha val="90000"/>
                </a:schemeClr>
              </a:solidFill>
              <a:latin typeface="조선견고딕" panose="02030504000101010101" pitchFamily="18" charset="-127"/>
              <a:ea typeface="조선견고딕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50293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E1B12-DBA5-23F7-1783-2B264AC98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C65D20-9A5A-C10C-D267-B51D5349C3EC}"/>
              </a:ext>
            </a:extLst>
          </p:cNvPr>
          <p:cNvSpPr txBox="1"/>
          <p:nvPr userDrawn="1"/>
        </p:nvSpPr>
        <p:spPr>
          <a:xfrm>
            <a:off x="240360" y="300049"/>
            <a:ext cx="1019271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9FA455-988D-D414-CFB5-56D0EE943FF6}"/>
              </a:ext>
            </a:extLst>
          </p:cNvPr>
          <p:cNvSpPr txBox="1"/>
          <p:nvPr userDrawn="1"/>
        </p:nvSpPr>
        <p:spPr>
          <a:xfrm>
            <a:off x="607794" y="300049"/>
            <a:ext cx="7511288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solidFill>
                  <a:schemeClr val="tx1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Results the Study 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– (2) Policy making support</a:t>
            </a:r>
            <a:endParaRPr lang="en-US" altLang="ko-KR" sz="16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조선견고딕" panose="02030504000101010101" pitchFamily="18" charset="-127"/>
              <a:ea typeface="조선견고딕" panose="02030504000101010101" pitchFamily="18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1DBB3311-DE97-7417-77B6-68932F34D5A0}"/>
              </a:ext>
            </a:extLst>
          </p:cNvPr>
          <p:cNvGrpSpPr/>
          <p:nvPr/>
        </p:nvGrpSpPr>
        <p:grpSpPr>
          <a:xfrm>
            <a:off x="8388424" y="551715"/>
            <a:ext cx="329092" cy="38754"/>
            <a:chOff x="6146188" y="592248"/>
            <a:chExt cx="514967" cy="60643"/>
          </a:xfrm>
        </p:grpSpPr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8CF29E79-276D-B34A-8416-988E86C83891}"/>
                </a:ext>
              </a:extLst>
            </p:cNvPr>
            <p:cNvSpPr/>
            <p:nvPr/>
          </p:nvSpPr>
          <p:spPr bwMode="auto">
            <a:xfrm>
              <a:off x="6330122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EF56F6EA-B56C-9A9F-6CFC-5D620594E650}"/>
                </a:ext>
              </a:extLst>
            </p:cNvPr>
            <p:cNvSpPr/>
            <p:nvPr/>
          </p:nvSpPr>
          <p:spPr bwMode="auto">
            <a:xfrm>
              <a:off x="6422089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E69B49ED-8939-101F-6927-5DC4E2CF4259}"/>
                </a:ext>
              </a:extLst>
            </p:cNvPr>
            <p:cNvSpPr/>
            <p:nvPr/>
          </p:nvSpPr>
          <p:spPr bwMode="auto">
            <a:xfrm>
              <a:off x="6146188" y="592248"/>
              <a:ext cx="55130" cy="6064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74F1A59D-A889-7BE5-846B-30D010EA2828}"/>
                </a:ext>
              </a:extLst>
            </p:cNvPr>
            <p:cNvSpPr/>
            <p:nvPr/>
          </p:nvSpPr>
          <p:spPr bwMode="auto">
            <a:xfrm>
              <a:off x="623815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A0556EE9-765B-4D9D-A028-46E949BC08EC}"/>
                </a:ext>
              </a:extLst>
            </p:cNvPr>
            <p:cNvSpPr/>
            <p:nvPr/>
          </p:nvSpPr>
          <p:spPr bwMode="auto">
            <a:xfrm>
              <a:off x="6514056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D79DE571-BDC3-EC88-FEFC-E309583A1030}"/>
                </a:ext>
              </a:extLst>
            </p:cNvPr>
            <p:cNvSpPr/>
            <p:nvPr/>
          </p:nvSpPr>
          <p:spPr bwMode="auto">
            <a:xfrm>
              <a:off x="660602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</p:grpSp>
      <p:sp>
        <p:nvSpPr>
          <p:cNvPr id="55" name="슬라이드 번호 개체 틀 16">
            <a:extLst>
              <a:ext uri="{FF2B5EF4-FFF2-40B4-BE49-F238E27FC236}">
                <a16:creationId xmlns:a16="http://schemas.microsoft.com/office/drawing/2014/main" id="{3588CC43-6F64-B43C-BBAF-6CC356F1D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9544" y="6543632"/>
            <a:ext cx="864096" cy="246221"/>
          </a:xfrm>
        </p:spPr>
        <p:txBody>
          <a:bodyPr>
            <a:spAutoFit/>
          </a:bodyPr>
          <a:lstStyle/>
          <a:p>
            <a:pPr algn="r"/>
            <a:r>
              <a:rPr lang="en-US" altLang="ko-KR" sz="10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</a:rPr>
              <a:t>6</a:t>
            </a:r>
            <a:endParaRPr lang="ko-KR" altLang="en-US" sz="10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9EE633B7-780A-7CC1-3AA8-A21B57CB2273}"/>
              </a:ext>
            </a:extLst>
          </p:cNvPr>
          <p:cNvGrpSpPr/>
          <p:nvPr/>
        </p:nvGrpSpPr>
        <p:grpSpPr>
          <a:xfrm>
            <a:off x="360000" y="692696"/>
            <a:ext cx="4716055" cy="341312"/>
            <a:chOff x="257175" y="844550"/>
            <a:chExt cx="4716055" cy="341312"/>
          </a:xfrm>
        </p:grpSpPr>
        <p:sp>
          <p:nvSpPr>
            <p:cNvPr id="6" name="Text Box 408">
              <a:extLst>
                <a:ext uri="{FF2B5EF4-FFF2-40B4-BE49-F238E27FC236}">
                  <a16:creationId xmlns:a16="http://schemas.microsoft.com/office/drawing/2014/main" id="{CB43433A-C928-C5A3-EAB4-CB18F493C1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511" y="844550"/>
              <a:ext cx="4412719" cy="341312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/>
            <a:lstStyle>
              <a:lvl1pPr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1pPr>
              <a:lvl2pPr marL="742950" indent="-28575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2pPr>
              <a:lvl3pPr marL="11430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3pPr>
              <a:lvl4pPr marL="16002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4pPr>
              <a:lvl5pPr marL="20574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5pPr>
              <a:lvl6pPr marL="25146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6pPr>
              <a:lvl7pPr marL="29718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7pPr>
              <a:lvl8pPr marL="34290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8pPr>
              <a:lvl9pPr marL="38862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  <a:alpha val="90000"/>
                    </a:schemeClr>
                  </a:solidFill>
                  <a:latin typeface="조선굵은고딕" panose="02030504000101010101" pitchFamily="18" charset="-127"/>
                  <a:ea typeface="조선굵은고딕" panose="02030504000101010101" pitchFamily="18" charset="-127"/>
                </a:rPr>
                <a:t>Solid Waste Management Ordinance</a:t>
              </a:r>
              <a:endPara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  <a:alpha val="90000"/>
                  </a:schemeClr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C375E89D-306E-5EE6-4737-868C4750EA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5" y="848519"/>
              <a:ext cx="254000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6D3219B-4E8A-D1C8-F527-5AD247F5F7D5}"/>
              </a:ext>
            </a:extLst>
          </p:cNvPr>
          <p:cNvSpPr/>
          <p:nvPr/>
        </p:nvSpPr>
        <p:spPr>
          <a:xfrm>
            <a:off x="323528" y="1116454"/>
            <a:ext cx="3539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spc="-19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▣ Technical Meeting</a:t>
            </a:r>
            <a:endParaRPr lang="ko-KR" altLang="en-US" sz="1200" b="1" spc="-19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black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588021-D0DC-EB9A-4261-A0AC089DD054}"/>
              </a:ext>
            </a:extLst>
          </p:cNvPr>
          <p:cNvSpPr txBox="1"/>
          <p:nvPr/>
        </p:nvSpPr>
        <p:spPr>
          <a:xfrm>
            <a:off x="378925" y="1390789"/>
            <a:ext cx="4985164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marR="0" indent="-108000" algn="l" defTabSz="957874" rtl="0" eaLnBrk="1" fontAlgn="ctr" latinLnBrk="1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1100" b="1" kern="1200" spc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조선가는고딕" panose="02030504000101010101" pitchFamily="18" charset="-127"/>
                <a:ea typeface="조선가는고딕" panose="02030504000101010101" pitchFamily="18" charset="-127"/>
                <a:cs typeface="+mn-cs"/>
              </a:rPr>
              <a:t>Date       : 22 May 2024 ~ 8 October 2024 (total 4 times)</a:t>
            </a:r>
          </a:p>
          <a:p>
            <a:pPr marL="180000" indent="-108000" fontAlgn="ct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Venue     :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Silver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Springs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Hotel</a:t>
            </a:r>
            <a:r>
              <a:rPr kumimoji="0" lang="ko-KR" altLang="ko-KR" sz="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ko-KR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180000" indent="-108000" fontAlgn="ct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0" lang="en-US" altLang="ko-K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Attendees: </a:t>
            </a:r>
            <a:r>
              <a:rPr kumimoji="0" lang="ko-KR" altLang="ko-KR" sz="10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Technical</a:t>
            </a:r>
            <a:r>
              <a:rPr kumimoji="0" lang="ko-KR" altLang="ko-KR" sz="10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 </a:t>
            </a:r>
            <a:r>
              <a:rPr kumimoji="0" lang="ko-KR" altLang="ko-KR" sz="10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representatives</a:t>
            </a:r>
            <a:r>
              <a:rPr kumimoji="0" lang="ko-KR" altLang="ko-KR" sz="10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 </a:t>
            </a:r>
            <a:r>
              <a:rPr kumimoji="0" lang="ko-KR" altLang="ko-KR" sz="10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from</a:t>
            </a:r>
            <a:r>
              <a:rPr kumimoji="0" lang="ko-KR" altLang="ko-KR" sz="10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 KCCA </a:t>
            </a:r>
            <a:r>
              <a:rPr lang="ko-KR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and NEMA</a:t>
            </a: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조선가는고딕" panose="02030504000101010101" pitchFamily="18" charset="-127"/>
              <a:ea typeface="조선가는고딕" panose="02030504000101010101" pitchFamily="18" charset="-127"/>
            </a:endParaRPr>
          </a:p>
          <a:p>
            <a:pPr marL="180000" indent="-108000" fontAlgn="ct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Purpose   :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Review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 </a:t>
            </a:r>
            <a:r>
              <a:rPr lang="en-US" altLang="ko-KR" sz="1100" dirty="0">
                <a:solidFill>
                  <a:srgbClr val="1F1F1F"/>
                </a:solidFill>
                <a:latin typeface="Arial Unicode MS"/>
              </a:rPr>
              <a:t>of </a:t>
            </a:r>
            <a:r>
              <a:rPr lang="en-GB" altLang="ko-KR" sz="1100" dirty="0">
                <a:solidFill>
                  <a:srgbClr val="1F1F1F"/>
                </a:solidFill>
                <a:latin typeface="Arial Unicode MS"/>
              </a:rPr>
              <a:t>Kampala Capital City Authority(KCCA)’s </a:t>
            </a:r>
          </a:p>
          <a:p>
            <a:pPr marL="72000" fontAlgn="ctr">
              <a:spcBef>
                <a:spcPts val="600"/>
              </a:spcBef>
            </a:pPr>
            <a:r>
              <a:rPr lang="en-GB" altLang="ko-KR" sz="1100" dirty="0">
                <a:solidFill>
                  <a:srgbClr val="1F1F1F"/>
                </a:solidFill>
                <a:latin typeface="Arial Unicode MS"/>
                <a:ea typeface="inherit"/>
              </a:rPr>
              <a:t>                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Solid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 Waste Management </a:t>
            </a:r>
            <a:r>
              <a:rPr kumimoji="0" lang="en-US" altLang="ko-KR" sz="11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Ordinacne</a:t>
            </a:r>
            <a:r>
              <a:rPr kumimoji="0" lang="en-US" altLang="ko-KR" sz="11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 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(SI 243-21</a:t>
            </a:r>
            <a:r>
              <a:rPr kumimoji="0" lang="en-US" altLang="ko-KR" sz="11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, 2011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)</a:t>
            </a:r>
            <a:endParaRPr kumimoji="0" lang="en-US" altLang="ko-KR" sz="1100" b="0" i="0" u="none" strike="noStrike" cap="none" normalizeH="0" baseline="0" dirty="0">
              <a:ln>
                <a:noFill/>
              </a:ln>
              <a:solidFill>
                <a:srgbClr val="1F1F1F"/>
              </a:solidFill>
              <a:effectLst/>
              <a:latin typeface="Arial Unicode MS"/>
              <a:ea typeface="inherit"/>
            </a:endParaRPr>
          </a:p>
          <a:p>
            <a:pPr marL="72000" fontAlgn="ctr">
              <a:spcBef>
                <a:spcPts val="600"/>
              </a:spcBef>
            </a:pPr>
            <a:r>
              <a:rPr kumimoji="0" lang="en-US" altLang="ko-KR" sz="11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                    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and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assist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in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drafting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 </a:t>
            </a:r>
            <a:r>
              <a:rPr kumimoji="0" lang="en-US" altLang="ko-KR" sz="11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a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 </a:t>
            </a:r>
            <a:r>
              <a:rPr kumimoji="0" lang="en-US" altLang="ko-KR" sz="11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New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 </a:t>
            </a:r>
            <a:r>
              <a:rPr lang="en-US" altLang="ko-KR" sz="1100" dirty="0">
                <a:solidFill>
                  <a:srgbClr val="1F1F1F"/>
                </a:solidFill>
                <a:latin typeface="Arial Unicode MS"/>
                <a:ea typeface="inherit"/>
              </a:rPr>
              <a:t>Ordinance (2024)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to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replace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it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  <a:ea typeface="inherit"/>
              </a:rPr>
              <a:t>.</a:t>
            </a:r>
            <a:r>
              <a:rPr kumimoji="0" lang="ko-KR" altLang="ko-KR" sz="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ko-KR" altLang="ko-K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BD781072-2E0F-08ED-725D-EAB6BAA45383}"/>
              </a:ext>
            </a:extLst>
          </p:cNvPr>
          <p:cNvSpPr/>
          <p:nvPr/>
        </p:nvSpPr>
        <p:spPr>
          <a:xfrm>
            <a:off x="316856" y="2935977"/>
            <a:ext cx="3539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spc="-19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▣ Results</a:t>
            </a:r>
            <a:endParaRPr lang="ko-KR" altLang="en-US" sz="1200" b="1" spc="-19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black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43C7AC50-5894-08B7-5D35-4A15F47F15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09" y="1048541"/>
            <a:ext cx="3220181" cy="868290"/>
          </a:xfrm>
          <a:prstGeom prst="rect">
            <a:avLst/>
          </a:prstGeom>
          <a:noFill/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16049B29-9DE3-6545-45EE-972A19595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234" y="1988839"/>
            <a:ext cx="1533627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CB3A374A-2295-6F6F-AB85-022BAE608E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09" y="1988840"/>
            <a:ext cx="1593302" cy="115212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" name="표 39">
            <a:extLst>
              <a:ext uri="{FF2B5EF4-FFF2-40B4-BE49-F238E27FC236}">
                <a16:creationId xmlns:a16="http://schemas.microsoft.com/office/drawing/2014/main" id="{210CBE62-C5F8-B342-9855-0C3E623E72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808862"/>
              </p:ext>
            </p:extLst>
          </p:nvPr>
        </p:nvGraphicFramePr>
        <p:xfrm>
          <a:off x="360420" y="3284984"/>
          <a:ext cx="8354446" cy="3302953"/>
        </p:xfrm>
        <a:graphic>
          <a:graphicData uri="http://schemas.openxmlformats.org/drawingml/2006/table">
            <a:tbl>
              <a:tblPr/>
              <a:tblGrid>
                <a:gridCol w="1115236">
                  <a:extLst>
                    <a:ext uri="{9D8B030D-6E8A-4147-A177-3AD203B41FA5}">
                      <a16:colId xmlns:a16="http://schemas.microsoft.com/office/drawing/2014/main" val="1591535560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1317225363"/>
                    </a:ext>
                  </a:extLst>
                </a:gridCol>
                <a:gridCol w="4358890">
                  <a:extLst>
                    <a:ext uri="{9D8B030D-6E8A-4147-A177-3AD203B41FA5}">
                      <a16:colId xmlns:a16="http://schemas.microsoft.com/office/drawing/2014/main" val="350819915"/>
                    </a:ext>
                  </a:extLst>
                </a:gridCol>
              </a:tblGrid>
              <a:tr h="34560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r>
                        <a:rPr lang="en-US" altLang="ko-KR" sz="11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조선굵은고딕" panose="02030504000101010101" pitchFamily="18" charset="-127"/>
                          <a:ea typeface="조선굵은고딕" panose="02030504000101010101" pitchFamily="18" charset="-127"/>
                          <a:cs typeface="+mn-cs"/>
                        </a:rPr>
                        <a:t>Items</a:t>
                      </a:r>
                      <a:endParaRPr lang="ko-KR" altLang="en-US" sz="11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조선굵은고딕" panose="02030504000101010101" pitchFamily="18" charset="-127"/>
                        <a:ea typeface="조선굵은고딕" panose="02030504000101010101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81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r>
                        <a:rPr lang="en-US" altLang="ko-KR" sz="11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조선굵은고딕" panose="02030504000101010101" pitchFamily="18" charset="-127"/>
                          <a:ea typeface="조선굵은고딕" panose="02030504000101010101" pitchFamily="18" charset="-127"/>
                          <a:cs typeface="+mn-cs"/>
                        </a:rPr>
                        <a:t>SWM Ordinance, 2011</a:t>
                      </a:r>
                      <a:endParaRPr lang="ko-KR" altLang="en-US" sz="11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조선굵은고딕" panose="02030504000101010101" pitchFamily="18" charset="-127"/>
                        <a:ea typeface="조선굵은고딕" panose="02030504000101010101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81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56636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조선굵은고딕" panose="02030504000101010101" pitchFamily="18" charset="-127"/>
                          <a:ea typeface="조선굵은고딕" panose="02030504000101010101" pitchFamily="18" charset="-127"/>
                          <a:cs typeface="+mn-cs"/>
                        </a:rPr>
                        <a:t>SWM Ordinance, 2024</a:t>
                      </a:r>
                      <a:endParaRPr lang="ko-KR" altLang="en-US" sz="11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조선굵은고딕" panose="02030504000101010101" pitchFamily="18" charset="-127"/>
                        <a:ea typeface="조선굵은고딕" panose="02030504000101010101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81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483417"/>
                  </a:ext>
                </a:extLst>
              </a:tr>
              <a:tr h="354431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Scope and Definition</a:t>
                      </a:r>
                      <a:endParaRPr lang="en-US" sz="900" b="1" kern="0" spc="0" dirty="0">
                        <a:solidFill>
                          <a:srgbClr val="000000"/>
                        </a:solidFill>
                        <a:effectLst/>
                        <a:latin typeface="HY중고딕" panose="02030600000101010101" pitchFamily="18" charset="-127"/>
                        <a:ea typeface="HY중고딕" panose="02030600000101010101" pitchFamily="18" charset="-127"/>
                        <a:cs typeface="+mn-cs"/>
                      </a:endParaRPr>
                    </a:p>
                  </a:txBody>
                  <a:tcPr marL="0" marR="0" marT="17907" marB="1790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indent="-88900" algn="l" fontAlgn="base" latinLnBrk="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0" dirty="0">
                          <a:latin typeface="HY중고딕" panose="02030600000101010101" pitchFamily="18" charset="-127"/>
                          <a:ea typeface="HY중고딕" panose="02030600000101010101" pitchFamily="18" charset="-127"/>
                        </a:rPr>
                        <a:t>Focuses primarily on solid waste (including municipal and industrial waste), with no details on specific waste such as electronic waste.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indent="-88900" algn="l" fontAlgn="base" latinLnBrk="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0" dirty="0">
                          <a:latin typeface="HY중고딕" panose="02030600000101010101" pitchFamily="18" charset="-127"/>
                          <a:ea typeface="HY중고딕" panose="02030600000101010101" pitchFamily="18" charset="-127"/>
                        </a:rPr>
                        <a:t>Definitions expanded to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HY중고딕" panose="02030600000101010101" pitchFamily="18" charset="-127"/>
                          <a:ea typeface="HY중고딕" panose="02030600000101010101" pitchFamily="18" charset="-127"/>
                        </a:rPr>
                        <a:t>include household, industrial, and e-waste</a:t>
                      </a:r>
                      <a:r>
                        <a:rPr lang="en-US" altLang="ko-KR" sz="900" b="0" dirty="0">
                          <a:latin typeface="HY중고딕" panose="02030600000101010101" pitchFamily="18" charset="-127"/>
                          <a:ea typeface="HY중고딕" panose="02030600000101010101" pitchFamily="18" charset="-127"/>
                        </a:rPr>
                        <a:t>, with clearer distinctions between waste types (e.g</a:t>
                      </a:r>
                      <a:r>
                        <a:rPr lang="en-US" altLang="ko-KR" sz="900" b="0" dirty="0">
                          <a:solidFill>
                            <a:srgbClr val="0000FF"/>
                          </a:solidFill>
                          <a:latin typeface="HY중고딕" panose="02030600000101010101" pitchFamily="18" charset="-127"/>
                          <a:ea typeface="HY중고딕" panose="02030600000101010101" pitchFamily="18" charset="-127"/>
                        </a:rPr>
                        <a:t>. household, industrial, e-waste</a:t>
                      </a:r>
                      <a:r>
                        <a:rPr lang="en-US" altLang="ko-KR" sz="900" b="0" dirty="0">
                          <a:latin typeface="HY중고딕" panose="02030600000101010101" pitchFamily="18" charset="-127"/>
                          <a:ea typeface="HY중고딕" panose="02030600000101010101" pitchFamily="18" charset="-127"/>
                        </a:rPr>
                        <a:t>) and recycling facilities such as </a:t>
                      </a:r>
                      <a:r>
                        <a:rPr lang="en-US" altLang="ko-KR" sz="900" b="0" dirty="0">
                          <a:solidFill>
                            <a:srgbClr val="0000FF"/>
                          </a:solidFill>
                          <a:latin typeface="HY중고딕" panose="02030600000101010101" pitchFamily="18" charset="-127"/>
                          <a:ea typeface="HY중고딕" panose="02030600000101010101" pitchFamily="18" charset="-127"/>
                        </a:rPr>
                        <a:t>Material Recovery Facilities (MRFs)</a:t>
                      </a:r>
                      <a:r>
                        <a:rPr lang="en-US" altLang="ko-KR" sz="900" b="0" dirty="0">
                          <a:latin typeface="HY중고딕" panose="02030600000101010101" pitchFamily="18" charset="-127"/>
                          <a:ea typeface="HY중고딕" panose="02030600000101010101" pitchFamily="18" charset="-127"/>
                        </a:rPr>
                        <a:t>.</a:t>
                      </a:r>
                      <a:endParaRPr lang="en-US" sz="900" b="0" kern="0" spc="0" dirty="0">
                        <a:solidFill>
                          <a:srgbClr val="000000"/>
                        </a:solidFill>
                        <a:effectLst/>
                        <a:latin typeface="HY중고딕" panose="02030600000101010101" pitchFamily="18" charset="-127"/>
                        <a:ea typeface="HY중고딕" panose="02030600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9761573"/>
                  </a:ext>
                </a:extLst>
              </a:tr>
              <a:tr h="354431"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endParaRPr lang="en-US" sz="900" b="1" kern="0" spc="0" dirty="0">
                        <a:solidFill>
                          <a:srgbClr val="000000"/>
                        </a:solidFill>
                        <a:effectLst/>
                        <a:latin typeface="HY중고딕" panose="02030600000101010101" pitchFamily="18" charset="-127"/>
                        <a:ea typeface="HY중고딕" panose="02030600000101010101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indent="-88900" algn="l" defTabSz="356636" rtl="0" eaLnBrk="1" fontAlgn="base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General mention of recycling but limited specific requirements for waste separation.</a:t>
                      </a:r>
                    </a:p>
                    <a:p>
                      <a:pPr marL="88900" marR="0" indent="-88900" algn="l" defTabSz="356636" rtl="0" eaLnBrk="1" fontAlgn="base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900" b="0" kern="1200" dirty="0">
                        <a:solidFill>
                          <a:schemeClr val="tx1"/>
                        </a:solidFill>
                        <a:latin typeface="HY중고딕" panose="02030600000101010101" pitchFamily="18" charset="-127"/>
                        <a:ea typeface="HY중고딕" panose="02030600000101010101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indent="-88900" algn="l" defTabSz="356636" rtl="0" eaLnBrk="1" fontAlgn="base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Regulations added mandating the </a:t>
                      </a:r>
                      <a:r>
                        <a:rPr lang="en-US" altLang="ko-KR" sz="900" b="0" kern="1200" dirty="0">
                          <a:solidFill>
                            <a:srgbClr val="0000FF"/>
                          </a:solidFill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separation of plastic waste </a:t>
                      </a: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from other waste at source, </a:t>
                      </a:r>
                      <a:r>
                        <a:rPr lang="en-US" altLang="ko-KR" sz="900" b="0" kern="1200" dirty="0">
                          <a:solidFill>
                            <a:srgbClr val="0000FF"/>
                          </a:solidFill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separating non-biodegradable waste (dry waste) from biodegradable waste (wet waste)</a:t>
                      </a: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, setting e-waste collection centers and recycling targets.</a:t>
                      </a:r>
                      <a:endParaRPr lang="en-US" sz="900" b="0" kern="1200" dirty="0">
                        <a:solidFill>
                          <a:schemeClr val="tx1"/>
                        </a:solidFill>
                        <a:latin typeface="HY중고딕" panose="02030600000101010101" pitchFamily="18" charset="-127"/>
                        <a:ea typeface="HY중고딕" panose="02030600000101010101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1521753"/>
                  </a:ext>
                </a:extLst>
              </a:tr>
              <a:tr h="354431">
                <a:tc>
                  <a:txBody>
                    <a:bodyPr/>
                    <a:lstStyle/>
                    <a:p>
                      <a:pPr marL="0" marR="0" indent="0" algn="ctr" defTabSz="356636" rtl="0" eaLnBrk="1" fontAlgn="base" latinLnBrk="0" hangingPunct="1">
                        <a:lnSpc>
                          <a:spcPct val="120000"/>
                        </a:lnSpc>
                      </a:pP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Licensing and Regulation of Service Providers</a:t>
                      </a:r>
                      <a:endParaRPr lang="en-US" sz="900" b="1" kern="0" spc="0" dirty="0">
                        <a:solidFill>
                          <a:srgbClr val="000000"/>
                        </a:solidFill>
                        <a:effectLst/>
                        <a:latin typeface="HY중고딕" panose="02030600000101010101" pitchFamily="18" charset="-127"/>
                        <a:ea typeface="HY중고딕" panose="02030600000101010101" pitchFamily="18" charset="-127"/>
                        <a:cs typeface="+mn-cs"/>
                      </a:endParaRPr>
                    </a:p>
                  </a:txBody>
                  <a:tcPr marL="0" marR="0" marT="17907" marB="1790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indent="-88900" algn="l" defTabSz="356636" rtl="0" eaLnBrk="1" fontAlgn="base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Details regarding licensing of waste collection companies are limited.</a:t>
                      </a:r>
                      <a:endParaRPr lang="en-US" sz="900" b="0" kern="1200" dirty="0">
                        <a:solidFill>
                          <a:schemeClr val="tx1"/>
                        </a:solidFill>
                        <a:latin typeface="HY중고딕" panose="02030600000101010101" pitchFamily="18" charset="-127"/>
                        <a:ea typeface="HY중고딕" panose="02030600000101010101" pitchFamily="18" charset="-127"/>
                        <a:cs typeface="+mn-cs"/>
                      </a:endParaRPr>
                    </a:p>
                    <a:p>
                      <a:pPr marL="88900" marR="0" indent="-88900" algn="l" defTabSz="356636" rtl="0" eaLnBrk="1" fontAlgn="base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900" b="0" kern="1200" dirty="0">
                        <a:solidFill>
                          <a:schemeClr val="tx1"/>
                        </a:solidFill>
                        <a:latin typeface="HY중고딕" panose="02030600000101010101" pitchFamily="18" charset="-127"/>
                        <a:ea typeface="HY중고딕" panose="02030600000101010101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indent="-88900" algn="l" defTabSz="356636" rtl="0" eaLnBrk="1" fontAlgn="base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Sets forth detailed permitting procedures, including </a:t>
                      </a:r>
                      <a:r>
                        <a:rPr lang="en-US" altLang="ko-KR" sz="900" b="0" kern="1200" dirty="0">
                          <a:solidFill>
                            <a:srgbClr val="0000FF"/>
                          </a:solidFill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application, vehicle standards, and facility inspection requirements, as well as penalties </a:t>
                      </a: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for unlicensed operation and renewal and suspension procedures.</a:t>
                      </a:r>
                      <a:endParaRPr lang="en-US" sz="900" b="0" kern="1200" dirty="0">
                        <a:solidFill>
                          <a:schemeClr val="tx1"/>
                        </a:solidFill>
                        <a:latin typeface="HY중고딕" panose="02030600000101010101" pitchFamily="18" charset="-127"/>
                        <a:ea typeface="HY중고딕" panose="02030600000101010101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7519864"/>
                  </a:ext>
                </a:extLst>
              </a:tr>
              <a:tr h="354431">
                <a:tc>
                  <a:txBody>
                    <a:bodyPr/>
                    <a:lstStyle/>
                    <a:p>
                      <a:pPr marL="0" marR="0" indent="0" algn="ctr" defTabSz="356636" rtl="0" eaLnBrk="1" fontAlgn="base" latinLnBrk="0" hangingPunct="1">
                        <a:lnSpc>
                          <a:spcPct val="120000"/>
                        </a:lnSpc>
                      </a:pP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Electronic and Hazardous Waste</a:t>
                      </a:r>
                      <a:endParaRPr lang="en-US" sz="900" b="1" kern="0" spc="0" dirty="0">
                        <a:solidFill>
                          <a:srgbClr val="000000"/>
                        </a:solidFill>
                        <a:effectLst/>
                        <a:latin typeface="HY중고딕" panose="02030600000101010101" pitchFamily="18" charset="-127"/>
                        <a:ea typeface="HY중고딕" panose="02030600000101010101" pitchFamily="18" charset="-127"/>
                        <a:cs typeface="+mn-cs"/>
                      </a:endParaRPr>
                    </a:p>
                  </a:txBody>
                  <a:tcPr marL="0" marR="0" marT="17907" marB="1790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indent="-88900" algn="l" defTabSz="356636" rtl="0" eaLnBrk="1" fontAlgn="base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Covers primarily municipal waste, with limited regulation of hazardous waste.</a:t>
                      </a:r>
                      <a:endParaRPr lang="en-US" sz="900" b="0" kern="1200" dirty="0">
                        <a:solidFill>
                          <a:schemeClr val="tx1"/>
                        </a:solidFill>
                        <a:latin typeface="HY중고딕" panose="02030600000101010101" pitchFamily="18" charset="-127"/>
                        <a:ea typeface="HY중고딕" panose="02030600000101010101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indent="-88900" algn="l" defTabSz="356636" rtl="0" eaLnBrk="1" fontAlgn="base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Added management guidelines for </a:t>
                      </a:r>
                      <a:r>
                        <a:rPr lang="en-US" altLang="ko-KR" sz="900" b="0" kern="1200" dirty="0">
                          <a:solidFill>
                            <a:srgbClr val="0000FF"/>
                          </a:solidFill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electronic waste, hazardous waste, and recyclables</a:t>
                      </a: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 &amp; recovery operations.</a:t>
                      </a:r>
                      <a:endParaRPr lang="en-US" sz="900" b="0" kern="1200" dirty="0">
                        <a:solidFill>
                          <a:schemeClr val="tx1"/>
                        </a:solidFill>
                        <a:latin typeface="HY중고딕" panose="02030600000101010101" pitchFamily="18" charset="-127"/>
                        <a:ea typeface="HY중고딕" panose="02030600000101010101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801527"/>
                  </a:ext>
                </a:extLst>
              </a:tr>
              <a:tr h="354431">
                <a:tc>
                  <a:txBody>
                    <a:bodyPr/>
                    <a:lstStyle/>
                    <a:p>
                      <a:pPr marL="0" marR="0" indent="0" algn="ctr" defTabSz="356636" rtl="0" eaLnBrk="1" fontAlgn="base" latinLnBrk="0" hangingPunct="1">
                        <a:lnSpc>
                          <a:spcPct val="120000"/>
                        </a:lnSpc>
                      </a:pP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Fines and Fees</a:t>
                      </a:r>
                      <a:endParaRPr lang="en-US" sz="900" b="1" kern="0" spc="0" dirty="0">
                        <a:solidFill>
                          <a:srgbClr val="000000"/>
                        </a:solidFill>
                        <a:effectLst/>
                        <a:latin typeface="HY중고딕" panose="02030600000101010101" pitchFamily="18" charset="-127"/>
                        <a:ea typeface="HY중고딕" panose="02030600000101010101" pitchFamily="18" charset="-127"/>
                        <a:cs typeface="+mn-cs"/>
                      </a:endParaRPr>
                    </a:p>
                  </a:txBody>
                  <a:tcPr marL="0" marR="0" marT="17907" marB="1790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indent="-88900" algn="l" defTabSz="356636" rtl="0" eaLnBrk="1" fontAlgn="base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Limited on fines and fees</a:t>
                      </a:r>
                    </a:p>
                    <a:p>
                      <a:pPr marL="88900" marR="0" indent="-88900" algn="l" defTabSz="356636" rtl="0" eaLnBrk="1" fontAlgn="base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900" b="0" kern="1200" dirty="0">
                        <a:solidFill>
                          <a:schemeClr val="tx1"/>
                        </a:solidFill>
                        <a:latin typeface="HY중고딕" panose="02030600000101010101" pitchFamily="18" charset="-127"/>
                        <a:ea typeface="HY중고딕" panose="02030600000101010101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indent="-88900" algn="l" defTabSz="356636" rtl="0" eaLnBrk="1" fontAlgn="base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0" kern="1200" dirty="0">
                          <a:solidFill>
                            <a:srgbClr val="0000FF"/>
                          </a:solidFill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Specifies additional fees for application, inspection, and permitting </a:t>
                      </a: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to reflect an adjusted fee structure </a:t>
                      </a:r>
                      <a:r>
                        <a:rPr lang="en-US" altLang="ko-KR" sz="900" b="0" kern="1200" dirty="0">
                          <a:solidFill>
                            <a:srgbClr val="0000FF"/>
                          </a:solidFill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for new waste types and services.</a:t>
                      </a:r>
                      <a:endParaRPr lang="en-US" sz="900" b="0" kern="1200" dirty="0">
                        <a:solidFill>
                          <a:srgbClr val="0000FF"/>
                        </a:solidFill>
                        <a:latin typeface="HY중고딕" panose="02030600000101010101" pitchFamily="18" charset="-127"/>
                        <a:ea typeface="HY중고딕" panose="02030600000101010101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7132964"/>
                  </a:ext>
                </a:extLst>
              </a:tr>
              <a:tr h="354431">
                <a:tc>
                  <a:txBody>
                    <a:bodyPr/>
                    <a:lstStyle/>
                    <a:p>
                      <a:pPr marL="0" marR="0" indent="0" algn="ctr" defTabSz="356636" rtl="0" eaLnBrk="1" fontAlgn="base" latinLnBrk="0" hangingPunct="1">
                        <a:lnSpc>
                          <a:spcPct val="120000"/>
                        </a:lnSpc>
                      </a:pPr>
                      <a:r>
                        <a:rPr lang="en-US" altLang="ko-KR" sz="900" b="1" kern="0" spc="0" dirty="0">
                          <a:solidFill>
                            <a:srgbClr val="000000"/>
                          </a:solidFill>
                          <a:effectLst/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Data Management and Reporting</a:t>
                      </a:r>
                      <a:endParaRPr lang="en-US" sz="900" b="1" kern="0" spc="0" dirty="0">
                        <a:solidFill>
                          <a:srgbClr val="000000"/>
                        </a:solidFill>
                        <a:effectLst/>
                        <a:latin typeface="HY중고딕" panose="02030600000101010101" pitchFamily="18" charset="-127"/>
                        <a:ea typeface="HY중고딕" panose="02030600000101010101" pitchFamily="18" charset="-127"/>
                        <a:cs typeface="+mn-cs"/>
                      </a:endParaRPr>
                    </a:p>
                  </a:txBody>
                  <a:tcPr marL="0" marR="0" marT="17907" marB="1790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-88900" algn="l" defTabSz="356636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No explicit requirements for data reporting.</a:t>
                      </a:r>
                    </a:p>
                    <a:p>
                      <a:pPr marL="88900" marR="0" lvl="0" indent="-88900" algn="l" defTabSz="356636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ko-KR" sz="900" b="0" kern="1200" dirty="0">
                        <a:solidFill>
                          <a:schemeClr val="tx1"/>
                        </a:solidFill>
                        <a:latin typeface="HY중고딕" panose="02030600000101010101" pitchFamily="18" charset="-127"/>
                        <a:ea typeface="HY중고딕" panose="02030600000101010101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-88900" algn="l" defTabSz="356636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900" b="0" kern="1200" dirty="0">
                          <a:solidFill>
                            <a:srgbClr val="0000FF"/>
                          </a:solidFill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Data management obligations </a:t>
                      </a: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added to require service providers to submit waste management data to authorities </a:t>
                      </a:r>
                      <a:r>
                        <a:rPr lang="en-US" altLang="ko-KR" sz="900" b="0" kern="1200" dirty="0">
                          <a:solidFill>
                            <a:srgbClr val="0000FF"/>
                          </a:solidFill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every six months</a:t>
                      </a: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.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3516803"/>
                  </a:ext>
                </a:extLst>
              </a:tr>
              <a:tr h="354431">
                <a:tc>
                  <a:txBody>
                    <a:bodyPr/>
                    <a:lstStyle/>
                    <a:p>
                      <a:pPr marL="0" marR="0" indent="0" algn="ctr" defTabSz="356636" rtl="0" eaLnBrk="1" fontAlgn="base" latinLnBrk="0" hangingPunct="1">
                        <a:lnSpc>
                          <a:spcPct val="120000"/>
                        </a:lnSpc>
                      </a:pPr>
                      <a:r>
                        <a:rPr lang="en-US" sz="900" b="1" kern="0" spc="0" dirty="0">
                          <a:solidFill>
                            <a:srgbClr val="000000"/>
                          </a:solidFill>
                          <a:effectLst/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Etc.</a:t>
                      </a:r>
                    </a:p>
                  </a:txBody>
                  <a:tcPr marL="0" marR="0" marT="17907" marB="17907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</a:rPr>
                        <a:t>-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indent="-88900" algn="l" defTabSz="356636" rtl="0" eaLnBrk="1" fontAlgn="base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900" b="0" kern="1200" dirty="0">
                          <a:solidFill>
                            <a:schemeClr val="tx1"/>
                          </a:solidFill>
                          <a:latin typeface="HY중고딕" panose="02030600000101010101" pitchFamily="18" charset="-127"/>
                          <a:ea typeface="HY중고딕" panose="02030600000101010101" pitchFamily="18" charset="-127"/>
                          <a:cs typeface="+mn-cs"/>
                        </a:rPr>
                        <a:t>Repeals the 2011 Ordinance (SI 243–21) and establishes the 2024 Ordinance as the current regulatory framework.</a:t>
                      </a:r>
                      <a:endParaRPr lang="en-US" sz="900" b="0" kern="1200" dirty="0">
                        <a:solidFill>
                          <a:schemeClr val="tx1"/>
                        </a:solidFill>
                        <a:latin typeface="HY중고딕" panose="02030600000101010101" pitchFamily="18" charset="-127"/>
                        <a:ea typeface="HY중고딕" panose="02030600000101010101" pitchFamily="18" charset="-127"/>
                        <a:cs typeface="+mn-cs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9835737"/>
                  </a:ext>
                </a:extLst>
              </a:tr>
            </a:tbl>
          </a:graphicData>
        </a:graphic>
      </p:graphicFrame>
      <p:sp>
        <p:nvSpPr>
          <p:cNvPr id="42" name="직사각형 41">
            <a:extLst>
              <a:ext uri="{FF2B5EF4-FFF2-40B4-BE49-F238E27FC236}">
                <a16:creationId xmlns:a16="http://schemas.microsoft.com/office/drawing/2014/main" id="{460B928D-1454-3E4D-1194-8CD4C14280F4}"/>
              </a:ext>
            </a:extLst>
          </p:cNvPr>
          <p:cNvSpPr/>
          <p:nvPr/>
        </p:nvSpPr>
        <p:spPr bwMode="auto">
          <a:xfrm>
            <a:off x="4355975" y="3283607"/>
            <a:ext cx="4358885" cy="3302953"/>
          </a:xfrm>
          <a:prstGeom prst="rect">
            <a:avLst/>
          </a:prstGeom>
          <a:noFill/>
          <a:ln w="15875">
            <a:solidFill>
              <a:srgbClr val="FF0000"/>
            </a:solidFill>
          </a:ln>
          <a:effectLst/>
        </p:spPr>
        <p:txBody>
          <a:bodyPr wrap="none" lIns="72000" tIns="0" rIns="72000" bIns="0" rtlCol="0" anchor="ctr">
            <a:noAutofit/>
          </a:bodyPr>
          <a:lstStyle/>
          <a:p>
            <a:pPr algn="ctr">
              <a:lnSpc>
                <a:spcPct val="95000"/>
              </a:lnSpc>
            </a:pPr>
            <a:endParaRPr kumimoji="1" lang="ko-KR" altLang="en-US" sz="1600" dirty="0">
              <a:solidFill>
                <a:schemeClr val="tx1">
                  <a:alpha val="90000"/>
                </a:schemeClr>
              </a:solidFill>
              <a:latin typeface="조선견고딕" panose="02030504000101010101" pitchFamily="18" charset="-127"/>
              <a:ea typeface="조선견고딕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28820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C67C1-5617-D8E5-E683-A7182439D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65B29C-78B9-C7D3-B7F0-18584D933485}"/>
              </a:ext>
            </a:extLst>
          </p:cNvPr>
          <p:cNvSpPr txBox="1"/>
          <p:nvPr userDrawn="1"/>
        </p:nvSpPr>
        <p:spPr>
          <a:xfrm>
            <a:off x="240360" y="300049"/>
            <a:ext cx="1019271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B7CA6D-0004-429E-CFB6-B3E576FB769B}"/>
              </a:ext>
            </a:extLst>
          </p:cNvPr>
          <p:cNvSpPr txBox="1"/>
          <p:nvPr userDrawn="1"/>
        </p:nvSpPr>
        <p:spPr>
          <a:xfrm>
            <a:off x="607794" y="300049"/>
            <a:ext cx="7511288" cy="58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95000"/>
              </a:lnSpc>
              <a:defRPr sz="3000" spc="-100">
                <a:gradFill flip="none" rotWithShape="1">
                  <a:gsLst>
                    <a:gs pos="0">
                      <a:srgbClr val="0D3F6B"/>
                    </a:gs>
                    <a:gs pos="100000">
                      <a:srgbClr val="0D3F6B"/>
                    </a:gs>
                  </a:gsLst>
                  <a:lin ang="2700000" scaled="1"/>
                  <a:tileRect/>
                </a:gradFill>
                <a:latin typeface="Rix모던고딕 EB" panose="02020603020101020101" pitchFamily="18" charset="-127"/>
                <a:ea typeface="Rix모던고딕 EB" panose="02020603020101020101" pitchFamily="18" charset="-127"/>
              </a:defRPr>
            </a:lvl1pPr>
          </a:lstStyle>
          <a:p>
            <a:r>
              <a:rPr lang="en-US" altLang="ko-KR" sz="1800" dirty="0">
                <a:solidFill>
                  <a:schemeClr val="tx1"/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Results the Study 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조선견고딕" panose="02030504000101010101" pitchFamily="18" charset="-127"/>
                <a:ea typeface="조선견고딕" panose="02030504000101010101" pitchFamily="18" charset="-127"/>
              </a:rPr>
              <a:t>– (3) MRF for integrated waste management</a:t>
            </a:r>
          </a:p>
          <a:p>
            <a:endParaRPr lang="en-US" altLang="ko-KR" sz="16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조선견고딕" panose="02030504000101010101" pitchFamily="18" charset="-127"/>
              <a:ea typeface="조선견고딕" panose="02030504000101010101" pitchFamily="18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8E0671DA-A4D9-8106-F272-D09B216440E9}"/>
              </a:ext>
            </a:extLst>
          </p:cNvPr>
          <p:cNvGrpSpPr/>
          <p:nvPr/>
        </p:nvGrpSpPr>
        <p:grpSpPr>
          <a:xfrm>
            <a:off x="8388424" y="551715"/>
            <a:ext cx="329092" cy="38754"/>
            <a:chOff x="6146188" y="592248"/>
            <a:chExt cx="514967" cy="60643"/>
          </a:xfrm>
        </p:grpSpPr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C1F74560-6269-AADB-216C-E46AD7C1DC03}"/>
                </a:ext>
              </a:extLst>
            </p:cNvPr>
            <p:cNvSpPr/>
            <p:nvPr/>
          </p:nvSpPr>
          <p:spPr bwMode="auto">
            <a:xfrm>
              <a:off x="6330122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C5CEC0F3-9B10-9031-49FD-147155C36013}"/>
                </a:ext>
              </a:extLst>
            </p:cNvPr>
            <p:cNvSpPr/>
            <p:nvPr/>
          </p:nvSpPr>
          <p:spPr bwMode="auto">
            <a:xfrm>
              <a:off x="6422089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11394CD7-D99C-2C87-6B4F-C0A9E14F8C5F}"/>
                </a:ext>
              </a:extLst>
            </p:cNvPr>
            <p:cNvSpPr/>
            <p:nvPr/>
          </p:nvSpPr>
          <p:spPr bwMode="auto">
            <a:xfrm>
              <a:off x="6146188" y="592248"/>
              <a:ext cx="55130" cy="6064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40E3B550-3444-450F-977A-3D0CF876B481}"/>
                </a:ext>
              </a:extLst>
            </p:cNvPr>
            <p:cNvSpPr/>
            <p:nvPr/>
          </p:nvSpPr>
          <p:spPr bwMode="auto">
            <a:xfrm>
              <a:off x="623815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54DF47B1-9179-9AC1-7B75-2CFCCE04D7CE}"/>
                </a:ext>
              </a:extLst>
            </p:cNvPr>
            <p:cNvSpPr/>
            <p:nvPr/>
          </p:nvSpPr>
          <p:spPr bwMode="auto">
            <a:xfrm>
              <a:off x="6514056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9E91DEAF-D7FF-2B9A-84B7-A2CD7DF15492}"/>
                </a:ext>
              </a:extLst>
            </p:cNvPr>
            <p:cNvSpPr/>
            <p:nvPr/>
          </p:nvSpPr>
          <p:spPr bwMode="auto">
            <a:xfrm>
              <a:off x="6606025" y="592248"/>
              <a:ext cx="55130" cy="6064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square" rtlCol="0" anchor="ctr"/>
            <a:lstStyle/>
            <a:p>
              <a:pPr algn="ctr">
                <a:lnSpc>
                  <a:spcPct val="95000"/>
                </a:lnSpc>
              </a:pPr>
              <a:endParaRPr lang="ko-KR" altLang="en-US" sz="708" i="1" dirty="0">
                <a:solidFill>
                  <a:srgbClr val="D02E65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</p:grpSp>
      <p:sp>
        <p:nvSpPr>
          <p:cNvPr id="55" name="슬라이드 번호 개체 틀 16">
            <a:extLst>
              <a:ext uri="{FF2B5EF4-FFF2-40B4-BE49-F238E27FC236}">
                <a16:creationId xmlns:a16="http://schemas.microsoft.com/office/drawing/2014/main" id="{E52C87D1-EF50-6294-B321-21FF8F7BA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9544" y="6543632"/>
            <a:ext cx="864096" cy="246221"/>
          </a:xfrm>
        </p:spPr>
        <p:txBody>
          <a:bodyPr>
            <a:spAutoFit/>
          </a:bodyPr>
          <a:lstStyle/>
          <a:p>
            <a:pPr algn="r"/>
            <a:r>
              <a:rPr lang="en-US" altLang="ko-KR" sz="100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</a:rPr>
              <a:t>7</a:t>
            </a:r>
            <a:endParaRPr lang="ko-KR" altLang="en-US" sz="100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BC3AD5C0-7E9D-81C4-2989-E61AA414B1EA}"/>
              </a:ext>
            </a:extLst>
          </p:cNvPr>
          <p:cNvGrpSpPr/>
          <p:nvPr/>
        </p:nvGrpSpPr>
        <p:grpSpPr>
          <a:xfrm>
            <a:off x="360000" y="692696"/>
            <a:ext cx="7020312" cy="341312"/>
            <a:chOff x="257175" y="844550"/>
            <a:chExt cx="7020312" cy="341312"/>
          </a:xfrm>
        </p:grpSpPr>
        <p:sp>
          <p:nvSpPr>
            <p:cNvPr id="6" name="Text Box 408">
              <a:extLst>
                <a:ext uri="{FF2B5EF4-FFF2-40B4-BE49-F238E27FC236}">
                  <a16:creationId xmlns:a16="http://schemas.microsoft.com/office/drawing/2014/main" id="{CBE084BE-4508-045D-F2BD-CC25D9D1D1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511" y="844550"/>
              <a:ext cx="6716976" cy="341312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/>
            <a:lstStyle>
              <a:lvl1pPr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1pPr>
              <a:lvl2pPr marL="742950" indent="-28575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2pPr>
              <a:lvl3pPr marL="11430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3pPr>
              <a:lvl4pPr marL="16002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4pPr>
              <a:lvl5pPr marL="2057400" indent="-228600" eaLnBrk="0" hangingPunct="0"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5pPr>
              <a:lvl6pPr marL="25146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6pPr>
              <a:lvl7pPr marL="29718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7pPr>
              <a:lvl8pPr marL="34290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8pPr>
              <a:lvl9pPr marL="3886200" indent="-228600" eaLnBrk="0" fontAlgn="base" hangingPunct="0">
                <a:lnSpc>
                  <a:spcPct val="0"/>
                </a:lnSpc>
                <a:spcBef>
                  <a:spcPct val="0"/>
                </a:spcBef>
                <a:spcAft>
                  <a:spcPct val="0"/>
                </a:spcAft>
                <a:buSzPct val="70000"/>
                <a:defRPr kumimoji="1" sz="1300">
                  <a:solidFill>
                    <a:srgbClr val="FFCC00"/>
                  </a:solidFill>
                  <a:latin typeface="산돌고딕B" pitchFamily="18" charset="-127"/>
                  <a:ea typeface="산돌고딕B" pitchFamily="18" charset="-127"/>
                </a:defRPr>
              </a:lvl9pPr>
            </a:lstStyle>
            <a:p>
              <a:r>
                <a:rPr lang="en-US" altLang="ko-KR" sz="1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  <a:alpha val="90000"/>
                    </a:schemeClr>
                  </a:solidFill>
                  <a:latin typeface="조선굵은고딕" panose="02030504000101010101" pitchFamily="18" charset="-127"/>
                  <a:ea typeface="조선굵은고딕" panose="02030504000101010101" pitchFamily="18" charset="-127"/>
                </a:rPr>
                <a:t>Proposal for Circular Economy through Integrated Waste Management (1/4) </a:t>
              </a:r>
              <a:endPara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  <a:alpha val="90000"/>
                  </a:schemeClr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0B0F2A3E-94B1-52D7-7581-C04A21F520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5" y="848519"/>
              <a:ext cx="254000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16ACE060-1F04-3780-7E96-AC8218303866}"/>
              </a:ext>
            </a:extLst>
          </p:cNvPr>
          <p:cNvSpPr/>
          <p:nvPr/>
        </p:nvSpPr>
        <p:spPr>
          <a:xfrm>
            <a:off x="323528" y="1116454"/>
            <a:ext cx="3539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spc="-19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▣ Purpose</a:t>
            </a:r>
            <a:endParaRPr lang="ko-KR" altLang="en-US" sz="1200" b="1" spc="-19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black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C2017A-C315-F3CD-1947-BCE2A43E6153}"/>
              </a:ext>
            </a:extLst>
          </p:cNvPr>
          <p:cNvSpPr txBox="1"/>
          <p:nvPr/>
        </p:nvSpPr>
        <p:spPr>
          <a:xfrm>
            <a:off x="378925" y="1390789"/>
            <a:ext cx="4985164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indent="-108000" fontAlgn="ctr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To support resource circulation economy</a:t>
            </a:r>
          </a:p>
          <a:p>
            <a:pPr marL="180000" indent="-108000" fontAlgn="ctr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To support integrated waste management system</a:t>
            </a:r>
          </a:p>
          <a:p>
            <a:pPr marL="180000" indent="-108000" fontAlgn="ctr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To secure landfill capacity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791D70D-A531-1B18-C020-A34E57169DA8}"/>
              </a:ext>
            </a:extLst>
          </p:cNvPr>
          <p:cNvSpPr/>
          <p:nvPr/>
        </p:nvSpPr>
        <p:spPr>
          <a:xfrm>
            <a:off x="323528" y="2290569"/>
            <a:ext cx="3539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spc="-19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▣ Proposal outline</a:t>
            </a:r>
            <a:endParaRPr lang="ko-KR" altLang="en-US" sz="1200" b="1" spc="-19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black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8550CD-A54D-6943-6351-1E4F230DC601}"/>
              </a:ext>
            </a:extLst>
          </p:cNvPr>
          <p:cNvSpPr txBox="1"/>
          <p:nvPr/>
        </p:nvSpPr>
        <p:spPr>
          <a:xfrm>
            <a:off x="378925" y="2564904"/>
            <a:ext cx="498516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indent="-108000" fontAlgn="ctr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MRF for recyclable waste &amp; transfer station at </a:t>
            </a:r>
            <a:r>
              <a:rPr lang="en-US" altLang="ko-KR" sz="11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Kiteezi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 site </a:t>
            </a:r>
          </a:p>
          <a:p>
            <a:pPr marL="180000" indent="-108000" fontAlgn="ctr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조선가는고딕" panose="02030504000101010101" pitchFamily="18" charset="-127"/>
                <a:ea typeface="조선가는고딕" panose="02030504000101010101" pitchFamily="18" charset="-127"/>
              </a:rPr>
              <a:t>New sanitary landfill for residues at *** site (TBD)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BC116AE5-ABEF-8630-3CBB-15C243D0257F}"/>
              </a:ext>
            </a:extLst>
          </p:cNvPr>
          <p:cNvSpPr/>
          <p:nvPr/>
        </p:nvSpPr>
        <p:spPr>
          <a:xfrm>
            <a:off x="323528" y="3218462"/>
            <a:ext cx="3539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spc="-19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조선굵은고딕" panose="02030504000101010101" pitchFamily="18" charset="-127"/>
                <a:ea typeface="조선굵은고딕" panose="02030504000101010101" pitchFamily="18" charset="-127"/>
              </a:rPr>
              <a:t>▣ Waste management scenario</a:t>
            </a:r>
            <a:endParaRPr lang="ko-KR" altLang="en-US" sz="1200" b="1" spc="-19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prstClr val="black"/>
              </a:solidFill>
              <a:latin typeface="조선굵은고딕" panose="02030504000101010101" pitchFamily="18" charset="-127"/>
              <a:ea typeface="조선굵은고딕" panose="02030504000101010101" pitchFamily="18" charset="-127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CC85B79E-D3E6-42F5-32C9-933D2E2C9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51" y="3524760"/>
            <a:ext cx="8325517" cy="306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63722"/>
      </p:ext>
    </p:extLst>
  </p:cSld>
  <p:clrMapOvr>
    <a:masterClrMapping/>
  </p:clrMapOvr>
</p:sld>
</file>

<file path=ppt/theme/theme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>
            <a:lumMod val="75000"/>
          </a:schemeClr>
        </a:solidFill>
        <a:ln>
          <a:noFill/>
        </a:ln>
        <a:effectLst/>
      </a:spPr>
      <a:bodyPr wrap="none" lIns="72000" tIns="0" rIns="72000" bIns="0" rtlCol="0" anchor="ctr">
        <a:noAutofit/>
      </a:bodyPr>
      <a:lstStyle>
        <a:defPPr algn="ctr">
          <a:lnSpc>
            <a:spcPct val="95000"/>
          </a:lnSpc>
          <a:defRPr kumimoji="1" sz="1600" dirty="0">
            <a:solidFill>
              <a:schemeClr val="tx1">
                <a:alpha val="90000"/>
              </a:schemeClr>
            </a:solidFill>
            <a:latin typeface="조선견고딕" panose="02030504000101010101" pitchFamily="18" charset="-127"/>
            <a:ea typeface="조선견고딕" panose="02030504000101010101" pitchFamily="18" charset="-127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29442</TotalTime>
  <Words>2004</Words>
  <Application>Microsoft Office PowerPoint</Application>
  <PresentationFormat>화면 슬라이드 쇼(4:3)</PresentationFormat>
  <Paragraphs>497</Paragraphs>
  <Slides>20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37" baseType="lpstr">
      <vt:lpstr>Symbol</vt:lpstr>
      <vt:lpstr>조선가는고딕</vt:lpstr>
      <vt:lpstr>Arial Unicode MS</vt:lpstr>
      <vt:lpstr>Rix고딕 B</vt:lpstr>
      <vt:lpstr>Segoe UI Semibold</vt:lpstr>
      <vt:lpstr>한컴바탕</vt:lpstr>
      <vt:lpstr>Calibri</vt:lpstr>
      <vt:lpstr>Segoe UI</vt:lpstr>
      <vt:lpstr>조선굵은고딕</vt:lpstr>
      <vt:lpstr>나눔명조</vt:lpstr>
      <vt:lpstr>조선견고딕</vt:lpstr>
      <vt:lpstr>HY중고딕</vt:lpstr>
      <vt:lpstr>맑은 고딕</vt:lpstr>
      <vt:lpstr>Arial</vt:lpstr>
      <vt:lpstr>나눔고딕</vt:lpstr>
      <vt:lpstr>Cambria Math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62019</dc:creator>
  <cp:lastModifiedBy>신현 강</cp:lastModifiedBy>
  <cp:revision>2346</cp:revision>
  <cp:lastPrinted>2022-02-11T04:56:09Z</cp:lastPrinted>
  <dcterms:created xsi:type="dcterms:W3CDTF">2015-03-25T05:04:59Z</dcterms:created>
  <dcterms:modified xsi:type="dcterms:W3CDTF">2024-12-16T07:08:08Z</dcterms:modified>
</cp:coreProperties>
</file>