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77" r:id="rId2"/>
    <p:sldId id="278" r:id="rId3"/>
    <p:sldId id="414" r:id="rId4"/>
    <p:sldId id="351" r:id="rId5"/>
    <p:sldId id="356" r:id="rId6"/>
    <p:sldId id="357" r:id="rId7"/>
    <p:sldId id="358" r:id="rId8"/>
    <p:sldId id="352" r:id="rId9"/>
    <p:sldId id="411" r:id="rId10"/>
    <p:sldId id="408" r:id="rId11"/>
    <p:sldId id="399" r:id="rId12"/>
    <p:sldId id="400" r:id="rId13"/>
    <p:sldId id="402" r:id="rId14"/>
    <p:sldId id="403" r:id="rId15"/>
    <p:sldId id="404" r:id="rId16"/>
    <p:sldId id="407" r:id="rId17"/>
    <p:sldId id="409" r:id="rId18"/>
    <p:sldId id="410" r:id="rId19"/>
    <p:sldId id="412" r:id="rId20"/>
    <p:sldId id="354" r:id="rId21"/>
    <p:sldId id="413"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627"/>
    <a:srgbClr val="4CC057"/>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napToObjects="1">
      <p:cViewPr varScale="1">
        <p:scale>
          <a:sx n="100" d="100"/>
          <a:sy n="100" d="100"/>
        </p:scale>
        <p:origin x="66" y="2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0566E3-22CD-9442-BBFD-26BB25D704D3}" type="datetimeFigureOut">
              <a:rPr lang="en-US" smtClean="0"/>
              <a:t>6/14/2021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CB314C-660A-C740-8765-CE40B362AFD8}" type="slidenum">
              <a:rPr lang="en-US" smtClean="0"/>
              <a:t>‹#›</a:t>
            </a:fld>
            <a:endParaRPr lang="en-US" dirty="0"/>
          </a:p>
        </p:txBody>
      </p:sp>
    </p:spTree>
    <p:extLst>
      <p:ext uri="{BB962C8B-B14F-4D97-AF65-F5344CB8AC3E}">
        <p14:creationId xmlns:p14="http://schemas.microsoft.com/office/powerpoint/2010/main" val="29159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DB08A-1002-C844-B816-5FE810164453}" type="datetimeFigureOut">
              <a:rPr lang="en-US" smtClean="0"/>
              <a:t>6/14/2021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C633B-B57E-B242-898D-66E34F0C2803}" type="slidenum">
              <a:rPr lang="en-US" smtClean="0"/>
              <a:t>‹#›</a:t>
            </a:fld>
            <a:endParaRPr lang="en-US" dirty="0"/>
          </a:p>
        </p:txBody>
      </p:sp>
    </p:spTree>
    <p:extLst>
      <p:ext uri="{BB962C8B-B14F-4D97-AF65-F5344CB8AC3E}">
        <p14:creationId xmlns:p14="http://schemas.microsoft.com/office/powerpoint/2010/main" val="41090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iresco-PPT-Template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588" y="0"/>
            <a:ext cx="9195412" cy="6858000"/>
          </a:xfrm>
          <a:prstGeom prst="rect">
            <a:avLst/>
          </a:prstGeom>
        </p:spPr>
      </p:pic>
      <p:sp>
        <p:nvSpPr>
          <p:cNvPr id="2" name="Title 1"/>
          <p:cNvSpPr>
            <a:spLocks noGrp="1"/>
          </p:cNvSpPr>
          <p:nvPr>
            <p:ph type="ctrTitle"/>
          </p:nvPr>
        </p:nvSpPr>
        <p:spPr>
          <a:xfrm>
            <a:off x="1078553" y="4170751"/>
            <a:ext cx="9448800" cy="607624"/>
          </a:xfrm>
        </p:spPr>
        <p:txBody>
          <a:bodyPr>
            <a:normAutofit/>
          </a:bodyPr>
          <a:lstStyle>
            <a:lvl1pPr algn="r">
              <a:defRPr sz="2100">
                <a:solidFill>
                  <a:srgbClr val="3C3C3B"/>
                </a:solidFill>
              </a:defRPr>
            </a:lvl1pPr>
          </a:lstStyle>
          <a:p>
            <a:r>
              <a:rPr lang="en-US"/>
              <a:t>Click to edit Master title style</a:t>
            </a:r>
            <a:endParaRPr lang="en-US" dirty="0"/>
          </a:p>
        </p:txBody>
      </p:sp>
      <p:sp>
        <p:nvSpPr>
          <p:cNvPr id="3" name="Subtitle 2"/>
          <p:cNvSpPr>
            <a:spLocks noGrp="1"/>
          </p:cNvSpPr>
          <p:nvPr>
            <p:ph type="subTitle" idx="1"/>
          </p:nvPr>
        </p:nvSpPr>
        <p:spPr>
          <a:xfrm>
            <a:off x="3640667" y="4792307"/>
            <a:ext cx="6886687" cy="401918"/>
          </a:xfrm>
        </p:spPr>
        <p:txBody>
          <a:bodyPr>
            <a:normAutofit/>
          </a:bodyPr>
          <a:lstStyle>
            <a:lvl1pPr marL="0" indent="0" algn="r">
              <a:buNone/>
              <a:defRPr sz="1500">
                <a:solidFill>
                  <a:srgbClr val="3C3C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66C4946-0875-4A94-BE46-B6F4F14514C7}"/>
              </a:ext>
            </a:extLst>
          </p:cNvPr>
          <p:cNvSpPr/>
          <p:nvPr userDrawn="1"/>
        </p:nvSpPr>
        <p:spPr>
          <a:xfrm>
            <a:off x="0" y="6114361"/>
            <a:ext cx="3117773" cy="4737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437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703DE48-ACF7-4E24-84EF-0838518A1D96}"/>
              </a:ext>
            </a:extLst>
          </p:cNvPr>
          <p:cNvSpPr>
            <a:spLocks noGrp="1"/>
          </p:cNvSpPr>
          <p:nvPr>
            <p:ph type="ftr" sz="quarter" idx="10"/>
          </p:nvPr>
        </p:nvSpPr>
        <p:spPr/>
        <p:txBody>
          <a:bodyPr/>
          <a:lstStyle/>
          <a:p>
            <a:r>
              <a:rPr lang="en-US" dirty="0"/>
              <a:t>VIRESCO SOLUTIONS</a:t>
            </a:r>
          </a:p>
        </p:txBody>
      </p:sp>
      <p:sp>
        <p:nvSpPr>
          <p:cNvPr id="8" name="Slide Number Placeholder 7">
            <a:extLst>
              <a:ext uri="{FF2B5EF4-FFF2-40B4-BE49-F238E27FC236}">
                <a16:creationId xmlns:a16="http://schemas.microsoft.com/office/drawing/2014/main" id="{33841420-DF92-4099-A677-540BB04FFF6F}"/>
              </a:ext>
            </a:extLst>
          </p:cNvPr>
          <p:cNvSpPr>
            <a:spLocks noGrp="1"/>
          </p:cNvSpPr>
          <p:nvPr>
            <p:ph type="sldNum" sz="quarter" idx="11"/>
          </p:nvPr>
        </p:nvSpPr>
        <p:spPr/>
        <p:txBody>
          <a:bodyPr/>
          <a:lstStyle/>
          <a:p>
            <a:fld id="{85342F38-C6C6-AF4D-94FC-B55C427F4550}" type="slidenum">
              <a:rPr lang="en-US" smtClean="0"/>
              <a:pPr/>
              <a:t>‹#›</a:t>
            </a:fld>
            <a:endParaRPr lang="en-US" dirty="0"/>
          </a:p>
        </p:txBody>
      </p:sp>
    </p:spTree>
    <p:extLst>
      <p:ext uri="{BB962C8B-B14F-4D97-AF65-F5344CB8AC3E}">
        <p14:creationId xmlns:p14="http://schemas.microsoft.com/office/powerpoint/2010/main" val="81292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46100"/>
          </a:xfrm>
        </p:spPr>
        <p:txBody>
          <a:bodyPr anchor="t">
            <a:normAutofit/>
          </a:bodyPr>
          <a:lstStyle>
            <a:lvl1pPr algn="l">
              <a:defRPr sz="1800" b="0" cap="all">
                <a:solidFill>
                  <a:srgbClr val="3C3C3B"/>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t>VIRESCO SOLUTIONS</a:t>
            </a:r>
          </a:p>
        </p:txBody>
      </p:sp>
      <p:sp>
        <p:nvSpPr>
          <p:cNvPr id="6" name="Slide Number Placeholder 5"/>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354000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33705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337051"/>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VIRESCO SOLUTIONS</a:t>
            </a:r>
          </a:p>
        </p:txBody>
      </p:sp>
      <p:sp>
        <p:nvSpPr>
          <p:cNvPr id="7" name="Slide Number Placeholder 6"/>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123243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VIRESCO SOLUTIONS</a:t>
            </a:r>
          </a:p>
        </p:txBody>
      </p:sp>
      <p:sp>
        <p:nvSpPr>
          <p:cNvPr id="5" name="Slide Number Placeholder 4"/>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253855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VIRESCO SOLUTIONS</a:t>
            </a:r>
          </a:p>
        </p:txBody>
      </p:sp>
      <p:sp>
        <p:nvSpPr>
          <p:cNvPr id="4" name="Slide Number Placeholder 3"/>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27213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35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310140" y="6395680"/>
            <a:ext cx="3860800" cy="365125"/>
          </a:xfrm>
          <a:prstGeom prst="rect">
            <a:avLst/>
          </a:prstGeom>
        </p:spPr>
        <p:txBody>
          <a:bodyPr vert="horz" lIns="91440" tIns="45720" rIns="91440" bIns="45720" rtlCol="0" anchor="ctr"/>
          <a:lstStyle>
            <a:lvl1pPr algn="r">
              <a:defRPr sz="750" kern="1000" spc="90">
                <a:solidFill>
                  <a:srgbClr val="3C3C3B"/>
                </a:solidFill>
                <a:latin typeface="Century Gothic"/>
                <a:cs typeface="Century Gothic"/>
              </a:defRPr>
            </a:lvl1pPr>
          </a:lstStyle>
          <a:p>
            <a:r>
              <a:rPr lang="en-US" dirty="0"/>
              <a:t>VIRESCO SOLUTIONS</a:t>
            </a:r>
          </a:p>
        </p:txBody>
      </p:sp>
      <p:sp>
        <p:nvSpPr>
          <p:cNvPr id="6" name="Slide Number Placeholder 5"/>
          <p:cNvSpPr>
            <a:spLocks noGrp="1"/>
          </p:cNvSpPr>
          <p:nvPr>
            <p:ph type="sldNum" sz="quarter" idx="4"/>
          </p:nvPr>
        </p:nvSpPr>
        <p:spPr>
          <a:xfrm>
            <a:off x="11287765" y="6395680"/>
            <a:ext cx="746945" cy="365125"/>
          </a:xfrm>
          <a:prstGeom prst="rect">
            <a:avLst/>
          </a:prstGeom>
        </p:spPr>
        <p:txBody>
          <a:bodyPr vert="horz" lIns="91440" tIns="45720" rIns="91440" bIns="45720" rtlCol="0" anchor="ctr"/>
          <a:lstStyle>
            <a:lvl1pPr algn="l">
              <a:defRPr sz="750">
                <a:solidFill>
                  <a:srgbClr val="3C3C3B"/>
                </a:solidFill>
              </a:defRPr>
            </a:lvl1pPr>
          </a:lstStyle>
          <a:p>
            <a:fld id="{85342F38-C6C6-AF4D-94FC-B55C427F4550}" type="slidenum">
              <a:rPr lang="en-US" smtClean="0"/>
              <a:pPr/>
              <a:t>‹#›</a:t>
            </a:fld>
            <a:endParaRPr lang="en-US" dirty="0"/>
          </a:p>
        </p:txBody>
      </p:sp>
      <p:pic>
        <p:nvPicPr>
          <p:cNvPr id="8" name="Picture 7">
            <a:extLst>
              <a:ext uri="{FF2B5EF4-FFF2-40B4-BE49-F238E27FC236}">
                <a16:creationId xmlns:a16="http://schemas.microsoft.com/office/drawing/2014/main" id="{D12FD0CE-917A-46DE-89C7-45E55EE2473D}"/>
              </a:ext>
            </a:extLst>
          </p:cNvPr>
          <p:cNvPicPr>
            <a:picLocks noChangeAspect="1"/>
          </p:cNvPicPr>
          <p:nvPr userDrawn="1"/>
        </p:nvPicPr>
        <p:blipFill>
          <a:blip r:embed="rId8"/>
          <a:stretch>
            <a:fillRect/>
          </a:stretch>
        </p:blipFill>
        <p:spPr>
          <a:xfrm>
            <a:off x="10334372" y="5897380"/>
            <a:ext cx="794701" cy="932245"/>
          </a:xfrm>
          <a:prstGeom prst="rect">
            <a:avLst/>
          </a:prstGeom>
        </p:spPr>
      </p:pic>
      <p:cxnSp>
        <p:nvCxnSpPr>
          <p:cNvPr id="10" name="Straight Connector 9">
            <a:extLst>
              <a:ext uri="{FF2B5EF4-FFF2-40B4-BE49-F238E27FC236}">
                <a16:creationId xmlns:a16="http://schemas.microsoft.com/office/drawing/2014/main" id="{E481F0C7-0F60-4687-81F5-6DD827822D06}"/>
              </a:ext>
            </a:extLst>
          </p:cNvPr>
          <p:cNvCxnSpPr>
            <a:cxnSpLocks/>
          </p:cNvCxnSpPr>
          <p:nvPr userDrawn="1"/>
        </p:nvCxnSpPr>
        <p:spPr>
          <a:xfrm flipH="1">
            <a:off x="11248222" y="6213513"/>
            <a:ext cx="943779" cy="0"/>
          </a:xfrm>
          <a:prstGeom prst="line">
            <a:avLst/>
          </a:prstGeom>
          <a:ln w="9525">
            <a:solidFill>
              <a:srgbClr val="DA462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8708764-C43B-4EB4-94ED-981F3D74B413}"/>
              </a:ext>
            </a:extLst>
          </p:cNvPr>
          <p:cNvCxnSpPr>
            <a:cxnSpLocks/>
          </p:cNvCxnSpPr>
          <p:nvPr userDrawn="1"/>
        </p:nvCxnSpPr>
        <p:spPr>
          <a:xfrm flipH="1">
            <a:off x="0" y="6213513"/>
            <a:ext cx="10170941" cy="0"/>
          </a:xfrm>
          <a:prstGeom prst="line">
            <a:avLst/>
          </a:prstGeom>
          <a:ln w="9525">
            <a:solidFill>
              <a:srgbClr val="DA462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dt="0"/>
  <p:txStyles>
    <p:titleStyle>
      <a:lvl1pPr algn="ctr" defTabSz="342900" rtl="0" eaLnBrk="1" latinLnBrk="0" hangingPunct="1">
        <a:spcBef>
          <a:spcPct val="0"/>
        </a:spcBef>
        <a:buNone/>
        <a:defRPr sz="2400" kern="1200">
          <a:solidFill>
            <a:srgbClr val="3C3C3B"/>
          </a:solidFill>
          <a:latin typeface="Century Gothic"/>
          <a:ea typeface="+mj-ea"/>
          <a:cs typeface="Century Gothic"/>
        </a:defRPr>
      </a:lvl1pPr>
    </p:titleStyle>
    <p:bodyStyle>
      <a:lvl1pPr marL="257175" indent="-257175" algn="l" defTabSz="342900" rtl="0" eaLnBrk="1" latinLnBrk="0" hangingPunct="1">
        <a:lnSpc>
          <a:spcPts val="1800"/>
        </a:lnSpc>
        <a:spcBef>
          <a:spcPts val="450"/>
        </a:spcBef>
        <a:spcAft>
          <a:spcPts val="450"/>
        </a:spcAft>
        <a:buFont typeface="Arial"/>
        <a:buChar char="•"/>
        <a:defRPr sz="1800" kern="1200">
          <a:solidFill>
            <a:srgbClr val="3C3C3B"/>
          </a:solidFill>
          <a:latin typeface="Century Gothic"/>
          <a:ea typeface="+mn-ea"/>
          <a:cs typeface="Century Gothic"/>
        </a:defRPr>
      </a:lvl1pPr>
      <a:lvl2pPr marL="557213" indent="-214313"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2pPr>
      <a:lvl3pPr marL="8572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3pPr>
      <a:lvl4pPr marL="12001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4pPr>
      <a:lvl5pPr marL="15430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3866939"/>
            <a:ext cx="9915525" cy="607624"/>
          </a:xfrm>
        </p:spPr>
        <p:txBody>
          <a:bodyPr>
            <a:noAutofit/>
          </a:bodyPr>
          <a:lstStyle/>
          <a:p>
            <a:pPr algn="ctr"/>
            <a:br>
              <a:rPr lang="en-CA" sz="2400" b="0" i="0" u="none" strike="noStrike" baseline="0" dirty="0">
                <a:solidFill>
                  <a:srgbClr val="000000"/>
                </a:solidFill>
                <a:latin typeface="Century Gothic" panose="020B0502020202020204" pitchFamily="34" charset="0"/>
              </a:rPr>
            </a:br>
            <a:r>
              <a:rPr lang="en-CA" sz="2400" b="0" i="0" u="none" strike="noStrike" baseline="0" dirty="0">
                <a:solidFill>
                  <a:srgbClr val="000000"/>
                </a:solidFill>
                <a:latin typeface="Century Gothic" panose="020B0502020202020204" pitchFamily="34" charset="0"/>
              </a:rPr>
              <a:t> Assessment of Applicable Climate Technologies for Establishing Baseline GHG Emissions from Cattle Farming in Cuba </a:t>
            </a:r>
            <a:endParaRPr lang="en-US" sz="2800" dirty="0"/>
          </a:p>
        </p:txBody>
      </p:sp>
      <p:sp>
        <p:nvSpPr>
          <p:cNvPr id="3" name="Subtitle 2"/>
          <p:cNvSpPr>
            <a:spLocks noGrp="1"/>
          </p:cNvSpPr>
          <p:nvPr>
            <p:ph type="subTitle" idx="1"/>
          </p:nvPr>
        </p:nvSpPr>
        <p:spPr>
          <a:xfrm>
            <a:off x="3933713" y="5200575"/>
            <a:ext cx="6886687" cy="401918"/>
          </a:xfrm>
        </p:spPr>
        <p:txBody>
          <a:bodyPr>
            <a:noAutofit/>
          </a:bodyPr>
          <a:lstStyle/>
          <a:p>
            <a:r>
              <a:rPr lang="en-CA" sz="1100" b="0" i="0" u="none" strike="noStrike" baseline="0" dirty="0">
                <a:solidFill>
                  <a:srgbClr val="000000"/>
                </a:solidFill>
                <a:latin typeface="Century Gothic" panose="020B0502020202020204" pitchFamily="34" charset="0"/>
              </a:rPr>
              <a:t>CTCN Reference Number: 2018000010</a:t>
            </a:r>
          </a:p>
          <a:p>
            <a:r>
              <a:rPr lang="en-CA" sz="1100" b="0" i="0" u="none" strike="noStrike" baseline="0" dirty="0">
                <a:solidFill>
                  <a:srgbClr val="000000"/>
                </a:solidFill>
                <a:latin typeface="Century Gothic" panose="020B0502020202020204" pitchFamily="34" charset="0"/>
              </a:rPr>
              <a:t> </a:t>
            </a:r>
            <a:endParaRPr lang="en-US" sz="1050" dirty="0"/>
          </a:p>
        </p:txBody>
      </p:sp>
      <p:pic>
        <p:nvPicPr>
          <p:cNvPr id="4" name="Picture 3" descr="A picture containing clipart&#10;&#10;Description automatically generated">
            <a:extLst>
              <a:ext uri="{FF2B5EF4-FFF2-40B4-BE49-F238E27FC236}">
                <a16:creationId xmlns:a16="http://schemas.microsoft.com/office/drawing/2014/main" id="{981EC4F7-2845-485F-861B-A8309ED8F82A}"/>
              </a:ext>
            </a:extLst>
          </p:cNvPr>
          <p:cNvPicPr/>
          <p:nvPr/>
        </p:nvPicPr>
        <p:blipFill>
          <a:blip r:embed="rId2"/>
          <a:stretch>
            <a:fillRect/>
          </a:stretch>
        </p:blipFill>
        <p:spPr>
          <a:xfrm>
            <a:off x="3968913" y="1567888"/>
            <a:ext cx="2127087" cy="1023474"/>
          </a:xfrm>
          <a:prstGeom prst="rect">
            <a:avLst/>
          </a:prstGeom>
        </p:spPr>
      </p:pic>
    </p:spTree>
    <p:extLst>
      <p:ext uri="{BB962C8B-B14F-4D97-AF65-F5344CB8AC3E}">
        <p14:creationId xmlns:p14="http://schemas.microsoft.com/office/powerpoint/2010/main" val="396666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44E4CD5-62A0-4727-96C7-C5E4029AA9C6}"/>
              </a:ext>
            </a:extLst>
          </p:cNvPr>
          <p:cNvSpPr>
            <a:spLocks noGrp="1" noChangeArrowheads="1"/>
          </p:cNvSpPr>
          <p:nvPr>
            <p:ph type="title"/>
          </p:nvPr>
        </p:nvSpPr>
        <p:spPr/>
        <p:txBody>
          <a:bodyPr/>
          <a:lstStyle/>
          <a:p>
            <a:pPr eaLnBrk="1" hangingPunct="1"/>
            <a:r>
              <a:rPr lang="en-CA" altLang="en-US" dirty="0">
                <a:latin typeface="Century Gothic" panose="020B0502020202020204" pitchFamily="34" charset="0"/>
                <a:cs typeface="Century Gothic" panose="020B0502020202020204" pitchFamily="34" charset="0"/>
              </a:rPr>
              <a:t>4 Scenarios</a:t>
            </a:r>
          </a:p>
        </p:txBody>
      </p:sp>
      <p:sp>
        <p:nvSpPr>
          <p:cNvPr id="3" name="Content Placeholder 2">
            <a:extLst>
              <a:ext uri="{FF2B5EF4-FFF2-40B4-BE49-F238E27FC236}">
                <a16:creationId xmlns:a16="http://schemas.microsoft.com/office/drawing/2014/main" id="{74251E59-0A51-4960-B4D7-B0CDE43DFE43}"/>
              </a:ext>
            </a:extLst>
          </p:cNvPr>
          <p:cNvSpPr>
            <a:spLocks noGrp="1"/>
          </p:cNvSpPr>
          <p:nvPr>
            <p:ph idx="1"/>
          </p:nvPr>
        </p:nvSpPr>
        <p:spPr>
          <a:xfrm>
            <a:off x="1514475" y="1252537"/>
            <a:ext cx="10972800" cy="4352925"/>
          </a:xfrm>
        </p:spPr>
        <p:txBody>
          <a:bodyPr rtlCol="0">
            <a:normAutofit/>
          </a:bodyPr>
          <a:lstStyle/>
          <a:p>
            <a:pPr>
              <a:lnSpc>
                <a:spcPct val="120000"/>
              </a:lnSpc>
              <a:spcAft>
                <a:spcPts val="0"/>
              </a:spcAft>
              <a:defRPr/>
            </a:pPr>
            <a:r>
              <a:rPr lang="en-CA" dirty="0">
                <a:ea typeface="+mn-ea"/>
              </a:rPr>
              <a:t>All scenarios have 1000 cows of 450 kg</a:t>
            </a:r>
          </a:p>
          <a:p>
            <a:pPr marL="0" indent="0">
              <a:lnSpc>
                <a:spcPct val="120000"/>
              </a:lnSpc>
              <a:spcAft>
                <a:spcPts val="0"/>
              </a:spcAft>
              <a:buNone/>
              <a:defRPr/>
            </a:pPr>
            <a:endParaRPr lang="en-CA" dirty="0"/>
          </a:p>
          <a:p>
            <a:pPr marL="0" indent="0">
              <a:lnSpc>
                <a:spcPct val="120000"/>
              </a:lnSpc>
              <a:spcAft>
                <a:spcPts val="0"/>
              </a:spcAft>
              <a:buNone/>
              <a:defRPr/>
            </a:pPr>
            <a:r>
              <a:rPr lang="en-CA" b="1" dirty="0">
                <a:ea typeface="+mn-ea"/>
              </a:rPr>
              <a:t>Base scenario (represents current situation)</a:t>
            </a:r>
          </a:p>
          <a:p>
            <a:pPr>
              <a:lnSpc>
                <a:spcPct val="120000"/>
              </a:lnSpc>
              <a:spcAft>
                <a:spcPts val="0"/>
              </a:spcAft>
              <a:defRPr/>
            </a:pPr>
            <a:r>
              <a:rPr lang="en-CA" dirty="0">
                <a:ea typeface="+mn-ea"/>
              </a:rPr>
              <a:t>Natural pastures (ha): 1438</a:t>
            </a:r>
          </a:p>
          <a:p>
            <a:pPr>
              <a:lnSpc>
                <a:spcPct val="120000"/>
              </a:lnSpc>
              <a:spcAft>
                <a:spcPts val="0"/>
              </a:spcAft>
              <a:defRPr/>
            </a:pPr>
            <a:r>
              <a:rPr lang="en-CA" dirty="0">
                <a:ea typeface="+mn-ea"/>
              </a:rPr>
              <a:t>Mortality: 30% young animals, 20% old animals</a:t>
            </a:r>
          </a:p>
          <a:p>
            <a:pPr>
              <a:lnSpc>
                <a:spcPct val="120000"/>
              </a:lnSpc>
              <a:spcAft>
                <a:spcPts val="0"/>
              </a:spcAft>
              <a:defRPr/>
            </a:pPr>
            <a:r>
              <a:rPr lang="en-CA" dirty="0">
                <a:ea typeface="+mn-ea"/>
              </a:rPr>
              <a:t>Gain (kg / animal / day): 0.03-0.32</a:t>
            </a:r>
          </a:p>
          <a:p>
            <a:pPr>
              <a:lnSpc>
                <a:spcPct val="120000"/>
              </a:lnSpc>
              <a:spcAft>
                <a:spcPts val="0"/>
              </a:spcAft>
              <a:defRPr/>
            </a:pPr>
            <a:r>
              <a:rPr lang="en-CA" dirty="0">
                <a:ea typeface="+mn-ea"/>
              </a:rPr>
              <a:t>Milk production per milking cow (kg / day): 3.1</a:t>
            </a:r>
          </a:p>
          <a:p>
            <a:pPr>
              <a:lnSpc>
                <a:spcPct val="120000"/>
              </a:lnSpc>
              <a:spcAft>
                <a:spcPts val="0"/>
              </a:spcAft>
              <a:defRPr/>
            </a:pPr>
            <a:r>
              <a:rPr lang="en-CA" dirty="0">
                <a:ea typeface="+mn-ea"/>
              </a:rPr>
              <a:t>Proportion of pregnant animals (%): 50</a:t>
            </a:r>
          </a:p>
          <a:p>
            <a:pPr>
              <a:lnSpc>
                <a:spcPct val="120000"/>
              </a:lnSpc>
              <a:spcAft>
                <a:spcPts val="0"/>
              </a:spcAft>
              <a:defRPr/>
            </a:pPr>
            <a:r>
              <a:rPr lang="en-CA" dirty="0">
                <a:ea typeface="+mn-ea"/>
              </a:rPr>
              <a:t>Proportion of cows milked (%): 50 </a:t>
            </a:r>
          </a:p>
          <a:p>
            <a:pPr>
              <a:lnSpc>
                <a:spcPct val="120000"/>
              </a:lnSpc>
              <a:spcAft>
                <a:spcPts val="0"/>
              </a:spcAft>
              <a:defRPr/>
            </a:pPr>
            <a:r>
              <a:rPr lang="en-CA" dirty="0">
                <a:ea typeface="+mn-ea"/>
              </a:rPr>
              <a:t>Annual milk production (kg): 511000</a:t>
            </a:r>
          </a:p>
          <a:p>
            <a:pPr>
              <a:lnSpc>
                <a:spcPct val="120000"/>
              </a:lnSpc>
              <a:spcAft>
                <a:spcPts val="0"/>
              </a:spcAft>
              <a:defRPr/>
            </a:pPr>
            <a:r>
              <a:rPr lang="en-CA" dirty="0">
                <a:ea typeface="+mn-ea"/>
              </a:rPr>
              <a:t>Annual production of carcass weight for meat (kg): 60500</a:t>
            </a:r>
          </a:p>
        </p:txBody>
      </p:sp>
      <p:sp>
        <p:nvSpPr>
          <p:cNvPr id="4" name="Footer Placeholder 3">
            <a:extLst>
              <a:ext uri="{FF2B5EF4-FFF2-40B4-BE49-F238E27FC236}">
                <a16:creationId xmlns:a16="http://schemas.microsoft.com/office/drawing/2014/main" id="{9EC70233-14F9-4984-BA92-F5DCA53A413D}"/>
              </a:ext>
            </a:extLst>
          </p:cNvPr>
          <p:cNvSpPr>
            <a:spLocks noGrp="1"/>
          </p:cNvSpPr>
          <p:nvPr>
            <p:ph type="ftr" sz="quarter" idx="11"/>
          </p:nvPr>
        </p:nvSpPr>
        <p:spPr/>
        <p:txBody>
          <a:bodyPr/>
          <a:lstStyle/>
          <a:p>
            <a:pPr>
              <a:defRPr/>
            </a:pPr>
            <a:r>
              <a:rPr lang="en-US" dirty="0"/>
              <a:t>VIRESCO SOLUTIONS</a:t>
            </a:r>
          </a:p>
        </p:txBody>
      </p:sp>
      <p:sp>
        <p:nvSpPr>
          <p:cNvPr id="7173" name="Slide Number Placeholder 4">
            <a:extLst>
              <a:ext uri="{FF2B5EF4-FFF2-40B4-BE49-F238E27FC236}">
                <a16:creationId xmlns:a16="http://schemas.microsoft.com/office/drawing/2014/main" id="{36856ACC-C8FD-4BD6-94FE-808A1703AC06}"/>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10</a:t>
            </a:fld>
            <a:endParaRPr lang="en-US" altLang="en-US" sz="1000"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A02AC-5CDB-4402-BA5D-93199B2C8F68}"/>
              </a:ext>
            </a:extLst>
          </p:cNvPr>
          <p:cNvSpPr>
            <a:spLocks noGrp="1"/>
          </p:cNvSpPr>
          <p:nvPr>
            <p:ph idx="1"/>
          </p:nvPr>
        </p:nvSpPr>
        <p:spPr>
          <a:xfrm>
            <a:off x="1323975" y="1252537"/>
            <a:ext cx="10972800" cy="4352925"/>
          </a:xfrm>
        </p:spPr>
        <p:txBody>
          <a:bodyPr rtlCol="0">
            <a:normAutofit/>
          </a:bodyPr>
          <a:lstStyle/>
          <a:p>
            <a:pPr marL="0" indent="0">
              <a:lnSpc>
                <a:spcPct val="120000"/>
              </a:lnSpc>
              <a:spcAft>
                <a:spcPts val="0"/>
              </a:spcAft>
              <a:buNone/>
              <a:defRPr/>
            </a:pPr>
            <a:r>
              <a:rPr lang="en-CA" b="1" dirty="0">
                <a:ea typeface="+mn-ea"/>
              </a:rPr>
              <a:t>Scenario A (modest improvements from base scenario)</a:t>
            </a:r>
          </a:p>
          <a:p>
            <a:pPr>
              <a:lnSpc>
                <a:spcPct val="120000"/>
              </a:lnSpc>
              <a:spcAft>
                <a:spcPts val="0"/>
              </a:spcAft>
              <a:defRPr/>
            </a:pPr>
            <a:r>
              <a:rPr lang="en-CA" dirty="0">
                <a:ea typeface="+mn-ea"/>
              </a:rPr>
              <a:t>Natural pastures (ha): 1338</a:t>
            </a:r>
          </a:p>
          <a:p>
            <a:pPr>
              <a:lnSpc>
                <a:spcPct val="120000"/>
              </a:lnSpc>
              <a:spcAft>
                <a:spcPts val="0"/>
              </a:spcAft>
              <a:defRPr/>
            </a:pPr>
            <a:r>
              <a:rPr lang="en-CA" dirty="0">
                <a:ea typeface="+mn-ea"/>
              </a:rPr>
              <a:t>Fertilized forage (ha): 100</a:t>
            </a:r>
          </a:p>
          <a:p>
            <a:pPr>
              <a:lnSpc>
                <a:spcPct val="120000"/>
              </a:lnSpc>
              <a:spcAft>
                <a:spcPts val="0"/>
              </a:spcAft>
              <a:defRPr/>
            </a:pPr>
            <a:r>
              <a:rPr lang="en-CA" dirty="0">
                <a:ea typeface="+mn-ea"/>
              </a:rPr>
              <a:t>Mortality: 20% young animals, 10% old animals</a:t>
            </a:r>
          </a:p>
          <a:p>
            <a:pPr>
              <a:lnSpc>
                <a:spcPct val="120000"/>
              </a:lnSpc>
              <a:spcAft>
                <a:spcPts val="0"/>
              </a:spcAft>
              <a:defRPr/>
            </a:pPr>
            <a:r>
              <a:rPr lang="en-CA" dirty="0">
                <a:ea typeface="+mn-ea"/>
              </a:rPr>
              <a:t>Gain (kg / animal / day): 0.1-0.32</a:t>
            </a:r>
          </a:p>
          <a:p>
            <a:pPr>
              <a:lnSpc>
                <a:spcPct val="120000"/>
              </a:lnSpc>
              <a:spcAft>
                <a:spcPts val="0"/>
              </a:spcAft>
              <a:defRPr/>
            </a:pPr>
            <a:r>
              <a:rPr lang="en-CA" dirty="0">
                <a:ea typeface="+mn-ea"/>
              </a:rPr>
              <a:t>Milk production per milking cow (kg / day): 6</a:t>
            </a:r>
          </a:p>
          <a:p>
            <a:pPr>
              <a:lnSpc>
                <a:spcPct val="120000"/>
              </a:lnSpc>
              <a:spcAft>
                <a:spcPts val="0"/>
              </a:spcAft>
              <a:defRPr/>
            </a:pPr>
            <a:r>
              <a:rPr lang="en-CA" dirty="0">
                <a:ea typeface="+mn-ea"/>
              </a:rPr>
              <a:t>Proportion of pregnant animals (%): 50</a:t>
            </a:r>
          </a:p>
          <a:p>
            <a:pPr>
              <a:lnSpc>
                <a:spcPct val="120000"/>
              </a:lnSpc>
              <a:spcAft>
                <a:spcPts val="0"/>
              </a:spcAft>
              <a:defRPr/>
            </a:pPr>
            <a:r>
              <a:rPr lang="en-CA" dirty="0">
                <a:ea typeface="+mn-ea"/>
              </a:rPr>
              <a:t>Proportion of cows milked (%): 60</a:t>
            </a:r>
          </a:p>
          <a:p>
            <a:pPr>
              <a:lnSpc>
                <a:spcPct val="120000"/>
              </a:lnSpc>
              <a:spcAft>
                <a:spcPts val="0"/>
              </a:spcAft>
              <a:defRPr/>
            </a:pPr>
            <a:r>
              <a:rPr lang="en-CA" dirty="0">
                <a:ea typeface="+mn-ea"/>
              </a:rPr>
              <a:t>Annual milk production (kg): 1277500</a:t>
            </a:r>
          </a:p>
          <a:p>
            <a:pPr>
              <a:lnSpc>
                <a:spcPct val="120000"/>
              </a:lnSpc>
              <a:spcAft>
                <a:spcPts val="0"/>
              </a:spcAft>
              <a:defRPr/>
            </a:pPr>
            <a:r>
              <a:rPr lang="en-CA" dirty="0"/>
              <a:t>Production of carcass weight for meat</a:t>
            </a:r>
            <a:r>
              <a:rPr lang="en-CA" dirty="0">
                <a:ea typeface="+mn-ea"/>
              </a:rPr>
              <a:t>(kg): 74000</a:t>
            </a:r>
          </a:p>
        </p:txBody>
      </p:sp>
      <p:sp>
        <p:nvSpPr>
          <p:cNvPr id="4" name="Footer Placeholder 3">
            <a:extLst>
              <a:ext uri="{FF2B5EF4-FFF2-40B4-BE49-F238E27FC236}">
                <a16:creationId xmlns:a16="http://schemas.microsoft.com/office/drawing/2014/main" id="{0A3A9F66-121A-4657-A1C8-F6EA58509145}"/>
              </a:ext>
            </a:extLst>
          </p:cNvPr>
          <p:cNvSpPr>
            <a:spLocks noGrp="1"/>
          </p:cNvSpPr>
          <p:nvPr>
            <p:ph type="ftr" sz="quarter" idx="11"/>
          </p:nvPr>
        </p:nvSpPr>
        <p:spPr/>
        <p:txBody>
          <a:bodyPr/>
          <a:lstStyle/>
          <a:p>
            <a:pPr>
              <a:defRPr/>
            </a:pPr>
            <a:r>
              <a:rPr lang="en-US" dirty="0"/>
              <a:t>VIRESCO SOLUTIONS</a:t>
            </a:r>
          </a:p>
        </p:txBody>
      </p:sp>
      <p:sp>
        <p:nvSpPr>
          <p:cNvPr id="8197" name="Slide Number Placeholder 4">
            <a:extLst>
              <a:ext uri="{FF2B5EF4-FFF2-40B4-BE49-F238E27FC236}">
                <a16:creationId xmlns:a16="http://schemas.microsoft.com/office/drawing/2014/main" id="{2DD261DB-B7E4-436A-8BB7-DC7E3E401F59}"/>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11</a:t>
            </a:fld>
            <a:endParaRPr lang="en-US" altLang="en-US" sz="1000"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8F716-10C8-4C02-ACBA-C815B2FBDCBD}"/>
              </a:ext>
            </a:extLst>
          </p:cNvPr>
          <p:cNvSpPr>
            <a:spLocks noGrp="1"/>
          </p:cNvSpPr>
          <p:nvPr>
            <p:ph idx="1"/>
          </p:nvPr>
        </p:nvSpPr>
        <p:spPr>
          <a:xfrm>
            <a:off x="1103314" y="1057276"/>
            <a:ext cx="8713787" cy="4352925"/>
          </a:xfrm>
        </p:spPr>
        <p:txBody>
          <a:bodyPr rtlCol="0">
            <a:normAutofit lnSpcReduction="10000"/>
          </a:bodyPr>
          <a:lstStyle/>
          <a:p>
            <a:pPr marL="0" indent="0">
              <a:lnSpc>
                <a:spcPct val="120000"/>
              </a:lnSpc>
              <a:spcAft>
                <a:spcPts val="0"/>
              </a:spcAft>
              <a:buNone/>
              <a:defRPr/>
            </a:pPr>
            <a:r>
              <a:rPr lang="en-CA" b="1" dirty="0">
                <a:ea typeface="+mn-ea"/>
              </a:rPr>
              <a:t>Scenario B (large improvement from base scenario)</a:t>
            </a:r>
          </a:p>
          <a:p>
            <a:pPr>
              <a:lnSpc>
                <a:spcPct val="120000"/>
              </a:lnSpc>
              <a:spcAft>
                <a:spcPts val="0"/>
              </a:spcAft>
              <a:defRPr/>
            </a:pPr>
            <a:r>
              <a:rPr lang="en-CA" dirty="0">
                <a:ea typeface="+mn-ea"/>
              </a:rPr>
              <a:t>Natural pastures (ha): 331</a:t>
            </a:r>
          </a:p>
          <a:p>
            <a:pPr>
              <a:lnSpc>
                <a:spcPct val="120000"/>
              </a:lnSpc>
              <a:spcAft>
                <a:spcPts val="0"/>
              </a:spcAft>
              <a:defRPr/>
            </a:pPr>
            <a:r>
              <a:rPr lang="en-CA" dirty="0">
                <a:ea typeface="+mn-ea"/>
              </a:rPr>
              <a:t>Fertilized cultivated pastures (ha): 1007</a:t>
            </a:r>
          </a:p>
          <a:p>
            <a:pPr>
              <a:lnSpc>
                <a:spcPct val="120000"/>
              </a:lnSpc>
              <a:spcAft>
                <a:spcPts val="0"/>
              </a:spcAft>
              <a:defRPr/>
            </a:pPr>
            <a:r>
              <a:rPr lang="en-CA" dirty="0">
                <a:ea typeface="+mn-ea"/>
              </a:rPr>
              <a:t>Fertilized forage (ha): 100</a:t>
            </a:r>
          </a:p>
          <a:p>
            <a:pPr>
              <a:lnSpc>
                <a:spcPct val="120000"/>
              </a:lnSpc>
              <a:spcAft>
                <a:spcPts val="0"/>
              </a:spcAft>
              <a:defRPr/>
            </a:pPr>
            <a:r>
              <a:rPr lang="en-CA" dirty="0">
                <a:ea typeface="+mn-ea"/>
              </a:rPr>
              <a:t>Mortality: 15% young animals, 10% old animals</a:t>
            </a:r>
          </a:p>
          <a:p>
            <a:pPr>
              <a:lnSpc>
                <a:spcPct val="120000"/>
              </a:lnSpc>
              <a:spcAft>
                <a:spcPts val="0"/>
              </a:spcAft>
              <a:defRPr/>
            </a:pPr>
            <a:r>
              <a:rPr lang="en-CA" dirty="0">
                <a:ea typeface="+mn-ea"/>
              </a:rPr>
              <a:t>Gain (kg / animal / day): 0.5-0.55</a:t>
            </a:r>
          </a:p>
          <a:p>
            <a:pPr>
              <a:lnSpc>
                <a:spcPct val="120000"/>
              </a:lnSpc>
              <a:spcAft>
                <a:spcPts val="0"/>
              </a:spcAft>
              <a:defRPr/>
            </a:pPr>
            <a:r>
              <a:rPr lang="en-CA" dirty="0">
                <a:ea typeface="+mn-ea"/>
              </a:rPr>
              <a:t>Milk production per milking cow (includes nurse cow production), (kg / day): 8</a:t>
            </a:r>
          </a:p>
          <a:p>
            <a:pPr>
              <a:lnSpc>
                <a:spcPct val="120000"/>
              </a:lnSpc>
              <a:spcAft>
                <a:spcPts val="0"/>
              </a:spcAft>
              <a:defRPr/>
            </a:pPr>
            <a:r>
              <a:rPr lang="en-CA" dirty="0">
                <a:ea typeface="+mn-ea"/>
              </a:rPr>
              <a:t>Proportion of pregnant animals (%): 60</a:t>
            </a:r>
          </a:p>
          <a:p>
            <a:pPr>
              <a:lnSpc>
                <a:spcPct val="120000"/>
              </a:lnSpc>
              <a:spcAft>
                <a:spcPts val="0"/>
              </a:spcAft>
              <a:defRPr/>
            </a:pPr>
            <a:r>
              <a:rPr lang="en-CA" dirty="0">
                <a:ea typeface="+mn-ea"/>
              </a:rPr>
              <a:t>Proportion of cows milked (%): 65</a:t>
            </a:r>
          </a:p>
          <a:p>
            <a:pPr>
              <a:lnSpc>
                <a:spcPct val="120000"/>
              </a:lnSpc>
              <a:spcAft>
                <a:spcPts val="0"/>
              </a:spcAft>
              <a:defRPr/>
            </a:pPr>
            <a:r>
              <a:rPr lang="en-CA" dirty="0">
                <a:ea typeface="+mn-ea"/>
              </a:rPr>
              <a:t>Annual milk production (kg): 1679000</a:t>
            </a:r>
          </a:p>
          <a:p>
            <a:pPr>
              <a:lnSpc>
                <a:spcPct val="120000"/>
              </a:lnSpc>
              <a:spcAft>
                <a:spcPts val="0"/>
              </a:spcAft>
              <a:defRPr/>
            </a:pPr>
            <a:r>
              <a:rPr lang="en-CA" dirty="0">
                <a:ea typeface="+mn-ea"/>
              </a:rPr>
              <a:t>Annual production of carcass weight for meat (kg): 91000</a:t>
            </a:r>
          </a:p>
        </p:txBody>
      </p:sp>
      <p:sp>
        <p:nvSpPr>
          <p:cNvPr id="4" name="Footer Placeholder 3">
            <a:extLst>
              <a:ext uri="{FF2B5EF4-FFF2-40B4-BE49-F238E27FC236}">
                <a16:creationId xmlns:a16="http://schemas.microsoft.com/office/drawing/2014/main" id="{B01A82F1-5B7A-44CF-8BF2-808E02CA4CA0}"/>
              </a:ext>
            </a:extLst>
          </p:cNvPr>
          <p:cNvSpPr>
            <a:spLocks noGrp="1"/>
          </p:cNvSpPr>
          <p:nvPr>
            <p:ph type="ftr" sz="quarter" idx="11"/>
          </p:nvPr>
        </p:nvSpPr>
        <p:spPr/>
        <p:txBody>
          <a:bodyPr/>
          <a:lstStyle/>
          <a:p>
            <a:pPr>
              <a:defRPr/>
            </a:pPr>
            <a:r>
              <a:rPr lang="en-US" dirty="0"/>
              <a:t>VIRESCO SOLUTIONS</a:t>
            </a:r>
          </a:p>
        </p:txBody>
      </p:sp>
      <p:sp>
        <p:nvSpPr>
          <p:cNvPr id="9221" name="Slide Number Placeholder 4">
            <a:extLst>
              <a:ext uri="{FF2B5EF4-FFF2-40B4-BE49-F238E27FC236}">
                <a16:creationId xmlns:a16="http://schemas.microsoft.com/office/drawing/2014/main" id="{5B77B796-30F7-4F69-A619-CB5E432726FB}"/>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12</a:t>
            </a:fld>
            <a:endParaRPr lang="en-US" altLang="en-US" sz="1000"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82D5-AA47-4527-96C4-B274F1D24F55}"/>
              </a:ext>
            </a:extLst>
          </p:cNvPr>
          <p:cNvSpPr>
            <a:spLocks noGrp="1"/>
          </p:cNvSpPr>
          <p:nvPr>
            <p:ph idx="1"/>
          </p:nvPr>
        </p:nvSpPr>
        <p:spPr>
          <a:xfrm>
            <a:off x="1535523" y="1065213"/>
            <a:ext cx="9399177" cy="4352925"/>
          </a:xfrm>
        </p:spPr>
        <p:txBody>
          <a:bodyPr rtlCol="0">
            <a:normAutofit fontScale="92500" lnSpcReduction="20000"/>
          </a:bodyPr>
          <a:lstStyle/>
          <a:p>
            <a:pPr marL="0" indent="0">
              <a:lnSpc>
                <a:spcPct val="120000"/>
              </a:lnSpc>
              <a:spcAft>
                <a:spcPts val="0"/>
              </a:spcAft>
              <a:buNone/>
              <a:defRPr/>
            </a:pPr>
            <a:r>
              <a:rPr lang="en-CA" b="1" dirty="0">
                <a:ea typeface="+mn-ea"/>
              </a:rPr>
              <a:t>Scenario C (total change from current production system based on natural pastures)</a:t>
            </a:r>
          </a:p>
          <a:p>
            <a:pPr>
              <a:lnSpc>
                <a:spcPct val="120000"/>
              </a:lnSpc>
              <a:spcAft>
                <a:spcPts val="0"/>
              </a:spcAft>
              <a:defRPr/>
            </a:pPr>
            <a:r>
              <a:rPr lang="en-CA" dirty="0">
                <a:ea typeface="+mn-ea"/>
              </a:rPr>
              <a:t>Natural pastures (ha): 0</a:t>
            </a:r>
          </a:p>
          <a:p>
            <a:pPr>
              <a:lnSpc>
                <a:spcPct val="120000"/>
              </a:lnSpc>
              <a:spcAft>
                <a:spcPts val="0"/>
              </a:spcAft>
              <a:defRPr/>
            </a:pPr>
            <a:r>
              <a:rPr lang="en-CA" dirty="0">
                <a:ea typeface="+mn-ea"/>
              </a:rPr>
              <a:t>Fertilized cultivated pastures (ha): 1050</a:t>
            </a:r>
          </a:p>
          <a:p>
            <a:pPr>
              <a:lnSpc>
                <a:spcPct val="120000"/>
              </a:lnSpc>
              <a:spcAft>
                <a:spcPts val="0"/>
              </a:spcAft>
              <a:defRPr/>
            </a:pPr>
            <a:r>
              <a:rPr lang="en-CA" dirty="0">
                <a:ea typeface="+mn-ea"/>
              </a:rPr>
              <a:t>Fertilized forage (ha): 100</a:t>
            </a:r>
          </a:p>
          <a:p>
            <a:pPr>
              <a:lnSpc>
                <a:spcPct val="120000"/>
              </a:lnSpc>
              <a:spcAft>
                <a:spcPts val="0"/>
              </a:spcAft>
              <a:defRPr/>
            </a:pPr>
            <a:r>
              <a:rPr lang="en-CA" dirty="0">
                <a:ea typeface="+mn-ea"/>
              </a:rPr>
              <a:t>Silvopastoral systems (ha): 288</a:t>
            </a:r>
          </a:p>
          <a:p>
            <a:pPr>
              <a:lnSpc>
                <a:spcPct val="120000"/>
              </a:lnSpc>
              <a:spcAft>
                <a:spcPts val="0"/>
              </a:spcAft>
              <a:defRPr/>
            </a:pPr>
            <a:r>
              <a:rPr lang="en-CA" dirty="0">
                <a:ea typeface="+mn-ea"/>
              </a:rPr>
              <a:t>Mortality: 10% young animals, 5% old animals</a:t>
            </a:r>
          </a:p>
          <a:p>
            <a:pPr>
              <a:lnSpc>
                <a:spcPct val="120000"/>
              </a:lnSpc>
              <a:spcAft>
                <a:spcPts val="0"/>
              </a:spcAft>
              <a:defRPr/>
            </a:pPr>
            <a:r>
              <a:rPr lang="en-CA" dirty="0">
                <a:ea typeface="+mn-ea"/>
              </a:rPr>
              <a:t>Gain (kg / animal / day): 0.1-0.7</a:t>
            </a:r>
          </a:p>
          <a:p>
            <a:pPr>
              <a:lnSpc>
                <a:spcPct val="120000"/>
              </a:lnSpc>
              <a:spcAft>
                <a:spcPts val="0"/>
              </a:spcAft>
              <a:defRPr/>
            </a:pPr>
            <a:r>
              <a:rPr lang="en-CA" dirty="0">
                <a:ea typeface="+mn-ea"/>
              </a:rPr>
              <a:t>Milk production per milking cow (includes suckler production), (kg / day): 9.5</a:t>
            </a:r>
          </a:p>
          <a:p>
            <a:pPr>
              <a:lnSpc>
                <a:spcPct val="120000"/>
              </a:lnSpc>
              <a:spcAft>
                <a:spcPts val="0"/>
              </a:spcAft>
              <a:defRPr/>
            </a:pPr>
            <a:r>
              <a:rPr lang="en-CA" dirty="0">
                <a:ea typeface="+mn-ea"/>
              </a:rPr>
              <a:t>Proportion of pregnant animals (%): 70</a:t>
            </a:r>
          </a:p>
          <a:p>
            <a:pPr>
              <a:lnSpc>
                <a:spcPct val="120000"/>
              </a:lnSpc>
              <a:spcAft>
                <a:spcPts val="0"/>
              </a:spcAft>
              <a:defRPr/>
            </a:pPr>
            <a:r>
              <a:rPr lang="en-CA" dirty="0">
                <a:ea typeface="+mn-ea"/>
              </a:rPr>
              <a:t>Proportion of cows milked (%): 70</a:t>
            </a:r>
          </a:p>
          <a:p>
            <a:pPr>
              <a:lnSpc>
                <a:spcPct val="120000"/>
              </a:lnSpc>
              <a:spcAft>
                <a:spcPts val="0"/>
              </a:spcAft>
              <a:defRPr/>
            </a:pPr>
            <a:r>
              <a:rPr lang="en-CA" dirty="0">
                <a:ea typeface="+mn-ea"/>
              </a:rPr>
              <a:t>Annual milk production (kg): 2095100</a:t>
            </a:r>
          </a:p>
          <a:p>
            <a:pPr>
              <a:lnSpc>
                <a:spcPct val="120000"/>
              </a:lnSpc>
              <a:spcAft>
                <a:spcPts val="0"/>
              </a:spcAft>
              <a:defRPr/>
            </a:pPr>
            <a:r>
              <a:rPr lang="en-CA" dirty="0">
                <a:ea typeface="+mn-ea"/>
              </a:rPr>
              <a:t>Annual production of carcass weight for meat (kg): 120000</a:t>
            </a:r>
          </a:p>
          <a:p>
            <a:pPr>
              <a:lnSpc>
                <a:spcPct val="120000"/>
              </a:lnSpc>
              <a:spcAft>
                <a:spcPts val="0"/>
              </a:spcAft>
              <a:defRPr/>
            </a:pPr>
            <a:r>
              <a:rPr lang="en-CA" dirty="0"/>
              <a:t>Biogas digestion of collected manure for biogas fuel</a:t>
            </a:r>
            <a:endParaRPr lang="es-ES" dirty="0">
              <a:ea typeface="+mn-ea"/>
            </a:endParaRPr>
          </a:p>
          <a:p>
            <a:pPr marL="457200" lvl="1" indent="0">
              <a:lnSpc>
                <a:spcPct val="120000"/>
              </a:lnSpc>
              <a:spcAft>
                <a:spcPts val="0"/>
              </a:spcAft>
              <a:buNone/>
              <a:defRPr/>
            </a:pPr>
            <a:endParaRPr lang="en-CA" dirty="0">
              <a:ea typeface="+mn-ea"/>
            </a:endParaRPr>
          </a:p>
        </p:txBody>
      </p:sp>
      <p:sp>
        <p:nvSpPr>
          <p:cNvPr id="4" name="Footer Placeholder 3">
            <a:extLst>
              <a:ext uri="{FF2B5EF4-FFF2-40B4-BE49-F238E27FC236}">
                <a16:creationId xmlns:a16="http://schemas.microsoft.com/office/drawing/2014/main" id="{2EB8733B-A0E2-48C7-A2EE-7B5445DF74D7}"/>
              </a:ext>
            </a:extLst>
          </p:cNvPr>
          <p:cNvSpPr>
            <a:spLocks noGrp="1"/>
          </p:cNvSpPr>
          <p:nvPr>
            <p:ph type="ftr" sz="quarter" idx="11"/>
          </p:nvPr>
        </p:nvSpPr>
        <p:spPr/>
        <p:txBody>
          <a:bodyPr/>
          <a:lstStyle/>
          <a:p>
            <a:pPr>
              <a:defRPr/>
            </a:pPr>
            <a:r>
              <a:rPr lang="en-US" dirty="0"/>
              <a:t>VIRESCO SOLUTIONS</a:t>
            </a:r>
          </a:p>
        </p:txBody>
      </p:sp>
      <p:sp>
        <p:nvSpPr>
          <p:cNvPr id="10245" name="Slide Number Placeholder 4">
            <a:extLst>
              <a:ext uri="{FF2B5EF4-FFF2-40B4-BE49-F238E27FC236}">
                <a16:creationId xmlns:a16="http://schemas.microsoft.com/office/drawing/2014/main" id="{BD8C511B-1784-4A06-8C0F-79DE74C636C1}"/>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13</a:t>
            </a:fld>
            <a:endParaRPr lang="en-US" altLang="en-US" sz="1000"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49DB103-A262-4669-817E-F66A66B7A88C}"/>
              </a:ext>
            </a:extLst>
          </p:cNvPr>
          <p:cNvSpPr>
            <a:spLocks noGrp="1" noChangeArrowheads="1"/>
          </p:cNvSpPr>
          <p:nvPr>
            <p:ph type="title"/>
          </p:nvPr>
        </p:nvSpPr>
        <p:spPr/>
        <p:txBody>
          <a:bodyPr/>
          <a:lstStyle/>
          <a:p>
            <a:pPr eaLnBrk="1" hangingPunct="1"/>
            <a:r>
              <a:rPr lang="en-CA" altLang="en-US" dirty="0">
                <a:latin typeface="Century Gothic" panose="020B0502020202020204" pitchFamily="34" charset="0"/>
                <a:cs typeface="Century Gothic" panose="020B0502020202020204" pitchFamily="34" charset="0"/>
              </a:rPr>
              <a:t>Results</a:t>
            </a:r>
          </a:p>
        </p:txBody>
      </p:sp>
      <p:sp>
        <p:nvSpPr>
          <p:cNvPr id="11267" name="Content Placeholder 2">
            <a:extLst>
              <a:ext uri="{FF2B5EF4-FFF2-40B4-BE49-F238E27FC236}">
                <a16:creationId xmlns:a16="http://schemas.microsoft.com/office/drawing/2014/main" id="{7861D670-8791-4DC0-A5D6-3275C39EDF05}"/>
              </a:ext>
            </a:extLst>
          </p:cNvPr>
          <p:cNvSpPr>
            <a:spLocks noGrp="1" noChangeArrowheads="1"/>
          </p:cNvSpPr>
          <p:nvPr>
            <p:ph sz="half" idx="1"/>
          </p:nvPr>
        </p:nvSpPr>
        <p:spPr>
          <a:xfrm>
            <a:off x="2047875" y="1073150"/>
            <a:ext cx="8096250" cy="1054100"/>
          </a:xfrm>
        </p:spPr>
        <p:txBody>
          <a:bodyPr/>
          <a:lstStyle/>
          <a:p>
            <a:pPr eaLnBrk="1" hangingPunct="1"/>
            <a:r>
              <a:rPr lang="en-CA" altLang="en-US" dirty="0">
                <a:latin typeface="Century Gothic" panose="020B0502020202020204" pitchFamily="34" charset="0"/>
                <a:cs typeface="Century Gothic" panose="020B0502020202020204" pitchFamily="34" charset="0"/>
              </a:rPr>
              <a:t>All calculated emissions were made using ALU software following the 2006 IPCC guidelines.</a:t>
            </a:r>
          </a:p>
        </p:txBody>
      </p:sp>
      <p:pic>
        <p:nvPicPr>
          <p:cNvPr id="11268" name="Content Placeholder 6">
            <a:extLst>
              <a:ext uri="{FF2B5EF4-FFF2-40B4-BE49-F238E27FC236}">
                <a16:creationId xmlns:a16="http://schemas.microsoft.com/office/drawing/2014/main" id="{73910820-AB3D-4760-97F9-498B4CDB1D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8588" y="1796077"/>
            <a:ext cx="5846762" cy="4221163"/>
          </a:xfrm>
        </p:spPr>
      </p:pic>
      <p:sp>
        <p:nvSpPr>
          <p:cNvPr id="5" name="Footer Placeholder 4">
            <a:extLst>
              <a:ext uri="{FF2B5EF4-FFF2-40B4-BE49-F238E27FC236}">
                <a16:creationId xmlns:a16="http://schemas.microsoft.com/office/drawing/2014/main" id="{B7B7FE82-42A0-4ADF-BEE8-7AAC976ABF9D}"/>
              </a:ext>
            </a:extLst>
          </p:cNvPr>
          <p:cNvSpPr>
            <a:spLocks noGrp="1"/>
          </p:cNvSpPr>
          <p:nvPr>
            <p:ph type="ftr" sz="quarter" idx="10"/>
          </p:nvPr>
        </p:nvSpPr>
        <p:spPr>
          <a:xfrm>
            <a:off x="4732338" y="6396038"/>
            <a:ext cx="2895600"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000" kern="1000" spc="120">
                <a:solidFill>
                  <a:srgbClr val="3C3C3B"/>
                </a:solidFill>
                <a:latin typeface="Century Gothic"/>
                <a:ea typeface="+mn-ea"/>
                <a:cs typeface="Century Gothic"/>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VIRESCO SOLUTIONS</a:t>
            </a:r>
          </a:p>
        </p:txBody>
      </p:sp>
      <p:sp>
        <p:nvSpPr>
          <p:cNvPr id="11270" name="Slide Number Placeholder 5">
            <a:extLst>
              <a:ext uri="{FF2B5EF4-FFF2-40B4-BE49-F238E27FC236}">
                <a16:creationId xmlns:a16="http://schemas.microsoft.com/office/drawing/2014/main" id="{62B8CFEF-359C-4C3F-B7E2-93C49D552DB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400"/>
              </a:lnSpc>
              <a:spcBef>
                <a:spcPts val="600"/>
              </a:spcBef>
              <a:spcAft>
                <a:spcPts val="600"/>
              </a:spcAft>
              <a:buFont typeface="Arial" panose="020B0604020202020204" pitchFamily="34" charset="0"/>
              <a:buChar char="•"/>
              <a:defRPr sz="24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fontAlgn="base">
              <a:lnSpc>
                <a:spcPct val="100000"/>
              </a:lnSpc>
              <a:spcBef>
                <a:spcPct val="0"/>
              </a:spcBef>
              <a:spcAft>
                <a:spcPct val="0"/>
              </a:spcAft>
              <a:buFontTx/>
              <a:buNone/>
            </a:pPr>
            <a:fld id="{CEA2B123-1363-43C3-8D09-03B3DA3F8F18}" type="slidenum">
              <a:rPr lang="en-US" altLang="en-US" sz="1000">
                <a:latin typeface="Calibri" panose="020F0502020204030204" pitchFamily="34" charset="0"/>
              </a:rPr>
              <a:pPr fontAlgn="base">
                <a:lnSpc>
                  <a:spcPct val="100000"/>
                </a:lnSpc>
                <a:spcBef>
                  <a:spcPct val="0"/>
                </a:spcBef>
                <a:spcAft>
                  <a:spcPct val="0"/>
                </a:spcAft>
                <a:buFontTx/>
                <a:buNone/>
              </a:pPr>
              <a:t>14</a:t>
            </a:fld>
            <a:endParaRPr lang="en-US" altLang="en-US" sz="100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65E7069-FC0F-45B1-A4D5-EE3EFA0333AC}"/>
              </a:ext>
            </a:extLst>
          </p:cNvPr>
          <p:cNvSpPr>
            <a:spLocks noGrp="1" noChangeArrowheads="1"/>
          </p:cNvSpPr>
          <p:nvPr>
            <p:ph type="title"/>
          </p:nvPr>
        </p:nvSpPr>
        <p:spPr>
          <a:xfrm>
            <a:off x="1981200" y="96838"/>
            <a:ext cx="8229600" cy="1143000"/>
          </a:xfrm>
        </p:spPr>
        <p:txBody>
          <a:bodyPr/>
          <a:lstStyle/>
          <a:p>
            <a:pPr eaLnBrk="1" hangingPunct="1"/>
            <a:r>
              <a:rPr lang="en-CA" altLang="en-US" dirty="0">
                <a:latin typeface="Century Gothic" panose="020B0502020202020204" pitchFamily="34" charset="0"/>
                <a:cs typeface="Century Gothic" panose="020B0502020202020204" pitchFamily="34" charset="0"/>
              </a:rPr>
              <a:t>Emissions</a:t>
            </a:r>
          </a:p>
        </p:txBody>
      </p:sp>
      <p:sp>
        <p:nvSpPr>
          <p:cNvPr id="4" name="Footer Placeholder 3">
            <a:extLst>
              <a:ext uri="{FF2B5EF4-FFF2-40B4-BE49-F238E27FC236}">
                <a16:creationId xmlns:a16="http://schemas.microsoft.com/office/drawing/2014/main" id="{5F4A779A-324F-48E0-899C-88D8A8EA9DD8}"/>
              </a:ext>
            </a:extLst>
          </p:cNvPr>
          <p:cNvSpPr>
            <a:spLocks noGrp="1"/>
          </p:cNvSpPr>
          <p:nvPr>
            <p:ph type="ftr" sz="quarter" idx="11"/>
          </p:nvPr>
        </p:nvSpPr>
        <p:spPr/>
        <p:txBody>
          <a:bodyPr/>
          <a:lstStyle/>
          <a:p>
            <a:pPr>
              <a:defRPr/>
            </a:pPr>
            <a:r>
              <a:rPr lang="en-US" dirty="0"/>
              <a:t>VIRESCO SOLUTIONS</a:t>
            </a:r>
          </a:p>
        </p:txBody>
      </p:sp>
      <p:sp>
        <p:nvSpPr>
          <p:cNvPr id="12292" name="Slide Number Placeholder 4">
            <a:extLst>
              <a:ext uri="{FF2B5EF4-FFF2-40B4-BE49-F238E27FC236}">
                <a16:creationId xmlns:a16="http://schemas.microsoft.com/office/drawing/2014/main" id="{25A61C63-BB0C-4778-B223-72BCA5098523}"/>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15</a:t>
            </a:fld>
            <a:endParaRPr lang="en-US" altLang="en-US" sz="1000" dirty="0">
              <a:latin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2C9B3427-68E9-4970-AD8D-409B2CFC24B3}"/>
              </a:ext>
            </a:extLst>
          </p:cNvPr>
          <p:cNvGraphicFramePr>
            <a:graphicFrameLocks noGrp="1"/>
          </p:cNvGraphicFramePr>
          <p:nvPr>
            <p:ph idx="1"/>
            <p:extLst>
              <p:ext uri="{D42A27DB-BD31-4B8C-83A1-F6EECF244321}">
                <p14:modId xmlns:p14="http://schemas.microsoft.com/office/powerpoint/2010/main" val="690738151"/>
              </p:ext>
            </p:extLst>
          </p:nvPr>
        </p:nvGraphicFramePr>
        <p:xfrm>
          <a:off x="1981200" y="922339"/>
          <a:ext cx="8229600" cy="5284838"/>
        </p:xfrm>
        <a:graphic>
          <a:graphicData uri="http://schemas.openxmlformats.org/drawingml/2006/table">
            <a:tbl>
              <a:tblPr>
                <a:tableStyleId>{5C22544A-7EE6-4342-B048-85BDC9FD1C3A}</a:tableStyleId>
              </a:tblPr>
              <a:tblGrid>
                <a:gridCol w="4238624">
                  <a:extLst>
                    <a:ext uri="{9D8B030D-6E8A-4147-A177-3AD203B41FA5}">
                      <a16:colId xmlns:a16="http://schemas.microsoft.com/office/drawing/2014/main" val="20000"/>
                    </a:ext>
                  </a:extLst>
                </a:gridCol>
                <a:gridCol w="857019">
                  <a:extLst>
                    <a:ext uri="{9D8B030D-6E8A-4147-A177-3AD203B41FA5}">
                      <a16:colId xmlns:a16="http://schemas.microsoft.com/office/drawing/2014/main" val="20001"/>
                    </a:ext>
                  </a:extLst>
                </a:gridCol>
                <a:gridCol w="857019">
                  <a:extLst>
                    <a:ext uri="{9D8B030D-6E8A-4147-A177-3AD203B41FA5}">
                      <a16:colId xmlns:a16="http://schemas.microsoft.com/office/drawing/2014/main" val="20002"/>
                    </a:ext>
                  </a:extLst>
                </a:gridCol>
                <a:gridCol w="1020696">
                  <a:extLst>
                    <a:ext uri="{9D8B030D-6E8A-4147-A177-3AD203B41FA5}">
                      <a16:colId xmlns:a16="http://schemas.microsoft.com/office/drawing/2014/main" val="20003"/>
                    </a:ext>
                  </a:extLst>
                </a:gridCol>
                <a:gridCol w="1256242">
                  <a:extLst>
                    <a:ext uri="{9D8B030D-6E8A-4147-A177-3AD203B41FA5}">
                      <a16:colId xmlns:a16="http://schemas.microsoft.com/office/drawing/2014/main" val="20004"/>
                    </a:ext>
                  </a:extLst>
                </a:gridCol>
              </a:tblGrid>
              <a:tr h="410886">
                <a:tc>
                  <a:txBody>
                    <a:bodyPr/>
                    <a:lstStyle/>
                    <a:p>
                      <a:pPr algn="l" fontAlgn="b"/>
                      <a:endParaRPr lang="en-CA" sz="2000" b="0" i="0" u="none" strike="noStrike" noProof="0" dirty="0">
                        <a:solidFill>
                          <a:srgbClr val="000000"/>
                        </a:solidFill>
                        <a:effectLst/>
                        <a:latin typeface="Calibri" panose="020F0502020204030204" pitchFamily="34" charset="0"/>
                      </a:endParaRPr>
                    </a:p>
                  </a:txBody>
                  <a:tcPr marL="6350" marR="6350" marT="6348" marB="0" anchor="b"/>
                </a:tc>
                <a:tc gridSpan="4">
                  <a:txBody>
                    <a:bodyPr/>
                    <a:lstStyle/>
                    <a:p>
                      <a:pPr algn="ctr" fontAlgn="b"/>
                      <a:r>
                        <a:rPr lang="en-CA" sz="2000" u="none" strike="noStrike" dirty="0">
                          <a:effectLst/>
                        </a:rPr>
                        <a:t>Emissions ( t CO</a:t>
                      </a:r>
                      <a:r>
                        <a:rPr lang="en-CA" sz="2000" u="none" strike="noStrike" baseline="-25000" dirty="0">
                          <a:effectLst/>
                        </a:rPr>
                        <a:t>2</a:t>
                      </a:r>
                      <a:r>
                        <a:rPr lang="en-CA" sz="2000" u="none" strike="noStrike" dirty="0">
                          <a:effectLst/>
                        </a:rPr>
                        <a:t>e)</a:t>
                      </a:r>
                      <a:endParaRPr lang="en-CA" sz="2000" b="0" i="0" u="none" strike="noStrike" dirty="0">
                        <a:solidFill>
                          <a:srgbClr val="000000"/>
                        </a:solidFill>
                        <a:effectLst/>
                        <a:latin typeface="Calibri" panose="020F0502020204030204" pitchFamily="34" charset="0"/>
                      </a:endParaRPr>
                    </a:p>
                  </a:txBody>
                  <a:tcPr marL="6350" marR="6350" marT="6348" marB="0" anchor="b"/>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59525">
                <a:tc>
                  <a:txBody>
                    <a:bodyPr/>
                    <a:lstStyle/>
                    <a:p>
                      <a:pPr algn="l" fontAlgn="b"/>
                      <a:endParaRPr lang="en-CA" sz="2000" b="0" i="0" u="none" strike="noStrike" dirty="0">
                        <a:solidFill>
                          <a:srgbClr val="000000"/>
                        </a:solidFill>
                        <a:effectLst/>
                        <a:latin typeface="Calibri" panose="020F0502020204030204" pitchFamily="34" charset="0"/>
                      </a:endParaRPr>
                    </a:p>
                  </a:txBody>
                  <a:tcPr marL="6350" marR="6350" marT="6348" marB="0" anchor="b"/>
                </a:tc>
                <a:tc gridSpan="4">
                  <a:txBody>
                    <a:bodyPr/>
                    <a:lstStyle/>
                    <a:p>
                      <a:pPr algn="ctr" fontAlgn="b"/>
                      <a:r>
                        <a:rPr lang="en-CA" sz="2000" u="none" strike="noStrike" dirty="0">
                          <a:effectLst/>
                        </a:rPr>
                        <a:t>Scenario</a:t>
                      </a:r>
                      <a:endParaRPr lang="en-CA" sz="2000" b="0" i="0" u="none" strike="noStrike" dirty="0">
                        <a:solidFill>
                          <a:srgbClr val="000000"/>
                        </a:solidFill>
                        <a:effectLst/>
                        <a:latin typeface="Calibri" panose="020F0502020204030204" pitchFamily="34" charset="0"/>
                      </a:endParaRPr>
                    </a:p>
                  </a:txBody>
                  <a:tcPr marL="6350" marR="6350" marT="6348" marB="0" anchor="b"/>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359525">
                <a:tc>
                  <a:txBody>
                    <a:bodyPr/>
                    <a:lstStyle/>
                    <a:p>
                      <a:pPr algn="l" fontAlgn="b"/>
                      <a:r>
                        <a:rPr lang="en-CA" sz="2000" u="none" strike="noStrike" dirty="0">
                          <a:effectLst/>
                        </a:rPr>
                        <a:t>Source</a:t>
                      </a:r>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Base</a:t>
                      </a: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n-CA" sz="2000" u="none" strike="noStrike" dirty="0">
                          <a:effectLst/>
                        </a:rPr>
                        <a:t>A</a:t>
                      </a:r>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n-CA" sz="2000" u="none" strike="noStrike" dirty="0">
                          <a:effectLst/>
                        </a:rPr>
                        <a:t>B</a:t>
                      </a:r>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n-CA" sz="2000" u="none" strike="noStrike" dirty="0">
                          <a:effectLst/>
                        </a:rPr>
                        <a:t>C</a:t>
                      </a:r>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5976">
                <a:tc>
                  <a:txBody>
                    <a:bodyPr/>
                    <a:lstStyle/>
                    <a:p>
                      <a:pPr algn="l" fontAlgn="ctr"/>
                      <a:r>
                        <a:rPr lang="en-CA" sz="2000" u="none" strike="noStrike" noProof="0" dirty="0">
                          <a:effectLst/>
                        </a:rPr>
                        <a:t>Methane</a:t>
                      </a:r>
                      <a:r>
                        <a:rPr lang="en-CA" sz="2000" u="none" strike="noStrike" dirty="0">
                          <a:effectLst/>
                        </a:rPr>
                        <a:t> emissions from enteric fermentation</a:t>
                      </a:r>
                      <a:endParaRPr lang="en-CA" sz="2000" b="0" i="0" u="none" strike="noStrike" dirty="0">
                        <a:solidFill>
                          <a:srgbClr val="000000"/>
                        </a:solidFill>
                        <a:effectLst/>
                        <a:latin typeface="Calibri" panose="020F0502020204030204" pitchFamily="34" charset="0"/>
                      </a:endParaRPr>
                    </a:p>
                  </a:txBody>
                  <a:tcPr marL="6350" marR="6350" marT="6348" marB="0" anchor="ctr">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4515</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2583</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3195</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3348</a:t>
                      </a:r>
                    </a:p>
                  </a:txBody>
                  <a:tcPr marL="6350" marR="6350" marT="634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665976">
                <a:tc>
                  <a:txBody>
                    <a:bodyPr/>
                    <a:lstStyle/>
                    <a:p>
                      <a:pPr algn="l" fontAlgn="ctr"/>
                      <a:r>
                        <a:rPr lang="en-CA" sz="2000" u="none" strike="noStrike" dirty="0">
                          <a:effectLst/>
                        </a:rPr>
                        <a:t>Methane emissions from manure</a:t>
                      </a:r>
                      <a:endParaRPr lang="en-CA" sz="2000" b="0" i="0" u="none" strike="noStrike" dirty="0">
                        <a:solidFill>
                          <a:srgbClr val="000000"/>
                        </a:solidFill>
                        <a:effectLst/>
                        <a:latin typeface="Calibri" panose="020F0502020204030204" pitchFamily="34" charset="0"/>
                      </a:endParaRPr>
                    </a:p>
                  </a:txBody>
                  <a:tcPr marL="6350" marR="6350" marT="6348" marB="0" anchor="ctr"/>
                </a:tc>
                <a:tc>
                  <a:txBody>
                    <a:bodyPr/>
                    <a:lstStyle/>
                    <a:p>
                      <a:pPr algn="ctr" fontAlgn="b"/>
                      <a:r>
                        <a:rPr lang="en-CA" sz="2000" b="0" i="0" u="none" strike="noStrike" dirty="0">
                          <a:solidFill>
                            <a:srgbClr val="000000"/>
                          </a:solidFill>
                          <a:effectLst/>
                          <a:latin typeface="Calibri" panose="020F0502020204030204" pitchFamily="34" charset="0"/>
                        </a:rPr>
                        <a:t>30</a:t>
                      </a:r>
                    </a:p>
                  </a:txBody>
                  <a:tcPr marL="6350" marR="6350" marT="6348" marB="0" anchor="b"/>
                </a:tc>
                <a:tc>
                  <a:txBody>
                    <a:bodyPr/>
                    <a:lstStyle/>
                    <a:p>
                      <a:pPr algn="ctr" fontAlgn="b"/>
                      <a:r>
                        <a:rPr lang="en-CA" sz="2000" u="none" strike="noStrike" dirty="0">
                          <a:effectLst/>
                        </a:rPr>
                        <a:t>12</a:t>
                      </a:r>
                      <a:endParaRPr lang="en-CA" sz="20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r>
                        <a:rPr lang="en-CA" sz="2000" u="none" strike="noStrike" dirty="0">
                          <a:effectLst/>
                        </a:rPr>
                        <a:t>16</a:t>
                      </a:r>
                      <a:endParaRPr lang="en-CA" sz="20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r>
                        <a:rPr lang="en-CA" sz="2000" u="none" strike="noStrike" dirty="0">
                          <a:effectLst/>
                        </a:rPr>
                        <a:t>16</a:t>
                      </a:r>
                      <a:endParaRPr lang="en-CA" sz="2000" b="0" i="0" u="none" strike="noStrike" dirty="0">
                        <a:solidFill>
                          <a:srgbClr val="000000"/>
                        </a:solidFill>
                        <a:effectLst/>
                        <a:latin typeface="Calibri" panose="020F0502020204030204" pitchFamily="34" charset="0"/>
                      </a:endParaRPr>
                    </a:p>
                  </a:txBody>
                  <a:tcPr marL="6350" marR="6350" marT="6348" marB="0" anchor="b"/>
                </a:tc>
                <a:extLst>
                  <a:ext uri="{0D108BD9-81ED-4DB2-BD59-A6C34878D82A}">
                    <a16:rowId xmlns:a16="http://schemas.microsoft.com/office/drawing/2014/main" val="10004"/>
                  </a:ext>
                </a:extLst>
              </a:tr>
              <a:tr h="615843">
                <a:tc>
                  <a:txBody>
                    <a:bodyPr/>
                    <a:lstStyle/>
                    <a:p>
                      <a:pPr algn="l" fontAlgn="ctr"/>
                      <a:r>
                        <a:rPr lang="en-CA" sz="2000" u="none" strike="noStrike" dirty="0">
                          <a:effectLst/>
                        </a:rPr>
                        <a:t>Emission of N2O from managed soils</a:t>
                      </a:r>
                      <a:endParaRPr lang="en-CA" sz="2000" b="0" i="0" u="none" strike="noStrike" dirty="0">
                        <a:solidFill>
                          <a:srgbClr val="000000"/>
                        </a:solidFill>
                        <a:effectLst/>
                        <a:latin typeface="Calibri" panose="020F0502020204030204" pitchFamily="34" charset="0"/>
                      </a:endParaRPr>
                    </a:p>
                  </a:txBody>
                  <a:tcPr marL="6350" marR="6350" marT="6348" marB="0" anchor="ctr"/>
                </a:tc>
                <a:tc>
                  <a:txBody>
                    <a:bodyPr/>
                    <a:lstStyle/>
                    <a:p>
                      <a:pPr algn="ctr" fontAlgn="b"/>
                      <a:r>
                        <a:rPr lang="en-CA" sz="2000" b="0" i="0" u="none" strike="noStrike" dirty="0">
                          <a:solidFill>
                            <a:srgbClr val="000000"/>
                          </a:solidFill>
                          <a:effectLst/>
                          <a:latin typeface="Calibri" panose="020F0502020204030204" pitchFamily="34" charset="0"/>
                        </a:rPr>
                        <a:t>128</a:t>
                      </a:r>
                    </a:p>
                  </a:txBody>
                  <a:tcPr marL="6350" marR="6350" marT="6348" marB="0" anchor="b"/>
                </a:tc>
                <a:tc>
                  <a:txBody>
                    <a:bodyPr/>
                    <a:lstStyle/>
                    <a:p>
                      <a:pPr algn="ctr" fontAlgn="b"/>
                      <a:r>
                        <a:rPr lang="en-CA" sz="2000" u="none" strike="noStrike" dirty="0">
                          <a:effectLst/>
                        </a:rPr>
                        <a:t>141</a:t>
                      </a:r>
                      <a:endParaRPr lang="en-CA" sz="20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r>
                        <a:rPr lang="en-CA" sz="2000" u="none" strike="noStrike" dirty="0">
                          <a:effectLst/>
                        </a:rPr>
                        <a:t>709</a:t>
                      </a:r>
                      <a:endParaRPr lang="en-CA" sz="20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r>
                        <a:rPr lang="en-CA" sz="2000" u="none" strike="noStrike" dirty="0">
                          <a:effectLst/>
                        </a:rPr>
                        <a:t>738</a:t>
                      </a:r>
                      <a:endParaRPr lang="en-CA" sz="2000" b="0" i="0" u="none" strike="noStrike" dirty="0">
                        <a:solidFill>
                          <a:srgbClr val="000000"/>
                        </a:solidFill>
                        <a:effectLst/>
                        <a:latin typeface="Calibri" panose="020F0502020204030204" pitchFamily="34" charset="0"/>
                      </a:endParaRPr>
                    </a:p>
                  </a:txBody>
                  <a:tcPr marL="6350" marR="6350" marT="6348" marB="0" anchor="b"/>
                </a:tc>
                <a:extLst>
                  <a:ext uri="{0D108BD9-81ED-4DB2-BD59-A6C34878D82A}">
                    <a16:rowId xmlns:a16="http://schemas.microsoft.com/office/drawing/2014/main" val="10005"/>
                  </a:ext>
                </a:extLst>
              </a:tr>
              <a:tr h="311095">
                <a:tc>
                  <a:txBody>
                    <a:bodyPr/>
                    <a:lstStyle/>
                    <a:p>
                      <a:pPr algn="l"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2059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CA" sz="2000" b="0" i="0" u="none" strike="noStrike" dirty="0">
                          <a:solidFill>
                            <a:srgbClr val="000000"/>
                          </a:solidFill>
                          <a:effectLst/>
                          <a:latin typeface="Calibri" panose="020F0502020204030204" pitchFamily="34" charset="0"/>
                        </a:rPr>
                        <a:t>Change in soil carbon stocks</a:t>
                      </a:r>
                    </a:p>
                    <a:p>
                      <a:pPr marL="0" marR="0" lvl="0" indent="0" algn="l" defTabSz="457200" rtl="0" eaLnBrk="1" fontAlgn="b" latinLnBrk="0" hangingPunct="1">
                        <a:lnSpc>
                          <a:spcPct val="100000"/>
                        </a:lnSpc>
                        <a:spcBef>
                          <a:spcPts val="0"/>
                        </a:spcBef>
                        <a:spcAft>
                          <a:spcPts val="0"/>
                        </a:spcAft>
                        <a:buClrTx/>
                        <a:buSzTx/>
                        <a:buFontTx/>
                        <a:buNone/>
                        <a:tabLst/>
                        <a:defRPr/>
                      </a:pP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-219</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-2427</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-2881</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5843">
                <a:tc>
                  <a:txBody>
                    <a:bodyPr/>
                    <a:lstStyle/>
                    <a:p>
                      <a:pPr algn="l" fontAlgn="b"/>
                      <a:r>
                        <a:rPr lang="en-CA" sz="2000" b="0" i="0" u="none" strike="noStrike" dirty="0">
                          <a:solidFill>
                            <a:srgbClr val="000000"/>
                          </a:solidFill>
                          <a:effectLst/>
                          <a:latin typeface="Calibri" panose="020F0502020204030204" pitchFamily="34" charset="0"/>
                        </a:rPr>
                        <a:t>Change in biomass carbon stocks</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-3911</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9525">
                <a:tc>
                  <a:txBody>
                    <a:bodyPr/>
                    <a:lstStyle/>
                    <a:p>
                      <a:pPr algn="l" fontAlgn="b"/>
                      <a:r>
                        <a:rPr lang="en-CA" sz="2000" u="none" strike="noStrike" dirty="0">
                          <a:effectLst/>
                        </a:rPr>
                        <a:t>Total</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4673</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2517</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1493</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-2690</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87F4-C6CE-4439-8FC8-8C28BD4F7B66}"/>
              </a:ext>
            </a:extLst>
          </p:cNvPr>
          <p:cNvSpPr>
            <a:spLocks noGrp="1"/>
          </p:cNvSpPr>
          <p:nvPr>
            <p:ph type="title"/>
          </p:nvPr>
        </p:nvSpPr>
        <p:spPr/>
        <p:txBody>
          <a:bodyPr rtlCol="0">
            <a:normAutofit fontScale="90000"/>
          </a:bodyPr>
          <a:lstStyle/>
          <a:p>
            <a:pPr fontAlgn="t">
              <a:defRPr/>
            </a:pPr>
            <a:br>
              <a:rPr lang="es-ES" dirty="0">
                <a:solidFill>
                  <a:srgbClr val="777777"/>
                </a:solidFill>
                <a:latin typeface="Roboto"/>
                <a:ea typeface="+mj-ea"/>
              </a:rPr>
            </a:br>
            <a:r>
              <a:rPr lang="es-ES" dirty="0">
                <a:solidFill>
                  <a:srgbClr val="777777"/>
                </a:solidFill>
                <a:latin typeface="Roboto"/>
                <a:ea typeface="+mj-ea"/>
              </a:rPr>
              <a:t>Emission Intensity</a:t>
            </a:r>
            <a:br>
              <a:rPr lang="es-ES" dirty="0">
                <a:solidFill>
                  <a:srgbClr val="777777"/>
                </a:solidFill>
                <a:latin typeface="Roboto"/>
                <a:ea typeface="+mj-ea"/>
              </a:rPr>
            </a:br>
            <a:endParaRPr lang="en-CA" dirty="0">
              <a:ea typeface="+mj-ea"/>
            </a:endParaRPr>
          </a:p>
        </p:txBody>
      </p:sp>
      <p:graphicFrame>
        <p:nvGraphicFramePr>
          <p:cNvPr id="6" name="Content Placeholder 5">
            <a:extLst>
              <a:ext uri="{FF2B5EF4-FFF2-40B4-BE49-F238E27FC236}">
                <a16:creationId xmlns:a16="http://schemas.microsoft.com/office/drawing/2014/main" id="{D39E6559-1515-4901-8E09-E52162E11A2F}"/>
              </a:ext>
            </a:extLst>
          </p:cNvPr>
          <p:cNvGraphicFramePr>
            <a:graphicFrameLocks noGrp="1"/>
          </p:cNvGraphicFramePr>
          <p:nvPr>
            <p:ph idx="1"/>
            <p:extLst>
              <p:ext uri="{D42A27DB-BD31-4B8C-83A1-F6EECF244321}">
                <p14:modId xmlns:p14="http://schemas.microsoft.com/office/powerpoint/2010/main" val="2969917795"/>
              </p:ext>
            </p:extLst>
          </p:nvPr>
        </p:nvGraphicFramePr>
        <p:xfrm>
          <a:off x="1616075" y="1570039"/>
          <a:ext cx="8489950" cy="3817933"/>
        </p:xfrm>
        <a:graphic>
          <a:graphicData uri="http://schemas.openxmlformats.org/drawingml/2006/table">
            <a:tbl>
              <a:tblPr>
                <a:tableStyleId>{5C22544A-7EE6-4342-B048-85BDC9FD1C3A}</a:tableStyleId>
              </a:tblPr>
              <a:tblGrid>
                <a:gridCol w="1863506">
                  <a:extLst>
                    <a:ext uri="{9D8B030D-6E8A-4147-A177-3AD203B41FA5}">
                      <a16:colId xmlns:a16="http://schemas.microsoft.com/office/drawing/2014/main" val="20000"/>
                    </a:ext>
                  </a:extLst>
                </a:gridCol>
                <a:gridCol w="717623">
                  <a:extLst>
                    <a:ext uri="{9D8B030D-6E8A-4147-A177-3AD203B41FA5}">
                      <a16:colId xmlns:a16="http://schemas.microsoft.com/office/drawing/2014/main" val="20001"/>
                    </a:ext>
                  </a:extLst>
                </a:gridCol>
                <a:gridCol w="2584596">
                  <a:extLst>
                    <a:ext uri="{9D8B030D-6E8A-4147-A177-3AD203B41FA5}">
                      <a16:colId xmlns:a16="http://schemas.microsoft.com/office/drawing/2014/main" val="20002"/>
                    </a:ext>
                  </a:extLst>
                </a:gridCol>
                <a:gridCol w="2556683">
                  <a:extLst>
                    <a:ext uri="{9D8B030D-6E8A-4147-A177-3AD203B41FA5}">
                      <a16:colId xmlns:a16="http://schemas.microsoft.com/office/drawing/2014/main" val="20003"/>
                    </a:ext>
                  </a:extLst>
                </a:gridCol>
                <a:gridCol w="767542">
                  <a:extLst>
                    <a:ext uri="{9D8B030D-6E8A-4147-A177-3AD203B41FA5}">
                      <a16:colId xmlns:a16="http://schemas.microsoft.com/office/drawing/2014/main" val="20004"/>
                    </a:ext>
                  </a:extLst>
                </a:gridCol>
              </a:tblGrid>
              <a:tr h="554847">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gridSpan="3">
                  <a:txBody>
                    <a:bodyPr/>
                    <a:lstStyle/>
                    <a:p>
                      <a:pPr algn="ctr" fontAlgn="b"/>
                      <a:r>
                        <a:rPr lang="en-CA" sz="1800" u="none" strike="noStrike" noProof="0" dirty="0">
                          <a:effectLst/>
                        </a:rPr>
                        <a:t>Emission per unit of production </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s-ES" sz="1800" b="0" i="0" u="none" strike="noStrike" dirty="0">
                        <a:solidFill>
                          <a:srgbClr val="000000"/>
                        </a:solidFill>
                        <a:effectLst/>
                        <a:latin typeface="Calibri" panose="020F0502020204030204" pitchFamily="34" charset="0"/>
                      </a:endParaRPr>
                    </a:p>
                  </a:txBody>
                  <a:tcPr marL="6350" marR="6350" marT="6348"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extLst>
                  <a:ext uri="{0D108BD9-81ED-4DB2-BD59-A6C34878D82A}">
                    <a16:rowId xmlns:a16="http://schemas.microsoft.com/office/drawing/2014/main" val="10000"/>
                  </a:ext>
                </a:extLst>
              </a:tr>
              <a:tr h="456146">
                <a:tc>
                  <a:txBody>
                    <a:bodyPr/>
                    <a:lstStyle/>
                    <a:p>
                      <a:pPr algn="l" fontAlgn="b"/>
                      <a:r>
                        <a:rPr lang="en-CA" sz="1800" b="0" i="0" u="none" strike="noStrike" noProof="0" dirty="0">
                          <a:solidFill>
                            <a:srgbClr val="000000"/>
                          </a:solidFill>
                          <a:effectLst/>
                          <a:latin typeface="Calibri" panose="020F0502020204030204" pitchFamily="34" charset="0"/>
                        </a:rPr>
                        <a:t>Scenario </a:t>
                      </a:r>
                    </a:p>
                  </a:txBody>
                  <a:tcPr marL="6350" marR="6350" marT="6349"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800" u="none" strike="noStrike" noProof="0" dirty="0">
                          <a:effectLst/>
                        </a:rPr>
                        <a:t>Milk (kg CO</a:t>
                      </a:r>
                      <a:r>
                        <a:rPr lang="en-CA" sz="1800" u="none" strike="noStrike" baseline="-25000" noProof="0" dirty="0">
                          <a:effectLst/>
                        </a:rPr>
                        <a:t>2</a:t>
                      </a:r>
                      <a:r>
                        <a:rPr lang="en-CA" sz="1800" u="none" strike="noStrike" noProof="0" dirty="0">
                          <a:effectLst/>
                        </a:rPr>
                        <a:t>e/kg milk)</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gridSpan="2">
                  <a:txBody>
                    <a:bodyPr/>
                    <a:lstStyle/>
                    <a:p>
                      <a:r>
                        <a:rPr lang="en-CA" sz="1800" noProof="0" dirty="0"/>
                        <a:t>Meat (kg CO</a:t>
                      </a:r>
                      <a:r>
                        <a:rPr lang="en-CA" sz="1800" baseline="-25000" noProof="0" dirty="0"/>
                        <a:t>2</a:t>
                      </a:r>
                      <a:r>
                        <a:rPr lang="en-CA" sz="1800" noProof="0" dirty="0"/>
                        <a:t>e/kg carcass weight)</a:t>
                      </a:r>
                    </a:p>
                  </a:txBody>
                  <a:tcPr marL="6350" marR="6350" marT="6349" marB="0" anchor="b"/>
                </a:tc>
                <a:tc hMerge="1">
                  <a:txBody>
                    <a:bodyPr/>
                    <a:lstStyle/>
                    <a:p>
                      <a:endParaRPr lang="en-CA"/>
                    </a:p>
                  </a:txBody>
                  <a:tcPr/>
                </a:tc>
                <a:extLst>
                  <a:ext uri="{0D108BD9-81ED-4DB2-BD59-A6C34878D82A}">
                    <a16:rowId xmlns:a16="http://schemas.microsoft.com/office/drawing/2014/main" val="10001"/>
                  </a:ext>
                </a:extLst>
              </a:tr>
              <a:tr h="280694">
                <a:tc gridSpan="2">
                  <a:txBody>
                    <a:bodyPr/>
                    <a:lstStyle/>
                    <a:p>
                      <a:pPr algn="l" fontAlgn="b"/>
                      <a:r>
                        <a:rPr lang="en-CA" sz="1800" u="none" strike="noStrike" noProof="0" dirty="0">
                          <a:effectLst/>
                        </a:rPr>
                        <a:t>      Without carbon change</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pPr algn="l" fontAlgn="b"/>
                      <a:endParaRPr lang="en-CA" sz="18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gridSpan="2">
                  <a:txBody>
                    <a:bodyPr/>
                    <a:lstStyle/>
                    <a:p>
                      <a:endParaRPr lang="en-CA" sz="1800" noProof="0" dirty="0"/>
                    </a:p>
                  </a:txBody>
                  <a:tcPr marL="6350" marR="6350" marT="6349" marB="0" anchor="b"/>
                </a:tc>
                <a:tc hMerge="1">
                  <a:txBody>
                    <a:bodyPr/>
                    <a:lstStyle/>
                    <a:p>
                      <a:pPr algn="r" fontAlgn="b"/>
                      <a:r>
                        <a:rPr lang="en-CA" sz="1100" u="none" strike="noStrike">
                          <a:effectLst/>
                        </a:rPr>
                        <a:t>24.7</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280694">
                <a:tc>
                  <a:txBody>
                    <a:bodyPr/>
                    <a:lstStyle/>
                    <a:p>
                      <a:pPr algn="l" fontAlgn="b"/>
                      <a:r>
                        <a:rPr lang="en-CA" sz="1800" b="0" i="0" u="none" strike="noStrike" noProof="0" dirty="0">
                          <a:solidFill>
                            <a:srgbClr val="000000"/>
                          </a:solidFill>
                          <a:effectLst/>
                          <a:latin typeface="Calibri" panose="020F0502020204030204" pitchFamily="34" charset="0"/>
                        </a:rPr>
                        <a:t>Base</a:t>
                      </a:r>
                    </a:p>
                  </a:txBody>
                  <a:tcPr marL="6350" marR="6350" marT="6349"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8.2</a:t>
                      </a:r>
                    </a:p>
                  </a:txBody>
                  <a:tcPr marL="6350" marR="6350" marT="6349" marB="0" anchor="b"/>
                </a:tc>
                <a:tc gridSpan="2">
                  <a:txBody>
                    <a:bodyPr/>
                    <a:lstStyle/>
                    <a:p>
                      <a:pPr algn="ctr"/>
                      <a:r>
                        <a:rPr lang="en-CA" sz="1800" noProof="0" dirty="0"/>
                        <a:t>69.0</a:t>
                      </a:r>
                    </a:p>
                  </a:txBody>
                  <a:tcPr marL="6350" marR="6350" marT="6349" marB="0" anchor="b"/>
                </a:tc>
                <a:tc hMerge="1">
                  <a:txBody>
                    <a:bodyPr/>
                    <a:lstStyle/>
                    <a:p>
                      <a:endParaRPr lang="en-CA"/>
                    </a:p>
                  </a:txBody>
                  <a:tcPr/>
                </a:tc>
                <a:extLst>
                  <a:ext uri="{0D108BD9-81ED-4DB2-BD59-A6C34878D82A}">
                    <a16:rowId xmlns:a16="http://schemas.microsoft.com/office/drawing/2014/main" val="10003"/>
                  </a:ext>
                </a:extLst>
              </a:tr>
              <a:tr h="280694">
                <a:tc>
                  <a:txBody>
                    <a:bodyPr/>
                    <a:lstStyle/>
                    <a:p>
                      <a:pPr algn="l" fontAlgn="b"/>
                      <a:r>
                        <a:rPr lang="en-CA" sz="1800" b="0" i="0" u="none" strike="noStrike" noProof="0" dirty="0">
                          <a:solidFill>
                            <a:srgbClr val="000000"/>
                          </a:solidFill>
                          <a:effectLst/>
                          <a:latin typeface="Calibri" panose="020F0502020204030204" pitchFamily="34" charset="0"/>
                        </a:rPr>
                        <a:t>A</a:t>
                      </a:r>
                    </a:p>
                  </a:txBody>
                  <a:tcPr marL="6350" marR="6350" marT="6349"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2.3</a:t>
                      </a:r>
                    </a:p>
                  </a:txBody>
                  <a:tcPr marL="6350" marR="6350" marT="6349" marB="0" anchor="b"/>
                </a:tc>
                <a:tc gridSpan="2">
                  <a:txBody>
                    <a:bodyPr/>
                    <a:lstStyle/>
                    <a:p>
                      <a:pPr algn="ctr"/>
                      <a:r>
                        <a:rPr lang="en-CA" sz="1800" noProof="0" dirty="0"/>
                        <a:t>39.6</a:t>
                      </a:r>
                    </a:p>
                  </a:txBody>
                  <a:tcPr marL="6350" marR="6350" marT="6349" marB="0" anchor="b"/>
                </a:tc>
                <a:tc hMerge="1">
                  <a:txBody>
                    <a:bodyPr/>
                    <a:lstStyle/>
                    <a:p>
                      <a:endParaRPr lang="en-CA"/>
                    </a:p>
                  </a:txBody>
                  <a:tcPr/>
                </a:tc>
                <a:extLst>
                  <a:ext uri="{0D108BD9-81ED-4DB2-BD59-A6C34878D82A}">
                    <a16:rowId xmlns:a16="http://schemas.microsoft.com/office/drawing/2014/main" val="10004"/>
                  </a:ext>
                </a:extLst>
              </a:tr>
              <a:tr h="280694">
                <a:tc>
                  <a:txBody>
                    <a:bodyPr/>
                    <a:lstStyle/>
                    <a:p>
                      <a:pPr algn="l" fontAlgn="b"/>
                      <a:r>
                        <a:rPr lang="en-CA" sz="1800" u="none" strike="noStrike" noProof="0" dirty="0">
                          <a:effectLst/>
                        </a:rPr>
                        <a:t>B</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2.3</a:t>
                      </a:r>
                    </a:p>
                  </a:txBody>
                  <a:tcPr marL="6350" marR="6350" marT="6349" marB="0" anchor="b"/>
                </a:tc>
                <a:tc gridSpan="2">
                  <a:txBody>
                    <a:bodyPr/>
                    <a:lstStyle/>
                    <a:p>
                      <a:pPr algn="ctr"/>
                      <a:r>
                        <a:rPr lang="en-CA" sz="1800" noProof="0" dirty="0"/>
                        <a:t>40.0</a:t>
                      </a:r>
                    </a:p>
                  </a:txBody>
                  <a:tcPr marL="6350" marR="6350" marT="6349" marB="0" anchor="b"/>
                </a:tc>
                <a:tc hMerge="1">
                  <a:txBody>
                    <a:bodyPr/>
                    <a:lstStyle/>
                    <a:p>
                      <a:pPr algn="r" fontAlgn="b"/>
                      <a:r>
                        <a:rPr lang="en-CA" sz="1100" u="none" strike="noStrike">
                          <a:effectLst/>
                        </a:rPr>
                        <a:t>25.4</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280694">
                <a:tc gridSpan="2">
                  <a:txBody>
                    <a:bodyPr/>
                    <a:lstStyle/>
                    <a:p>
                      <a:pPr algn="l" fontAlgn="b"/>
                      <a:r>
                        <a:rPr lang="en-CA" sz="1800" u="none" strike="noStrike" noProof="0" dirty="0">
                          <a:effectLst/>
                        </a:rPr>
                        <a:t>C</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r>
                        <a:rPr lang="en-CA" sz="1800" b="0" i="0" u="none" strike="noStrike" noProof="0" dirty="0">
                          <a:solidFill>
                            <a:srgbClr val="000000"/>
                          </a:solidFill>
                          <a:effectLst/>
                          <a:latin typeface="Calibri" panose="020F0502020204030204" pitchFamily="34" charset="0"/>
                        </a:rPr>
                        <a:t>2.1</a:t>
                      </a:r>
                    </a:p>
                  </a:txBody>
                  <a:tcPr marL="6350" marR="6350" marT="6349" marB="0" anchor="b"/>
                </a:tc>
                <a:tc gridSpan="2">
                  <a:txBody>
                    <a:bodyPr/>
                    <a:lstStyle/>
                    <a:p>
                      <a:pPr algn="ctr"/>
                      <a:r>
                        <a:rPr lang="en-CA" sz="1800" noProof="0" dirty="0"/>
                        <a:t>36.4</a:t>
                      </a:r>
                    </a:p>
                  </a:txBody>
                  <a:tcPr marL="6350" marR="6350" marT="6349" marB="0" anchor="b"/>
                </a:tc>
                <a:tc hMerge="1">
                  <a:txBody>
                    <a:bodyPr/>
                    <a:lstStyle/>
                    <a:p>
                      <a:pPr algn="r" fontAlgn="b"/>
                      <a:r>
                        <a:rPr lang="en-CA" sz="1100" u="none" strike="noStrike">
                          <a:effectLst/>
                        </a:rPr>
                        <a:t>21.4</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r h="280694">
                <a:tc gridSpan="2">
                  <a:txBody>
                    <a:bodyPr/>
                    <a:lstStyle/>
                    <a:p>
                      <a:pPr algn="l" fontAlgn="b"/>
                      <a:r>
                        <a:rPr lang="en-CA" sz="1800" u="none" strike="noStrike" noProof="0" dirty="0">
                          <a:effectLst/>
                        </a:rPr>
                        <a:t>      With carbon change</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tc gridSpan="2">
                  <a:txBody>
                    <a:bodyPr/>
                    <a:lstStyle/>
                    <a:p>
                      <a:pPr algn="ctr"/>
                      <a:endParaRPr lang="en-CA" sz="1800" noProof="0" dirty="0"/>
                    </a:p>
                  </a:txBody>
                  <a:tcPr marL="6350" marR="6350" marT="6349" marB="0" anchor="b"/>
                </a:tc>
                <a:tc hMerge="1">
                  <a:txBody>
                    <a:bodyPr/>
                    <a:lstStyle/>
                    <a:p>
                      <a:endParaRPr lang="en-CA"/>
                    </a:p>
                  </a:txBody>
                  <a:tcPr/>
                </a:tc>
                <a:extLst>
                  <a:ext uri="{0D108BD9-81ED-4DB2-BD59-A6C34878D82A}">
                    <a16:rowId xmlns:a16="http://schemas.microsoft.com/office/drawing/2014/main" val="10007"/>
                  </a:ext>
                </a:extLst>
              </a:tr>
              <a:tr h="280694">
                <a:tc>
                  <a:txBody>
                    <a:bodyPr/>
                    <a:lstStyle/>
                    <a:p>
                      <a:pPr algn="l" fontAlgn="b"/>
                      <a:r>
                        <a:rPr lang="en-CA" sz="1800" b="0" i="0" u="none" strike="noStrike" noProof="0" dirty="0">
                          <a:solidFill>
                            <a:srgbClr val="000000"/>
                          </a:solidFill>
                          <a:effectLst/>
                          <a:latin typeface="Calibri" panose="020F0502020204030204" pitchFamily="34" charset="0"/>
                        </a:rPr>
                        <a:t>Base</a:t>
                      </a:r>
                    </a:p>
                  </a:txBody>
                  <a:tcPr marL="6350" marR="6350" marT="6349" marB="0" anchor="b"/>
                </a:tc>
                <a:tc>
                  <a:txBody>
                    <a:bodyPr/>
                    <a:lstStyle/>
                    <a:p>
                      <a:endParaRPr lang="en-CA" sz="1800" noProof="0" dirty="0"/>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8.2</a:t>
                      </a:r>
                    </a:p>
                  </a:txBody>
                  <a:tcPr marL="6350" marR="6350" marT="6349" marB="0" anchor="b"/>
                </a:tc>
                <a:tc gridSpan="2">
                  <a:txBody>
                    <a:bodyPr/>
                    <a:lstStyle/>
                    <a:p>
                      <a:pPr algn="ctr"/>
                      <a:r>
                        <a:rPr lang="en-CA" sz="1800" noProof="0" dirty="0"/>
                        <a:t>69.0</a:t>
                      </a:r>
                    </a:p>
                  </a:txBody>
                  <a:tcPr marL="6350" marR="6350" marT="6349" marB="0" anchor="b"/>
                </a:tc>
                <a:tc hMerge="1">
                  <a:txBody>
                    <a:bodyPr/>
                    <a:lstStyle/>
                    <a:p>
                      <a:endParaRPr lang="en-CA"/>
                    </a:p>
                  </a:txBody>
                  <a:tcPr/>
                </a:tc>
                <a:extLst>
                  <a:ext uri="{0D108BD9-81ED-4DB2-BD59-A6C34878D82A}">
                    <a16:rowId xmlns:a16="http://schemas.microsoft.com/office/drawing/2014/main" val="10008"/>
                  </a:ext>
                </a:extLst>
              </a:tr>
              <a:tr h="280694">
                <a:tc>
                  <a:txBody>
                    <a:bodyPr/>
                    <a:lstStyle/>
                    <a:p>
                      <a:pPr algn="l" fontAlgn="b"/>
                      <a:r>
                        <a:rPr lang="en-CA" sz="1800" b="0" i="0" u="none" strike="noStrike" noProof="0" dirty="0">
                          <a:solidFill>
                            <a:srgbClr val="000000"/>
                          </a:solidFill>
                          <a:effectLst/>
                          <a:latin typeface="Calibri" panose="020F0502020204030204" pitchFamily="34" charset="0"/>
                        </a:rPr>
                        <a:t>A</a:t>
                      </a:r>
                    </a:p>
                  </a:txBody>
                  <a:tcPr marL="6350" marR="6350" marT="6349" marB="0" anchor="b"/>
                </a:tc>
                <a:tc>
                  <a:txBody>
                    <a:bodyPr/>
                    <a:lstStyle/>
                    <a:p>
                      <a:endParaRPr lang="en-CA" sz="1800" noProof="0" dirty="0"/>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1.3</a:t>
                      </a:r>
                    </a:p>
                  </a:txBody>
                  <a:tcPr marL="6350" marR="6350" marT="6349" marB="0" anchor="b"/>
                </a:tc>
                <a:tc gridSpan="2">
                  <a:txBody>
                    <a:bodyPr/>
                    <a:lstStyle/>
                    <a:p>
                      <a:pPr algn="ctr"/>
                      <a:r>
                        <a:rPr lang="en-CA" sz="1800" noProof="0" dirty="0"/>
                        <a:t>22.4</a:t>
                      </a:r>
                    </a:p>
                  </a:txBody>
                  <a:tcPr marL="6350" marR="6350" marT="6349" marB="0" anchor="b"/>
                </a:tc>
                <a:tc hMerge="1">
                  <a:txBody>
                    <a:bodyPr/>
                    <a:lstStyle/>
                    <a:p>
                      <a:endParaRPr lang="en-CA"/>
                    </a:p>
                  </a:txBody>
                  <a:tcPr/>
                </a:tc>
                <a:extLst>
                  <a:ext uri="{0D108BD9-81ED-4DB2-BD59-A6C34878D82A}">
                    <a16:rowId xmlns:a16="http://schemas.microsoft.com/office/drawing/2014/main" val="10009"/>
                  </a:ext>
                </a:extLst>
              </a:tr>
              <a:tr h="280694">
                <a:tc>
                  <a:txBody>
                    <a:bodyPr/>
                    <a:lstStyle/>
                    <a:p>
                      <a:pPr algn="l" fontAlgn="b"/>
                      <a:r>
                        <a:rPr lang="en-CA" sz="1800" u="none" strike="noStrike" noProof="0" dirty="0">
                          <a:effectLst/>
                        </a:rPr>
                        <a:t>B</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a:txBody>
                    <a:bodyPr/>
                    <a:lstStyle/>
                    <a:p>
                      <a:endParaRPr lang="en-CA" sz="1800" noProof="0" dirty="0"/>
                    </a:p>
                  </a:txBody>
                  <a:tcPr marL="6350" marR="6350" marT="6349" marB="0" anchor="b"/>
                </a:tc>
                <a:tc>
                  <a:txBody>
                    <a:bodyPr/>
                    <a:lstStyle/>
                    <a:p>
                      <a:pPr algn="ctr" fontAlgn="b"/>
                      <a:r>
                        <a:rPr lang="en-CA" sz="1800" b="0" i="0" u="none" strike="noStrike" noProof="0" dirty="0">
                          <a:solidFill>
                            <a:srgbClr val="000000"/>
                          </a:solidFill>
                          <a:effectLst/>
                          <a:latin typeface="Calibri" panose="020F0502020204030204" pitchFamily="34" charset="0"/>
                        </a:rPr>
                        <a:t>0.2</a:t>
                      </a:r>
                    </a:p>
                  </a:txBody>
                  <a:tcPr marL="6350" marR="6350" marT="6349" marB="0" anchor="b"/>
                </a:tc>
                <a:tc gridSpan="2">
                  <a:txBody>
                    <a:bodyPr/>
                    <a:lstStyle/>
                    <a:p>
                      <a:pPr algn="ctr"/>
                      <a:r>
                        <a:rPr lang="en-CA" sz="1800" noProof="0" dirty="0"/>
                        <a:t>3.0</a:t>
                      </a:r>
                    </a:p>
                  </a:txBody>
                  <a:tcPr marL="6350" marR="6350" marT="6349" marB="0" anchor="b"/>
                </a:tc>
                <a:tc hMerge="1">
                  <a:txBody>
                    <a:bodyPr/>
                    <a:lstStyle/>
                    <a:p>
                      <a:endParaRPr lang="en-CA"/>
                    </a:p>
                  </a:txBody>
                  <a:tcPr/>
                </a:tc>
                <a:extLst>
                  <a:ext uri="{0D108BD9-81ED-4DB2-BD59-A6C34878D82A}">
                    <a16:rowId xmlns:a16="http://schemas.microsoft.com/office/drawing/2014/main" val="10010"/>
                  </a:ext>
                </a:extLst>
              </a:tr>
              <a:tr h="280694">
                <a:tc gridSpan="2">
                  <a:txBody>
                    <a:bodyPr/>
                    <a:lstStyle/>
                    <a:p>
                      <a:pPr algn="l" fontAlgn="b"/>
                      <a:r>
                        <a:rPr lang="en-CA" sz="1800" u="none" strike="noStrike" noProof="0" dirty="0">
                          <a:effectLst/>
                        </a:rPr>
                        <a:t>C</a:t>
                      </a:r>
                      <a:endParaRPr lang="en-CA"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r>
                        <a:rPr lang="en-CA" sz="1800" b="0" i="0" u="none" strike="noStrike" noProof="0" dirty="0">
                          <a:solidFill>
                            <a:srgbClr val="000000"/>
                          </a:solidFill>
                          <a:effectLst/>
                          <a:latin typeface="Calibri" panose="020F0502020204030204" pitchFamily="34" charset="0"/>
                        </a:rPr>
                        <a:t>-1.5</a:t>
                      </a:r>
                    </a:p>
                  </a:txBody>
                  <a:tcPr marL="6350" marR="6350" marT="6349" marB="0" anchor="b"/>
                </a:tc>
                <a:tc gridSpan="2">
                  <a:txBody>
                    <a:bodyPr/>
                    <a:lstStyle/>
                    <a:p>
                      <a:pPr algn="ctr"/>
                      <a:r>
                        <a:rPr lang="en-CA" sz="1800" noProof="0" dirty="0"/>
                        <a:t>-26.1</a:t>
                      </a:r>
                    </a:p>
                  </a:txBody>
                  <a:tcPr marL="6350" marR="6350" marT="6349" marB="0" anchor="b"/>
                </a:tc>
                <a:tc hMerge="1">
                  <a:txBody>
                    <a:bodyPr/>
                    <a:lstStyle/>
                    <a:p>
                      <a:endParaRPr lang="en-CA"/>
                    </a:p>
                  </a:txBody>
                  <a:tcPr/>
                </a:tc>
                <a:extLst>
                  <a:ext uri="{0D108BD9-81ED-4DB2-BD59-A6C34878D82A}">
                    <a16:rowId xmlns:a16="http://schemas.microsoft.com/office/drawing/2014/main" val="10011"/>
                  </a:ext>
                </a:extLst>
              </a:tr>
            </a:tbl>
          </a:graphicData>
        </a:graphic>
      </p:graphicFrame>
      <p:sp>
        <p:nvSpPr>
          <p:cNvPr id="4" name="Footer Placeholder 3">
            <a:extLst>
              <a:ext uri="{FF2B5EF4-FFF2-40B4-BE49-F238E27FC236}">
                <a16:creationId xmlns:a16="http://schemas.microsoft.com/office/drawing/2014/main" id="{D6D9F8DF-901A-4A80-B311-9B01AD3485BB}"/>
              </a:ext>
            </a:extLst>
          </p:cNvPr>
          <p:cNvSpPr>
            <a:spLocks noGrp="1"/>
          </p:cNvSpPr>
          <p:nvPr>
            <p:ph type="ftr" sz="quarter" idx="11"/>
          </p:nvPr>
        </p:nvSpPr>
        <p:spPr/>
        <p:txBody>
          <a:bodyPr/>
          <a:lstStyle/>
          <a:p>
            <a:pPr>
              <a:defRPr/>
            </a:pPr>
            <a:r>
              <a:rPr lang="en-US" dirty="0"/>
              <a:t>VIRESCO SOLUTIONS</a:t>
            </a:r>
          </a:p>
        </p:txBody>
      </p:sp>
      <p:sp>
        <p:nvSpPr>
          <p:cNvPr id="13381" name="Slide Number Placeholder 4">
            <a:extLst>
              <a:ext uri="{FF2B5EF4-FFF2-40B4-BE49-F238E27FC236}">
                <a16:creationId xmlns:a16="http://schemas.microsoft.com/office/drawing/2014/main" id="{734CCCAB-8C9F-42ED-BAB2-379E09B21960}"/>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16</a:t>
            </a:fld>
            <a:endParaRPr lang="en-US" altLang="en-US" sz="1000"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CC2BE02-05C3-4529-B7F8-448BDC8034AE}"/>
              </a:ext>
            </a:extLst>
          </p:cNvPr>
          <p:cNvSpPr>
            <a:spLocks noGrp="1" noChangeArrowheads="1"/>
          </p:cNvSpPr>
          <p:nvPr>
            <p:ph type="title"/>
          </p:nvPr>
        </p:nvSpPr>
        <p:spPr/>
        <p:txBody>
          <a:bodyPr/>
          <a:lstStyle/>
          <a:p>
            <a:pPr eaLnBrk="1" hangingPunct="1"/>
            <a:r>
              <a:rPr lang="en-CA" altLang="en-US" dirty="0">
                <a:latin typeface="Century Gothic" panose="020B0502020202020204" pitchFamily="34" charset="0"/>
                <a:cs typeface="Century Gothic" panose="020B0502020202020204" pitchFamily="34" charset="0"/>
              </a:rPr>
              <a:t>Comments</a:t>
            </a:r>
          </a:p>
        </p:txBody>
      </p:sp>
      <p:sp>
        <p:nvSpPr>
          <p:cNvPr id="3" name="Content Placeholder 2">
            <a:extLst>
              <a:ext uri="{FF2B5EF4-FFF2-40B4-BE49-F238E27FC236}">
                <a16:creationId xmlns:a16="http://schemas.microsoft.com/office/drawing/2014/main" id="{1DEB2D61-915B-43AF-8642-6760972009FF}"/>
              </a:ext>
            </a:extLst>
          </p:cNvPr>
          <p:cNvSpPr>
            <a:spLocks noGrp="1"/>
          </p:cNvSpPr>
          <p:nvPr>
            <p:ph idx="1"/>
          </p:nvPr>
        </p:nvSpPr>
        <p:spPr/>
        <p:txBody>
          <a:bodyPr rtlCol="0">
            <a:normAutofit/>
          </a:bodyPr>
          <a:lstStyle/>
          <a:p>
            <a:pPr eaLnBrk="1" fontAlgn="auto" hangingPunct="1">
              <a:buFont typeface="Arial"/>
              <a:buChar char="•"/>
              <a:defRPr/>
            </a:pPr>
            <a:r>
              <a:rPr lang="en-CA" dirty="0">
                <a:ea typeface="+mn-ea"/>
              </a:rPr>
              <a:t>The standardized scenarios worked very well to analyze and compare the effects of the change to more climate-Smart cattle production systems (</a:t>
            </a:r>
            <a:r>
              <a:rPr lang="en-CA" i="1" dirty="0">
                <a:ea typeface="+mn-ea"/>
              </a:rPr>
              <a:t>Bravo, </a:t>
            </a:r>
            <a:r>
              <a:rPr lang="en-CA" i="1" dirty="0"/>
              <a:t>Dra. </a:t>
            </a:r>
            <a:r>
              <a:rPr lang="en-CA" i="1" dirty="0">
                <a:ea typeface="+mn-ea"/>
              </a:rPr>
              <a:t>Tania Sánchez Santana)</a:t>
            </a:r>
            <a:endParaRPr lang="en-CA" dirty="0">
              <a:ea typeface="+mn-ea"/>
            </a:endParaRPr>
          </a:p>
          <a:p>
            <a:pPr eaLnBrk="1" fontAlgn="auto" hangingPunct="1">
              <a:buFont typeface="Arial"/>
              <a:buChar char="•"/>
              <a:defRPr/>
            </a:pPr>
            <a:r>
              <a:rPr lang="en-CA" dirty="0">
                <a:ea typeface="+mn-ea"/>
              </a:rPr>
              <a:t>The base scenario has about twice the GHG intensity for milk and about the same GHG intensity for</a:t>
            </a:r>
            <a:r>
              <a:rPr lang="en-CA" dirty="0"/>
              <a:t> meat </a:t>
            </a:r>
            <a:r>
              <a:rPr lang="en-CA" dirty="0">
                <a:ea typeface="+mn-ea"/>
              </a:rPr>
              <a:t>compared to other countries in Latin America and the Caribbean (LAC)</a:t>
            </a:r>
          </a:p>
          <a:p>
            <a:pPr eaLnBrk="1" fontAlgn="auto" hangingPunct="1">
              <a:buFont typeface="Arial"/>
              <a:buChar char="•"/>
              <a:defRPr/>
            </a:pPr>
            <a:r>
              <a:rPr lang="en-CA" dirty="0"/>
              <a:t>The improved production practices in the scenarios decreased GHG intensity of milk and meat to about 55 to 60 % of typical value for the LAC region</a:t>
            </a:r>
            <a:endParaRPr lang="en-CA" dirty="0">
              <a:ea typeface="+mn-ea"/>
            </a:endParaRPr>
          </a:p>
          <a:p>
            <a:pPr eaLnBrk="1" fontAlgn="auto" hangingPunct="1">
              <a:buFont typeface="Arial"/>
              <a:buChar char="•"/>
              <a:defRPr/>
            </a:pPr>
            <a:r>
              <a:rPr lang="en-CA" dirty="0"/>
              <a:t>Any greenhouse gas emission from the approximate 40 t of biogas (energy equivalent of 60000 L of diesel fuel) in scenario C were not included because depends if it displaces emissions from fossil fuels. </a:t>
            </a:r>
            <a:endParaRPr lang="en-CA" dirty="0">
              <a:ea typeface="+mn-ea"/>
            </a:endParaRPr>
          </a:p>
          <a:p>
            <a:pPr eaLnBrk="1" fontAlgn="auto" hangingPunct="1">
              <a:buFont typeface="Arial"/>
              <a:buChar char="•"/>
              <a:defRPr/>
            </a:pPr>
            <a:r>
              <a:rPr lang="en-CA" dirty="0">
                <a:ea typeface="+mn-ea"/>
              </a:rPr>
              <a:t>Changes in carbon stocks had a large impact on reducing the GHG intensity</a:t>
            </a:r>
          </a:p>
          <a:p>
            <a:pPr lvl="1">
              <a:buFont typeface="Arial"/>
              <a:buChar char="•"/>
              <a:defRPr/>
            </a:pPr>
            <a:r>
              <a:rPr lang="en-CA" dirty="0"/>
              <a:t>The intensity became negative (net reduction in GHG emissions) for the first 20 years after changes for scenario C that includes 20% of land areas in a silvopastoral</a:t>
            </a:r>
            <a:endParaRPr lang="en-CA" dirty="0">
              <a:ea typeface="+mn-ea"/>
            </a:endParaRPr>
          </a:p>
        </p:txBody>
      </p:sp>
      <p:sp>
        <p:nvSpPr>
          <p:cNvPr id="4" name="Footer Placeholder 3">
            <a:extLst>
              <a:ext uri="{FF2B5EF4-FFF2-40B4-BE49-F238E27FC236}">
                <a16:creationId xmlns:a16="http://schemas.microsoft.com/office/drawing/2014/main" id="{13FB05E8-C8A1-498F-B242-41F8438BC2B0}"/>
              </a:ext>
            </a:extLst>
          </p:cNvPr>
          <p:cNvSpPr>
            <a:spLocks noGrp="1"/>
          </p:cNvSpPr>
          <p:nvPr>
            <p:ph type="ftr" sz="quarter" idx="11"/>
          </p:nvPr>
        </p:nvSpPr>
        <p:spPr/>
        <p:txBody>
          <a:bodyPr/>
          <a:lstStyle/>
          <a:p>
            <a:pPr>
              <a:defRPr/>
            </a:pPr>
            <a:r>
              <a:rPr lang="en-US" dirty="0"/>
              <a:t>VIRESCO SOLUTIONS</a:t>
            </a:r>
          </a:p>
        </p:txBody>
      </p:sp>
      <p:sp>
        <p:nvSpPr>
          <p:cNvPr id="14341" name="Slide Number Placeholder 4">
            <a:extLst>
              <a:ext uri="{FF2B5EF4-FFF2-40B4-BE49-F238E27FC236}">
                <a16:creationId xmlns:a16="http://schemas.microsoft.com/office/drawing/2014/main" id="{CDC56709-CCB2-4327-B93A-DFCB4B8940A0}"/>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17</a:t>
            </a:fld>
            <a:endParaRPr lang="en-US" altLang="en-US" sz="1000"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133E-8153-4D17-8164-A437A8691036}"/>
              </a:ext>
            </a:extLst>
          </p:cNvPr>
          <p:cNvSpPr>
            <a:spLocks noGrp="1"/>
          </p:cNvSpPr>
          <p:nvPr>
            <p:ph type="title"/>
          </p:nvPr>
        </p:nvSpPr>
        <p:spPr/>
        <p:txBody>
          <a:bodyPr/>
          <a:lstStyle/>
          <a:p>
            <a:r>
              <a:rPr lang="en-CA" dirty="0"/>
              <a:t>Opportunities Depend on the Amount of Implemented Practices </a:t>
            </a:r>
          </a:p>
        </p:txBody>
      </p:sp>
      <p:sp>
        <p:nvSpPr>
          <p:cNvPr id="3" name="Content Placeholder 2">
            <a:extLst>
              <a:ext uri="{FF2B5EF4-FFF2-40B4-BE49-F238E27FC236}">
                <a16:creationId xmlns:a16="http://schemas.microsoft.com/office/drawing/2014/main" id="{36C5F9AD-D8E3-4AB8-8E9B-8E20977EF5F5}"/>
              </a:ext>
            </a:extLst>
          </p:cNvPr>
          <p:cNvSpPr>
            <a:spLocks noGrp="1"/>
          </p:cNvSpPr>
          <p:nvPr>
            <p:ph sz="half" idx="1"/>
          </p:nvPr>
        </p:nvSpPr>
        <p:spPr>
          <a:xfrm>
            <a:off x="609600" y="1174688"/>
            <a:ext cx="10326986" cy="4337050"/>
          </a:xfrm>
        </p:spPr>
        <p:txBody>
          <a:bodyPr/>
          <a:lstStyle/>
          <a:p>
            <a:r>
              <a:rPr lang="en-CA" dirty="0"/>
              <a:t>Because of the large increases in milk and meat production per cow with improved climate-smart production practices, the current production can be met with a smaller total cattle herd and less land area for cattle production</a:t>
            </a:r>
          </a:p>
          <a:p>
            <a:pPr lvl="1"/>
            <a:r>
              <a:rPr lang="en-CA" dirty="0"/>
              <a:t>The land not used for cattle could be planted to forest to help meet Cuba’s ambition to increase total forest areas by 33% under its climate change plan under the Paris Agreement</a:t>
            </a:r>
          </a:p>
          <a:p>
            <a:endParaRPr lang="en-CA" dirty="0"/>
          </a:p>
        </p:txBody>
      </p:sp>
      <p:graphicFrame>
        <p:nvGraphicFramePr>
          <p:cNvPr id="7" name="Table 7">
            <a:extLst>
              <a:ext uri="{FF2B5EF4-FFF2-40B4-BE49-F238E27FC236}">
                <a16:creationId xmlns:a16="http://schemas.microsoft.com/office/drawing/2014/main" id="{D3F1B64D-9B10-40C3-9695-E09447653719}"/>
              </a:ext>
            </a:extLst>
          </p:cNvPr>
          <p:cNvGraphicFramePr>
            <a:graphicFrameLocks noGrp="1"/>
          </p:cNvGraphicFramePr>
          <p:nvPr>
            <p:ph sz="half" idx="2"/>
            <p:extLst>
              <p:ext uri="{D42A27DB-BD31-4B8C-83A1-F6EECF244321}">
                <p14:modId xmlns:p14="http://schemas.microsoft.com/office/powerpoint/2010/main" val="175854464"/>
              </p:ext>
            </p:extLst>
          </p:nvPr>
        </p:nvGraphicFramePr>
        <p:xfrm>
          <a:off x="609595" y="2667100"/>
          <a:ext cx="10678170" cy="3484880"/>
        </p:xfrm>
        <a:graphic>
          <a:graphicData uri="http://schemas.openxmlformats.org/drawingml/2006/table">
            <a:tbl>
              <a:tblPr firstRow="1" bandRow="1">
                <a:tableStyleId>{5C22544A-7EE6-4342-B048-85BDC9FD1C3A}</a:tableStyleId>
              </a:tblPr>
              <a:tblGrid>
                <a:gridCol w="1067817">
                  <a:extLst>
                    <a:ext uri="{9D8B030D-6E8A-4147-A177-3AD203B41FA5}">
                      <a16:colId xmlns:a16="http://schemas.microsoft.com/office/drawing/2014/main" val="982558241"/>
                    </a:ext>
                  </a:extLst>
                </a:gridCol>
                <a:gridCol w="558790">
                  <a:extLst>
                    <a:ext uri="{9D8B030D-6E8A-4147-A177-3AD203B41FA5}">
                      <a16:colId xmlns:a16="http://schemas.microsoft.com/office/drawing/2014/main" val="4119985675"/>
                    </a:ext>
                  </a:extLst>
                </a:gridCol>
                <a:gridCol w="552261">
                  <a:extLst>
                    <a:ext uri="{9D8B030D-6E8A-4147-A177-3AD203B41FA5}">
                      <a16:colId xmlns:a16="http://schemas.microsoft.com/office/drawing/2014/main" val="3931760559"/>
                    </a:ext>
                  </a:extLst>
                </a:gridCol>
                <a:gridCol w="615636">
                  <a:extLst>
                    <a:ext uri="{9D8B030D-6E8A-4147-A177-3AD203B41FA5}">
                      <a16:colId xmlns:a16="http://schemas.microsoft.com/office/drawing/2014/main" val="4214983930"/>
                    </a:ext>
                  </a:extLst>
                </a:gridCol>
                <a:gridCol w="1276539">
                  <a:extLst>
                    <a:ext uri="{9D8B030D-6E8A-4147-A177-3AD203B41FA5}">
                      <a16:colId xmlns:a16="http://schemas.microsoft.com/office/drawing/2014/main" val="4027923242"/>
                    </a:ext>
                  </a:extLst>
                </a:gridCol>
                <a:gridCol w="1041148">
                  <a:extLst>
                    <a:ext uri="{9D8B030D-6E8A-4147-A177-3AD203B41FA5}">
                      <a16:colId xmlns:a16="http://schemas.microsoft.com/office/drawing/2014/main" val="2761587154"/>
                    </a:ext>
                  </a:extLst>
                </a:gridCol>
                <a:gridCol w="1493822">
                  <a:extLst>
                    <a:ext uri="{9D8B030D-6E8A-4147-A177-3AD203B41FA5}">
                      <a16:colId xmlns:a16="http://schemas.microsoft.com/office/drawing/2014/main" val="2649846378"/>
                    </a:ext>
                  </a:extLst>
                </a:gridCol>
                <a:gridCol w="1493822">
                  <a:extLst>
                    <a:ext uri="{9D8B030D-6E8A-4147-A177-3AD203B41FA5}">
                      <a16:colId xmlns:a16="http://schemas.microsoft.com/office/drawing/2014/main" val="211016771"/>
                    </a:ext>
                  </a:extLst>
                </a:gridCol>
                <a:gridCol w="1285592">
                  <a:extLst>
                    <a:ext uri="{9D8B030D-6E8A-4147-A177-3AD203B41FA5}">
                      <a16:colId xmlns:a16="http://schemas.microsoft.com/office/drawing/2014/main" val="2521909953"/>
                    </a:ext>
                  </a:extLst>
                </a:gridCol>
                <a:gridCol w="1292743">
                  <a:extLst>
                    <a:ext uri="{9D8B030D-6E8A-4147-A177-3AD203B41FA5}">
                      <a16:colId xmlns:a16="http://schemas.microsoft.com/office/drawing/2014/main" val="1529780565"/>
                    </a:ext>
                  </a:extLst>
                </a:gridCol>
              </a:tblGrid>
              <a:tr h="370840">
                <a:tc gridSpan="4">
                  <a:txBody>
                    <a:bodyPr/>
                    <a:lstStyle/>
                    <a:p>
                      <a:pPr algn="ctr"/>
                      <a:r>
                        <a:rPr lang="en-CA" sz="1400" dirty="0"/>
                        <a:t>% of Cuban cows in scenario</a:t>
                      </a:r>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tc>
                  <a:txBody>
                    <a:bodyPr/>
                    <a:lstStyle/>
                    <a:p>
                      <a:pPr algn="ctr"/>
                      <a:r>
                        <a:rPr lang="en-CA" sz="1400" dirty="0"/>
                        <a:t>Head</a:t>
                      </a:r>
                    </a:p>
                  </a:txBody>
                  <a:tcPr/>
                </a:tc>
                <a:tc gridSpan="5">
                  <a:txBody>
                    <a:bodyPr/>
                    <a:lstStyle/>
                    <a:p>
                      <a:pPr algn="ctr"/>
                      <a:r>
                        <a:rPr lang="en-CA" sz="1400" dirty="0"/>
                        <a:t>% of  value for current situation of 100% of cows in the base scenario</a:t>
                      </a:r>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extLst>
                  <a:ext uri="{0D108BD9-81ED-4DB2-BD59-A6C34878D82A}">
                    <a16:rowId xmlns:a16="http://schemas.microsoft.com/office/drawing/2014/main" val="3818072551"/>
                  </a:ext>
                </a:extLst>
              </a:tr>
              <a:tr h="370840">
                <a:tc>
                  <a:txBody>
                    <a:bodyPr/>
                    <a:lstStyle/>
                    <a:p>
                      <a:pPr algn="ctr"/>
                      <a:r>
                        <a:rPr lang="en-CA" sz="1400" dirty="0"/>
                        <a:t>Base</a:t>
                      </a:r>
                    </a:p>
                  </a:txBody>
                  <a:tcPr/>
                </a:tc>
                <a:tc>
                  <a:txBody>
                    <a:bodyPr/>
                    <a:lstStyle/>
                    <a:p>
                      <a:pPr algn="ctr"/>
                      <a:r>
                        <a:rPr lang="en-CA" sz="1400" dirty="0"/>
                        <a:t>A</a:t>
                      </a:r>
                    </a:p>
                  </a:txBody>
                  <a:tcPr/>
                </a:tc>
                <a:tc>
                  <a:txBody>
                    <a:bodyPr/>
                    <a:lstStyle/>
                    <a:p>
                      <a:pPr algn="ctr"/>
                      <a:r>
                        <a:rPr lang="en-CA" sz="1400" b="0" dirty="0"/>
                        <a:t>B</a:t>
                      </a:r>
                    </a:p>
                  </a:txBody>
                  <a:tcPr/>
                </a:tc>
                <a:tc>
                  <a:txBody>
                    <a:bodyPr/>
                    <a:lstStyle/>
                    <a:p>
                      <a:pPr algn="ctr"/>
                      <a:r>
                        <a:rPr lang="en-CA" sz="1400" dirty="0"/>
                        <a:t>C</a:t>
                      </a:r>
                    </a:p>
                  </a:txBody>
                  <a:tcPr/>
                </a:tc>
                <a:tc>
                  <a:txBody>
                    <a:bodyPr/>
                    <a:lstStyle/>
                    <a:p>
                      <a:pPr algn="ctr"/>
                      <a:r>
                        <a:rPr lang="en-CA" sz="1400" dirty="0"/>
                        <a:t>Cows</a:t>
                      </a:r>
                    </a:p>
                  </a:txBody>
                  <a:tcPr/>
                </a:tc>
                <a:tc>
                  <a:txBody>
                    <a:bodyPr/>
                    <a:lstStyle/>
                    <a:p>
                      <a:pPr algn="ctr"/>
                      <a:r>
                        <a:rPr lang="en-CA" sz="1400" dirty="0"/>
                        <a:t>Production Area</a:t>
                      </a:r>
                    </a:p>
                  </a:txBody>
                  <a:tcPr/>
                </a:tc>
                <a:tc>
                  <a:txBody>
                    <a:bodyPr/>
                    <a:lstStyle/>
                    <a:p>
                      <a:pPr algn="ctr"/>
                      <a:endParaRPr lang="en-CA" sz="1400" dirty="0"/>
                    </a:p>
                    <a:p>
                      <a:pPr algn="ctr"/>
                      <a:r>
                        <a:rPr lang="en-CA" sz="1400" dirty="0"/>
                        <a:t>Milk production</a:t>
                      </a:r>
                    </a:p>
                  </a:txBody>
                  <a:tcPr/>
                </a:tc>
                <a:tc>
                  <a:txBody>
                    <a:bodyPr/>
                    <a:lstStyle/>
                    <a:p>
                      <a:pPr algn="ctr"/>
                      <a:endParaRPr lang="en-CA" sz="1400" dirty="0"/>
                    </a:p>
                    <a:p>
                      <a:pPr algn="ctr"/>
                      <a:r>
                        <a:rPr lang="en-CA" sz="1400" dirty="0"/>
                        <a:t>Meat production</a:t>
                      </a:r>
                    </a:p>
                  </a:txBody>
                  <a:tcPr/>
                </a:tc>
                <a:tc>
                  <a:txBody>
                    <a:bodyPr/>
                    <a:lstStyle/>
                    <a:p>
                      <a:pPr algn="ctr"/>
                      <a:endParaRPr lang="en-CA" sz="1400" dirty="0"/>
                    </a:p>
                    <a:p>
                      <a:pPr algn="ctr"/>
                      <a:r>
                        <a:rPr lang="en-CA" sz="1400" dirty="0"/>
                        <a:t>GHG without C </a:t>
                      </a:r>
                    </a:p>
                  </a:txBody>
                  <a:tcPr/>
                </a:tc>
                <a:tc>
                  <a:txBody>
                    <a:bodyPr/>
                    <a:lstStyle/>
                    <a:p>
                      <a:pPr algn="ctr"/>
                      <a:endParaRPr lang="en-CA" sz="1400" dirty="0"/>
                    </a:p>
                    <a:p>
                      <a:pPr algn="ctr"/>
                      <a:r>
                        <a:rPr lang="en-CA" sz="1400" dirty="0"/>
                        <a:t>GHG with C</a:t>
                      </a:r>
                    </a:p>
                  </a:txBody>
                  <a:tcPr/>
                </a:tc>
                <a:extLst>
                  <a:ext uri="{0D108BD9-81ED-4DB2-BD59-A6C34878D82A}">
                    <a16:rowId xmlns:a16="http://schemas.microsoft.com/office/drawing/2014/main" val="1551146626"/>
                  </a:ext>
                </a:extLst>
              </a:tr>
              <a:tr h="370840">
                <a:tc>
                  <a:txBody>
                    <a:bodyPr/>
                    <a:lstStyle/>
                    <a:p>
                      <a:pPr algn="ctr"/>
                      <a:r>
                        <a:rPr lang="en-CA" sz="1400" dirty="0"/>
                        <a:t>100</a:t>
                      </a:r>
                    </a:p>
                  </a:txBody>
                  <a:tcPr/>
                </a:tc>
                <a:tc>
                  <a:txBody>
                    <a:bodyPr/>
                    <a:lstStyle/>
                    <a:p>
                      <a:pPr algn="ctr"/>
                      <a:r>
                        <a:rPr lang="en-CA" sz="1400" dirty="0"/>
                        <a:t>0</a:t>
                      </a:r>
                    </a:p>
                  </a:txBody>
                  <a:tcPr/>
                </a:tc>
                <a:tc>
                  <a:txBody>
                    <a:bodyPr/>
                    <a:lstStyle/>
                    <a:p>
                      <a:pPr algn="ctr"/>
                      <a:r>
                        <a:rPr lang="en-CA" sz="1400" dirty="0"/>
                        <a:t>0</a:t>
                      </a:r>
                    </a:p>
                  </a:txBody>
                  <a:tcPr/>
                </a:tc>
                <a:tc>
                  <a:txBody>
                    <a:bodyPr/>
                    <a:lstStyle/>
                    <a:p>
                      <a:pPr algn="ctr"/>
                      <a:r>
                        <a:rPr lang="en-CA" sz="1400" dirty="0"/>
                        <a:t>0</a:t>
                      </a:r>
                    </a:p>
                  </a:txBody>
                  <a:tcPr/>
                </a:tc>
                <a:tc>
                  <a:txBody>
                    <a:bodyPr/>
                    <a:lstStyle/>
                    <a:p>
                      <a:pPr algn="ctr"/>
                      <a:r>
                        <a:rPr lang="en-CA" sz="1400" dirty="0"/>
                        <a:t>1169100</a:t>
                      </a:r>
                    </a:p>
                  </a:txBody>
                  <a:tcPr/>
                </a:tc>
                <a:tc>
                  <a:txBody>
                    <a:bodyPr/>
                    <a:lstStyle/>
                    <a:p>
                      <a:pPr algn="ctr"/>
                      <a:r>
                        <a:rPr lang="en-CA" sz="1400" dirty="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CA" sz="1400" dirty="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CA" sz="1400" dirty="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CA" sz="1400" dirty="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CA" sz="1400" dirty="0"/>
                        <a:t>100</a:t>
                      </a:r>
                    </a:p>
                  </a:txBody>
                  <a:tcPr/>
                </a:tc>
                <a:extLst>
                  <a:ext uri="{0D108BD9-81ED-4DB2-BD59-A6C34878D82A}">
                    <a16:rowId xmlns:a16="http://schemas.microsoft.com/office/drawing/2014/main" val="3570852119"/>
                  </a:ext>
                </a:extLst>
              </a:tr>
              <a:tr h="370840">
                <a:tc>
                  <a:txBody>
                    <a:bodyPr/>
                    <a:lstStyle/>
                    <a:p>
                      <a:pPr algn="ctr"/>
                      <a:r>
                        <a:rPr lang="en-CA" sz="1400" dirty="0"/>
                        <a:t>85</a:t>
                      </a:r>
                    </a:p>
                  </a:txBody>
                  <a:tcPr/>
                </a:tc>
                <a:tc>
                  <a:txBody>
                    <a:bodyPr/>
                    <a:lstStyle/>
                    <a:p>
                      <a:pPr algn="ctr"/>
                      <a:r>
                        <a:rPr lang="en-CA" sz="1400" dirty="0"/>
                        <a:t>5</a:t>
                      </a:r>
                    </a:p>
                  </a:txBody>
                  <a:tcPr/>
                </a:tc>
                <a:tc>
                  <a:txBody>
                    <a:bodyPr/>
                    <a:lstStyle/>
                    <a:p>
                      <a:pPr algn="ctr"/>
                      <a:r>
                        <a:rPr lang="en-CA" sz="1400" dirty="0"/>
                        <a:t>5</a:t>
                      </a:r>
                    </a:p>
                  </a:txBody>
                  <a:tcPr/>
                </a:tc>
                <a:tc>
                  <a:txBody>
                    <a:bodyPr/>
                    <a:lstStyle/>
                    <a:p>
                      <a:pPr algn="ctr"/>
                      <a:r>
                        <a:rPr lang="en-CA" sz="1400" dirty="0"/>
                        <a:t>5</a:t>
                      </a:r>
                    </a:p>
                  </a:txBody>
                  <a:tcPr/>
                </a:tc>
                <a:tc>
                  <a:txBody>
                    <a:bodyPr/>
                    <a:lstStyle/>
                    <a:p>
                      <a:pPr algn="ctr"/>
                      <a:r>
                        <a:rPr lang="en-CA" sz="1400" dirty="0"/>
                        <a:t>1169100</a:t>
                      </a:r>
                    </a:p>
                  </a:txBody>
                  <a:tcPr/>
                </a:tc>
                <a:tc>
                  <a:txBody>
                    <a:bodyPr/>
                    <a:lstStyle/>
                    <a:p>
                      <a:pPr algn="ctr"/>
                      <a:r>
                        <a:rPr lang="en-CA" sz="1400" dirty="0"/>
                        <a:t>95</a:t>
                      </a:r>
                    </a:p>
                  </a:txBody>
                  <a:tcPr/>
                </a:tc>
                <a:tc>
                  <a:txBody>
                    <a:bodyPr/>
                    <a:lstStyle/>
                    <a:p>
                      <a:pPr algn="ctr"/>
                      <a:r>
                        <a:rPr lang="en-CA" sz="1400" dirty="0"/>
                        <a:t>133</a:t>
                      </a:r>
                    </a:p>
                  </a:txBody>
                  <a:tcPr/>
                </a:tc>
                <a:tc>
                  <a:txBody>
                    <a:bodyPr/>
                    <a:lstStyle/>
                    <a:p>
                      <a:pPr algn="ctr"/>
                      <a:r>
                        <a:rPr lang="en-CA" sz="1400" dirty="0"/>
                        <a:t>108</a:t>
                      </a:r>
                    </a:p>
                  </a:txBody>
                  <a:tcPr/>
                </a:tc>
                <a:tc>
                  <a:txBody>
                    <a:bodyPr/>
                    <a:lstStyle/>
                    <a:p>
                      <a:pPr algn="ctr"/>
                      <a:r>
                        <a:rPr lang="en-CA" sz="1400" dirty="0"/>
                        <a:t>98</a:t>
                      </a:r>
                    </a:p>
                  </a:txBody>
                  <a:tcPr/>
                </a:tc>
                <a:tc>
                  <a:txBody>
                    <a:bodyPr/>
                    <a:lstStyle/>
                    <a:p>
                      <a:pPr algn="ctr"/>
                      <a:r>
                        <a:rPr lang="en-CA" sz="1400" dirty="0"/>
                        <a:t>84</a:t>
                      </a:r>
                    </a:p>
                  </a:txBody>
                  <a:tcPr/>
                </a:tc>
                <a:extLst>
                  <a:ext uri="{0D108BD9-81ED-4DB2-BD59-A6C34878D82A}">
                    <a16:rowId xmlns:a16="http://schemas.microsoft.com/office/drawing/2014/main" val="1346298898"/>
                  </a:ext>
                </a:extLst>
              </a:tr>
              <a:tr h="370840">
                <a:tc>
                  <a:txBody>
                    <a:bodyPr/>
                    <a:lstStyle/>
                    <a:p>
                      <a:pPr algn="ctr"/>
                      <a:r>
                        <a:rPr lang="en-CA" sz="1400" dirty="0"/>
                        <a:t>85</a:t>
                      </a:r>
                    </a:p>
                  </a:txBody>
                  <a:tcPr/>
                </a:tc>
                <a:tc>
                  <a:txBody>
                    <a:bodyPr/>
                    <a:lstStyle/>
                    <a:p>
                      <a:pPr algn="ctr"/>
                      <a:r>
                        <a:rPr lang="en-CA" sz="1400" dirty="0"/>
                        <a:t>5</a:t>
                      </a:r>
                    </a:p>
                  </a:txBody>
                  <a:tcPr/>
                </a:tc>
                <a:tc>
                  <a:txBody>
                    <a:bodyPr/>
                    <a:lstStyle/>
                    <a:p>
                      <a:pPr algn="ctr"/>
                      <a:r>
                        <a:rPr lang="en-CA" sz="1400" dirty="0"/>
                        <a:t>5</a:t>
                      </a:r>
                    </a:p>
                  </a:txBody>
                  <a:tcPr/>
                </a:tc>
                <a:tc>
                  <a:txBody>
                    <a:bodyPr/>
                    <a:lstStyle/>
                    <a:p>
                      <a:pPr algn="ctr"/>
                      <a:r>
                        <a:rPr lang="en-CA" sz="1400" dirty="0"/>
                        <a:t>5</a:t>
                      </a:r>
                    </a:p>
                  </a:txBody>
                  <a:tcPr/>
                </a:tc>
                <a:tc>
                  <a:txBody>
                    <a:bodyPr/>
                    <a:lstStyle/>
                    <a:p>
                      <a:pPr algn="ctr"/>
                      <a:r>
                        <a:rPr lang="en-CA" sz="1400" dirty="0"/>
                        <a:t>1079003</a:t>
                      </a:r>
                    </a:p>
                  </a:txBody>
                  <a:tcPr/>
                </a:tc>
                <a:tc>
                  <a:txBody>
                    <a:bodyPr/>
                    <a:lstStyle/>
                    <a:p>
                      <a:pPr algn="ctr"/>
                      <a:r>
                        <a:rPr lang="en-CA" sz="1400" dirty="0"/>
                        <a:t>87</a:t>
                      </a:r>
                    </a:p>
                  </a:txBody>
                  <a:tcPr/>
                </a:tc>
                <a:tc>
                  <a:txBody>
                    <a:bodyPr/>
                    <a:lstStyle/>
                    <a:p>
                      <a:pPr algn="ctr"/>
                      <a:r>
                        <a:rPr lang="en-CA" sz="1400" dirty="0"/>
                        <a:t>123</a:t>
                      </a:r>
                    </a:p>
                  </a:txBody>
                  <a:tcPr/>
                </a:tc>
                <a:tc>
                  <a:txBody>
                    <a:bodyPr/>
                    <a:lstStyle/>
                    <a:p>
                      <a:pPr algn="ctr"/>
                      <a:r>
                        <a:rPr lang="en-CA" sz="1400" dirty="0"/>
                        <a:t>100</a:t>
                      </a:r>
                    </a:p>
                  </a:txBody>
                  <a:tcPr/>
                </a:tc>
                <a:tc>
                  <a:txBody>
                    <a:bodyPr/>
                    <a:lstStyle/>
                    <a:p>
                      <a:pPr algn="ctr"/>
                      <a:r>
                        <a:rPr lang="en-CA" sz="1400" dirty="0"/>
                        <a:t>90</a:t>
                      </a:r>
                    </a:p>
                  </a:txBody>
                  <a:tcPr/>
                </a:tc>
                <a:tc>
                  <a:txBody>
                    <a:bodyPr/>
                    <a:lstStyle/>
                    <a:p>
                      <a:pPr algn="ctr"/>
                      <a:r>
                        <a:rPr lang="en-CA" sz="1400" dirty="0"/>
                        <a:t>77</a:t>
                      </a:r>
                    </a:p>
                  </a:txBody>
                  <a:tcPr/>
                </a:tc>
                <a:extLst>
                  <a:ext uri="{0D108BD9-81ED-4DB2-BD59-A6C34878D82A}">
                    <a16:rowId xmlns:a16="http://schemas.microsoft.com/office/drawing/2014/main" val="3515656745"/>
                  </a:ext>
                </a:extLst>
              </a:tr>
              <a:tr h="370840">
                <a:tc>
                  <a:txBody>
                    <a:bodyPr/>
                    <a:lstStyle/>
                    <a:p>
                      <a:pPr algn="ctr"/>
                      <a:r>
                        <a:rPr lang="en-CA" sz="1400" dirty="0"/>
                        <a:t>75</a:t>
                      </a:r>
                    </a:p>
                  </a:txBody>
                  <a:tcPr/>
                </a:tc>
                <a:tc>
                  <a:txBody>
                    <a:bodyPr/>
                    <a:lstStyle/>
                    <a:p>
                      <a:pPr algn="ctr"/>
                      <a:r>
                        <a:rPr lang="en-CA" sz="1400" dirty="0"/>
                        <a:t>10</a:t>
                      </a:r>
                    </a:p>
                  </a:txBody>
                  <a:tcPr/>
                </a:tc>
                <a:tc>
                  <a:txBody>
                    <a:bodyPr/>
                    <a:lstStyle/>
                    <a:p>
                      <a:pPr algn="ctr"/>
                      <a:r>
                        <a:rPr lang="en-CA" sz="1400" dirty="0"/>
                        <a:t>5</a:t>
                      </a:r>
                    </a:p>
                  </a:txBody>
                  <a:tcPr/>
                </a:tc>
                <a:tc>
                  <a:txBody>
                    <a:bodyPr/>
                    <a:lstStyle/>
                    <a:p>
                      <a:pPr algn="ctr"/>
                      <a:r>
                        <a:rPr lang="en-CA" sz="1400" dirty="0"/>
                        <a:t>10</a:t>
                      </a:r>
                    </a:p>
                  </a:txBody>
                  <a:tcPr/>
                </a:tc>
                <a:tc>
                  <a:txBody>
                    <a:bodyPr/>
                    <a:lstStyle/>
                    <a:p>
                      <a:pPr algn="ctr"/>
                      <a:r>
                        <a:rPr lang="en-CA" sz="1400" dirty="0"/>
                        <a:t>1169100</a:t>
                      </a:r>
                    </a:p>
                  </a:txBody>
                  <a:tcPr/>
                </a:tc>
                <a:tc>
                  <a:txBody>
                    <a:bodyPr/>
                    <a:lstStyle/>
                    <a:p>
                      <a:pPr algn="ctr"/>
                      <a:r>
                        <a:rPr lang="en-CA" sz="1400" dirty="0"/>
                        <a:t>91</a:t>
                      </a:r>
                    </a:p>
                  </a:txBody>
                  <a:tcPr/>
                </a:tc>
                <a:tc>
                  <a:txBody>
                    <a:bodyPr/>
                    <a:lstStyle/>
                    <a:p>
                      <a:pPr algn="ctr"/>
                      <a:r>
                        <a:rPr lang="en-CA" sz="1400" dirty="0"/>
                        <a:t>156</a:t>
                      </a:r>
                    </a:p>
                  </a:txBody>
                  <a:tcPr/>
                </a:tc>
                <a:tc>
                  <a:txBody>
                    <a:bodyPr/>
                    <a:lstStyle/>
                    <a:p>
                      <a:pPr algn="ctr"/>
                      <a:r>
                        <a:rPr lang="en-CA" sz="1400" dirty="0"/>
                        <a:t>114</a:t>
                      </a:r>
                    </a:p>
                  </a:txBody>
                  <a:tcPr/>
                </a:tc>
                <a:tc>
                  <a:txBody>
                    <a:bodyPr/>
                    <a:lstStyle/>
                    <a:p>
                      <a:pPr algn="ctr"/>
                      <a:r>
                        <a:rPr lang="en-CA" sz="1400" dirty="0"/>
                        <a:t>97</a:t>
                      </a:r>
                    </a:p>
                  </a:txBody>
                  <a:tcPr/>
                </a:tc>
                <a:tc>
                  <a:txBody>
                    <a:bodyPr/>
                    <a:lstStyle/>
                    <a:p>
                      <a:pPr algn="ctr"/>
                      <a:r>
                        <a:rPr lang="en-CA" sz="1400" dirty="0"/>
                        <a:t>73</a:t>
                      </a:r>
                    </a:p>
                  </a:txBody>
                  <a:tcPr/>
                </a:tc>
                <a:extLst>
                  <a:ext uri="{0D108BD9-81ED-4DB2-BD59-A6C34878D82A}">
                    <a16:rowId xmlns:a16="http://schemas.microsoft.com/office/drawing/2014/main" val="2201703155"/>
                  </a:ext>
                </a:extLst>
              </a:tr>
              <a:tr h="370840">
                <a:tc>
                  <a:txBody>
                    <a:bodyPr/>
                    <a:lstStyle/>
                    <a:p>
                      <a:pPr algn="ctr"/>
                      <a:r>
                        <a:rPr lang="en-CA" sz="1400" dirty="0"/>
                        <a:t>75</a:t>
                      </a:r>
                    </a:p>
                  </a:txBody>
                  <a:tcPr/>
                </a:tc>
                <a:tc>
                  <a:txBody>
                    <a:bodyPr/>
                    <a:lstStyle/>
                    <a:p>
                      <a:pPr algn="ctr"/>
                      <a:r>
                        <a:rPr lang="en-CA" sz="1400" dirty="0"/>
                        <a:t>10</a:t>
                      </a:r>
                    </a:p>
                  </a:txBody>
                  <a:tcPr/>
                </a:tc>
                <a:tc>
                  <a:txBody>
                    <a:bodyPr/>
                    <a:lstStyle/>
                    <a:p>
                      <a:pPr algn="ctr"/>
                      <a:r>
                        <a:rPr lang="en-CA" sz="1400" dirty="0"/>
                        <a:t>5</a:t>
                      </a:r>
                    </a:p>
                  </a:txBody>
                  <a:tcPr/>
                </a:tc>
                <a:tc>
                  <a:txBody>
                    <a:bodyPr/>
                    <a:lstStyle/>
                    <a:p>
                      <a:pPr algn="ctr"/>
                      <a:r>
                        <a:rPr lang="en-CA" sz="1400" dirty="0"/>
                        <a:t>10</a:t>
                      </a:r>
                    </a:p>
                  </a:txBody>
                  <a:tcPr/>
                </a:tc>
                <a:tc>
                  <a:txBody>
                    <a:bodyPr/>
                    <a:lstStyle/>
                    <a:p>
                      <a:pPr algn="ctr"/>
                      <a:r>
                        <a:rPr lang="en-CA" sz="1400" dirty="0"/>
                        <a:t>1023282</a:t>
                      </a:r>
                    </a:p>
                  </a:txBody>
                  <a:tcPr/>
                </a:tc>
                <a:tc>
                  <a:txBody>
                    <a:bodyPr/>
                    <a:lstStyle/>
                    <a:p>
                      <a:pPr algn="ctr"/>
                      <a:r>
                        <a:rPr lang="en-CA" sz="1400" dirty="0"/>
                        <a:t>80</a:t>
                      </a:r>
                    </a:p>
                  </a:txBody>
                  <a:tcPr/>
                </a:tc>
                <a:tc>
                  <a:txBody>
                    <a:bodyPr/>
                    <a:lstStyle/>
                    <a:p>
                      <a:pPr algn="ctr"/>
                      <a:r>
                        <a:rPr lang="en-CA" sz="1400" dirty="0"/>
                        <a:t>137</a:t>
                      </a:r>
                    </a:p>
                  </a:txBody>
                  <a:tcPr/>
                </a:tc>
                <a:tc>
                  <a:txBody>
                    <a:bodyPr/>
                    <a:lstStyle/>
                    <a:p>
                      <a:pPr algn="ctr"/>
                      <a:r>
                        <a:rPr lang="en-CA" sz="1400" dirty="0"/>
                        <a:t>100</a:t>
                      </a:r>
                    </a:p>
                  </a:txBody>
                  <a:tcPr/>
                </a:tc>
                <a:tc>
                  <a:txBody>
                    <a:bodyPr/>
                    <a:lstStyle/>
                    <a:p>
                      <a:pPr algn="ctr"/>
                      <a:r>
                        <a:rPr lang="en-CA" sz="1400" dirty="0"/>
                        <a:t>85</a:t>
                      </a:r>
                    </a:p>
                  </a:txBody>
                  <a:tcPr/>
                </a:tc>
                <a:tc>
                  <a:txBody>
                    <a:bodyPr/>
                    <a:lstStyle/>
                    <a:p>
                      <a:pPr algn="ctr"/>
                      <a:r>
                        <a:rPr lang="en-CA" sz="1400" dirty="0"/>
                        <a:t>63</a:t>
                      </a:r>
                    </a:p>
                  </a:txBody>
                  <a:tcPr/>
                </a:tc>
                <a:extLst>
                  <a:ext uri="{0D108BD9-81ED-4DB2-BD59-A6C34878D82A}">
                    <a16:rowId xmlns:a16="http://schemas.microsoft.com/office/drawing/2014/main" val="844506971"/>
                  </a:ext>
                </a:extLst>
              </a:tr>
              <a:tr h="370840">
                <a:tc>
                  <a:txBody>
                    <a:bodyPr/>
                    <a:lstStyle/>
                    <a:p>
                      <a:pPr algn="ctr"/>
                      <a:r>
                        <a:rPr lang="en-CA" sz="1400" dirty="0"/>
                        <a:t>33</a:t>
                      </a:r>
                    </a:p>
                  </a:txBody>
                  <a:tcPr/>
                </a:tc>
                <a:tc>
                  <a:txBody>
                    <a:bodyPr/>
                    <a:lstStyle/>
                    <a:p>
                      <a:pPr algn="ctr"/>
                      <a:r>
                        <a:rPr lang="en-CA" sz="1400" dirty="0"/>
                        <a:t>17</a:t>
                      </a:r>
                    </a:p>
                  </a:txBody>
                  <a:tcPr/>
                </a:tc>
                <a:tc>
                  <a:txBody>
                    <a:bodyPr/>
                    <a:lstStyle/>
                    <a:p>
                      <a:pPr algn="ctr"/>
                      <a:r>
                        <a:rPr lang="en-CA" sz="1400" dirty="0"/>
                        <a:t>16</a:t>
                      </a:r>
                    </a:p>
                  </a:txBody>
                  <a:tcPr/>
                </a:tc>
                <a:tc>
                  <a:txBody>
                    <a:bodyPr/>
                    <a:lstStyle/>
                    <a:p>
                      <a:pPr algn="ctr"/>
                      <a:r>
                        <a:rPr lang="en-CA" sz="1400" dirty="0"/>
                        <a:t>33</a:t>
                      </a:r>
                    </a:p>
                  </a:txBody>
                  <a:tcPr/>
                </a:tc>
                <a:tc>
                  <a:txBody>
                    <a:bodyPr/>
                    <a:lstStyle/>
                    <a:p>
                      <a:pPr algn="ctr"/>
                      <a:r>
                        <a:rPr lang="en-CA" sz="1400" dirty="0"/>
                        <a:t>818370</a:t>
                      </a:r>
                    </a:p>
                  </a:txBody>
                  <a:tcPr/>
                </a:tc>
                <a:tc>
                  <a:txBody>
                    <a:bodyPr/>
                    <a:lstStyle/>
                    <a:p>
                      <a:pPr algn="ctr"/>
                      <a:r>
                        <a:rPr lang="en-CA" sz="1400" dirty="0"/>
                        <a:t>52</a:t>
                      </a:r>
                    </a:p>
                  </a:txBody>
                  <a:tcPr/>
                </a:tc>
                <a:tc>
                  <a:txBody>
                    <a:bodyPr/>
                    <a:lstStyle/>
                    <a:p>
                      <a:pPr algn="ctr"/>
                      <a:r>
                        <a:rPr lang="en-CA" sz="1400" dirty="0"/>
                        <a:t>182</a:t>
                      </a:r>
                    </a:p>
                  </a:txBody>
                  <a:tcPr/>
                </a:tc>
                <a:tc>
                  <a:txBody>
                    <a:bodyPr/>
                    <a:lstStyle/>
                    <a:p>
                      <a:pPr algn="ctr"/>
                      <a:r>
                        <a:rPr lang="en-CA" sz="1400" dirty="0"/>
                        <a:t>100</a:t>
                      </a:r>
                    </a:p>
                  </a:txBody>
                  <a:tcPr/>
                </a:tc>
                <a:tc>
                  <a:txBody>
                    <a:bodyPr/>
                    <a:lstStyle/>
                    <a:p>
                      <a:pPr algn="ctr"/>
                      <a:r>
                        <a:rPr lang="en-CA" sz="1400" dirty="0"/>
                        <a:t>65</a:t>
                      </a:r>
                    </a:p>
                  </a:txBody>
                  <a:tcPr/>
                </a:tc>
                <a:tc>
                  <a:txBody>
                    <a:bodyPr/>
                    <a:lstStyle/>
                    <a:p>
                      <a:pPr algn="ctr"/>
                      <a:r>
                        <a:rPr lang="en-CA" sz="1400" dirty="0"/>
                        <a:t>13</a:t>
                      </a:r>
                    </a:p>
                  </a:txBody>
                  <a:tcPr/>
                </a:tc>
                <a:extLst>
                  <a:ext uri="{0D108BD9-81ED-4DB2-BD59-A6C34878D82A}">
                    <a16:rowId xmlns:a16="http://schemas.microsoft.com/office/drawing/2014/main" val="1716954640"/>
                  </a:ext>
                </a:extLst>
              </a:tr>
              <a:tr h="370840">
                <a:tc>
                  <a:txBody>
                    <a:bodyPr/>
                    <a:lstStyle/>
                    <a:p>
                      <a:pPr algn="ctr"/>
                      <a:r>
                        <a:rPr lang="en-CA" sz="1400" dirty="0"/>
                        <a:t>10</a:t>
                      </a:r>
                    </a:p>
                  </a:txBody>
                  <a:tcPr/>
                </a:tc>
                <a:tc>
                  <a:txBody>
                    <a:bodyPr/>
                    <a:lstStyle/>
                    <a:p>
                      <a:pPr algn="ctr"/>
                      <a:r>
                        <a:rPr lang="en-CA" sz="1400" dirty="0"/>
                        <a:t>30</a:t>
                      </a:r>
                    </a:p>
                  </a:txBody>
                  <a:tcPr/>
                </a:tc>
                <a:tc>
                  <a:txBody>
                    <a:bodyPr/>
                    <a:lstStyle/>
                    <a:p>
                      <a:pPr algn="ctr"/>
                      <a:r>
                        <a:rPr lang="en-CA" sz="1400" dirty="0"/>
                        <a:t>10</a:t>
                      </a:r>
                    </a:p>
                  </a:txBody>
                  <a:tcPr/>
                </a:tc>
                <a:tc>
                  <a:txBody>
                    <a:bodyPr/>
                    <a:lstStyle/>
                    <a:p>
                      <a:pPr algn="ctr"/>
                      <a:r>
                        <a:rPr lang="en-CA" sz="1400" dirty="0"/>
                        <a:t>50</a:t>
                      </a:r>
                    </a:p>
                  </a:txBody>
                  <a:tcPr/>
                </a:tc>
                <a:tc>
                  <a:txBody>
                    <a:bodyPr/>
                    <a:lstStyle/>
                    <a:p>
                      <a:pPr algn="ctr"/>
                      <a:r>
                        <a:rPr lang="en-CA" sz="1400" dirty="0"/>
                        <a:t>888516</a:t>
                      </a:r>
                    </a:p>
                  </a:txBody>
                  <a:tcPr/>
                </a:tc>
                <a:tc>
                  <a:txBody>
                    <a:bodyPr/>
                    <a:lstStyle/>
                    <a:p>
                      <a:pPr algn="ctr"/>
                      <a:r>
                        <a:rPr lang="en-CA" sz="1400" dirty="0"/>
                        <a:t>50</a:t>
                      </a:r>
                    </a:p>
                  </a:txBody>
                  <a:tcPr/>
                </a:tc>
                <a:tc>
                  <a:txBody>
                    <a:bodyPr/>
                    <a:lstStyle/>
                    <a:p>
                      <a:pPr algn="ctr"/>
                      <a:r>
                        <a:rPr lang="en-CA" sz="1400" dirty="0"/>
                        <a:t>244</a:t>
                      </a:r>
                    </a:p>
                  </a:txBody>
                  <a:tcPr/>
                </a:tc>
                <a:tc>
                  <a:txBody>
                    <a:bodyPr/>
                    <a:lstStyle/>
                    <a:p>
                      <a:pPr algn="ctr"/>
                      <a:r>
                        <a:rPr lang="en-CA" sz="1400" dirty="0"/>
                        <a:t>121</a:t>
                      </a:r>
                    </a:p>
                  </a:txBody>
                  <a:tcPr/>
                </a:tc>
                <a:tc>
                  <a:txBody>
                    <a:bodyPr/>
                    <a:lstStyle/>
                    <a:p>
                      <a:pPr algn="ctr"/>
                      <a:r>
                        <a:rPr lang="en-CA" sz="1400" dirty="0"/>
                        <a:t>70</a:t>
                      </a:r>
                    </a:p>
                  </a:txBody>
                  <a:tcPr/>
                </a:tc>
                <a:tc>
                  <a:txBody>
                    <a:bodyPr/>
                    <a:lstStyle/>
                    <a:p>
                      <a:pPr algn="ctr"/>
                      <a:r>
                        <a:rPr lang="en-CA" sz="1400" dirty="0"/>
                        <a:t>-9</a:t>
                      </a:r>
                    </a:p>
                  </a:txBody>
                  <a:tcPr/>
                </a:tc>
                <a:extLst>
                  <a:ext uri="{0D108BD9-81ED-4DB2-BD59-A6C34878D82A}">
                    <a16:rowId xmlns:a16="http://schemas.microsoft.com/office/drawing/2014/main" val="1932358118"/>
                  </a:ext>
                </a:extLst>
              </a:tr>
            </a:tbl>
          </a:graphicData>
        </a:graphic>
      </p:graphicFrame>
      <p:sp>
        <p:nvSpPr>
          <p:cNvPr id="4" name="Footer Placeholder 3">
            <a:extLst>
              <a:ext uri="{FF2B5EF4-FFF2-40B4-BE49-F238E27FC236}">
                <a16:creationId xmlns:a16="http://schemas.microsoft.com/office/drawing/2014/main" id="{1C19CFA1-FB7D-4DE3-8253-E6EBF41A8E86}"/>
              </a:ext>
            </a:extLst>
          </p:cNvPr>
          <p:cNvSpPr>
            <a:spLocks noGrp="1"/>
          </p:cNvSpPr>
          <p:nvPr>
            <p:ph type="ftr" sz="quarter" idx="11"/>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273EAD31-C9F5-48C8-AAFE-617AB7C8FB66}"/>
              </a:ext>
            </a:extLst>
          </p:cNvPr>
          <p:cNvSpPr>
            <a:spLocks noGrp="1"/>
          </p:cNvSpPr>
          <p:nvPr>
            <p:ph type="sldNum" sz="quarter" idx="12"/>
          </p:nvPr>
        </p:nvSpPr>
        <p:spPr/>
        <p:txBody>
          <a:bodyPr/>
          <a:lstStyle/>
          <a:p>
            <a:fld id="{85342F38-C6C6-AF4D-94FC-B55C427F4550}" type="slidenum">
              <a:rPr lang="en-US" smtClean="0"/>
              <a:pPr/>
              <a:t>18</a:t>
            </a:fld>
            <a:endParaRPr lang="en-US" dirty="0"/>
          </a:p>
        </p:txBody>
      </p:sp>
    </p:spTree>
    <p:extLst>
      <p:ext uri="{BB962C8B-B14F-4D97-AF65-F5344CB8AC3E}">
        <p14:creationId xmlns:p14="http://schemas.microsoft.com/office/powerpoint/2010/main" val="128831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1557-9724-4190-832E-5953478B27DF}"/>
              </a:ext>
            </a:extLst>
          </p:cNvPr>
          <p:cNvSpPr>
            <a:spLocks noGrp="1"/>
          </p:cNvSpPr>
          <p:nvPr>
            <p:ph type="title"/>
          </p:nvPr>
        </p:nvSpPr>
        <p:spPr/>
        <p:txBody>
          <a:bodyPr/>
          <a:lstStyle/>
          <a:p>
            <a:r>
              <a:rPr lang="en-CA" dirty="0"/>
              <a:t>Potential projects</a:t>
            </a:r>
          </a:p>
        </p:txBody>
      </p:sp>
      <p:sp>
        <p:nvSpPr>
          <p:cNvPr id="3" name="Content Placeholder 2">
            <a:extLst>
              <a:ext uri="{FF2B5EF4-FFF2-40B4-BE49-F238E27FC236}">
                <a16:creationId xmlns:a16="http://schemas.microsoft.com/office/drawing/2014/main" id="{990B00E0-4BC8-4583-9F91-596D9F4B8035}"/>
              </a:ext>
            </a:extLst>
          </p:cNvPr>
          <p:cNvSpPr>
            <a:spLocks noGrp="1"/>
          </p:cNvSpPr>
          <p:nvPr>
            <p:ph idx="1"/>
          </p:nvPr>
        </p:nvSpPr>
        <p:spPr/>
        <p:txBody>
          <a:bodyPr/>
          <a:lstStyle/>
          <a:p>
            <a:r>
              <a:rPr lang="en-CA" dirty="0"/>
              <a:t>Substantial increases in milk and meat production are possible with modest reductions in GHG emissions.</a:t>
            </a:r>
          </a:p>
          <a:p>
            <a:r>
              <a:rPr lang="en-CA" dirty="0"/>
              <a:t>Substantial reductions in GHG emissions are possible with modest increases in milk and meat production.</a:t>
            </a:r>
          </a:p>
          <a:p>
            <a:r>
              <a:rPr lang="en-CA" dirty="0"/>
              <a:t>Cuba needs to decide on the target types and amounts of improvements to cattle production systems to meet the desired food production and GHG emissions given the feasibility of making those improvements.</a:t>
            </a:r>
          </a:p>
          <a:p>
            <a:r>
              <a:rPr lang="en-CA" dirty="0"/>
              <a:t>Silvopastoral are particularly attractive for GHG reductions because of added reduction from increased carbon sequestration.</a:t>
            </a:r>
          </a:p>
          <a:p>
            <a:pPr lvl="1"/>
            <a:endParaRPr lang="en-CA" dirty="0"/>
          </a:p>
        </p:txBody>
      </p:sp>
      <p:sp>
        <p:nvSpPr>
          <p:cNvPr id="4" name="Footer Placeholder 3">
            <a:extLst>
              <a:ext uri="{FF2B5EF4-FFF2-40B4-BE49-F238E27FC236}">
                <a16:creationId xmlns:a16="http://schemas.microsoft.com/office/drawing/2014/main" id="{CE1B20C0-F6FC-4B3D-863A-41A0EC917C53}"/>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9569F251-D749-476B-B349-E26478DF31DF}"/>
              </a:ext>
            </a:extLst>
          </p:cNvPr>
          <p:cNvSpPr>
            <a:spLocks noGrp="1"/>
          </p:cNvSpPr>
          <p:nvPr>
            <p:ph type="sldNum" sz="quarter" idx="11"/>
          </p:nvPr>
        </p:nvSpPr>
        <p:spPr/>
        <p:txBody>
          <a:bodyPr/>
          <a:lstStyle/>
          <a:p>
            <a:fld id="{85342F38-C6C6-AF4D-94FC-B55C427F4550}" type="slidenum">
              <a:rPr lang="en-US" smtClean="0"/>
              <a:pPr/>
              <a:t>19</a:t>
            </a:fld>
            <a:endParaRPr lang="en-US" dirty="0"/>
          </a:p>
        </p:txBody>
      </p:sp>
    </p:spTree>
    <p:extLst>
      <p:ext uri="{BB962C8B-B14F-4D97-AF65-F5344CB8AC3E}">
        <p14:creationId xmlns:p14="http://schemas.microsoft.com/office/powerpoint/2010/main" val="68618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584A-5A4B-4D83-8802-E7E6BA296D01}"/>
              </a:ext>
            </a:extLst>
          </p:cNvPr>
          <p:cNvSpPr>
            <a:spLocks noGrp="1"/>
          </p:cNvSpPr>
          <p:nvPr>
            <p:ph type="title"/>
          </p:nvPr>
        </p:nvSpPr>
        <p:spPr/>
        <p:txBody>
          <a:bodyPr/>
          <a:lstStyle/>
          <a:p>
            <a:r>
              <a:rPr lang="en-CA" sz="3600" dirty="0"/>
              <a:t>Objectives</a:t>
            </a:r>
          </a:p>
        </p:txBody>
      </p:sp>
      <p:sp>
        <p:nvSpPr>
          <p:cNvPr id="3" name="Content Placeholder 2">
            <a:extLst>
              <a:ext uri="{FF2B5EF4-FFF2-40B4-BE49-F238E27FC236}">
                <a16:creationId xmlns:a16="http://schemas.microsoft.com/office/drawing/2014/main" id="{3321A82F-B5FE-4BB7-83ED-49878321F542}"/>
              </a:ext>
            </a:extLst>
          </p:cNvPr>
          <p:cNvSpPr>
            <a:spLocks noGrp="1"/>
          </p:cNvSpPr>
          <p:nvPr>
            <p:ph idx="1"/>
          </p:nvPr>
        </p:nvSpPr>
        <p:spPr>
          <a:xfrm>
            <a:off x="498218" y="1471697"/>
            <a:ext cx="11242385" cy="4352925"/>
          </a:xfrm>
        </p:spPr>
        <p:txBody>
          <a:bodyPr>
            <a:normAutofit/>
          </a:bodyPr>
          <a:lstStyle/>
          <a:p>
            <a:pPr marL="342900" indent="-342900">
              <a:buFont typeface="+mj-lt"/>
              <a:buAutoNum type="arabicPeriod"/>
            </a:pPr>
            <a:r>
              <a:rPr lang="en-CA" dirty="0"/>
              <a:t>Assist Cuba in the development of an initial estimate of a baseline of its livestock emissions;</a:t>
            </a:r>
          </a:p>
          <a:p>
            <a:pPr marL="342900" indent="-342900">
              <a:buFont typeface="+mj-lt"/>
              <a:buAutoNum type="arabicPeriod"/>
            </a:pPr>
            <a:r>
              <a:rPr lang="en-CA" dirty="0"/>
              <a:t>Estimate the greenhouse gas reduction potential of implementing best practices;</a:t>
            </a:r>
          </a:p>
          <a:p>
            <a:pPr marL="342900" indent="-342900">
              <a:buFont typeface="+mj-lt"/>
              <a:buAutoNum type="arabicPeriod"/>
            </a:pPr>
            <a:r>
              <a:rPr lang="en-CA" dirty="0"/>
              <a:t>Identify the potential adaptation co-benefits of adopting climate-smart livestock management practices;</a:t>
            </a:r>
          </a:p>
          <a:p>
            <a:pPr marL="342900" indent="-342900">
              <a:buFont typeface="+mj-lt"/>
              <a:buAutoNum type="arabicPeriod"/>
            </a:pPr>
            <a:r>
              <a:rPr lang="en-CA" dirty="0"/>
              <a:t>Disseminate to local stakeholders (e.g. researchers, specialists, local leaders) on the learnings of the project;</a:t>
            </a:r>
          </a:p>
          <a:p>
            <a:pPr marL="342900" indent="-342900">
              <a:buFont typeface="+mj-lt"/>
              <a:buAutoNum type="arabicPeriod"/>
            </a:pPr>
            <a:r>
              <a:rPr lang="en-CA" dirty="0"/>
              <a:t>Develop related communication documents to further implementation of climate-smart management;</a:t>
            </a:r>
          </a:p>
          <a:p>
            <a:pPr marL="342900" indent="-342900">
              <a:buFont typeface="+mj-lt"/>
              <a:buAutoNum type="arabicPeriod"/>
            </a:pPr>
            <a:r>
              <a:rPr lang="en-CA" sz="1800" dirty="0">
                <a:solidFill>
                  <a:srgbClr val="3C3C3B"/>
                </a:solidFill>
                <a:effectLst/>
                <a:latin typeface="Century Gothic" panose="020B0502020202020204" pitchFamily="34" charset="0"/>
              </a:rPr>
              <a:t>Develop an outline of a concept note for support from the Green Climate Fund to implement a project to achieve improved climate-smart production for Cuba with lower greenhouse gas emissions.</a:t>
            </a:r>
            <a:endParaRPr lang="en-CA" dirty="0">
              <a:effectLst/>
            </a:endParaRPr>
          </a:p>
        </p:txBody>
      </p:sp>
      <p:sp>
        <p:nvSpPr>
          <p:cNvPr id="4" name="Footer Placeholder 3">
            <a:extLst>
              <a:ext uri="{FF2B5EF4-FFF2-40B4-BE49-F238E27FC236}">
                <a16:creationId xmlns:a16="http://schemas.microsoft.com/office/drawing/2014/main" id="{3CDB07CF-319D-4555-BDCC-40420951FAD7}"/>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6DC37016-4516-42D1-B0B6-5BDED372E7F6}"/>
              </a:ext>
            </a:extLst>
          </p:cNvPr>
          <p:cNvSpPr>
            <a:spLocks noGrp="1"/>
          </p:cNvSpPr>
          <p:nvPr>
            <p:ph type="sldNum" sz="quarter" idx="11"/>
          </p:nvPr>
        </p:nvSpPr>
        <p:spPr/>
        <p:txBody>
          <a:bodyPr/>
          <a:lstStyle/>
          <a:p>
            <a:fld id="{85342F38-C6C6-AF4D-94FC-B55C427F4550}" type="slidenum">
              <a:rPr lang="en-US" smtClean="0"/>
              <a:pPr/>
              <a:t>2</a:t>
            </a:fld>
            <a:endParaRPr lang="en-US" dirty="0"/>
          </a:p>
        </p:txBody>
      </p:sp>
    </p:spTree>
    <p:extLst>
      <p:ext uri="{BB962C8B-B14F-4D97-AF65-F5344CB8AC3E}">
        <p14:creationId xmlns:p14="http://schemas.microsoft.com/office/powerpoint/2010/main" val="87365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23E643-81E9-4A79-8795-1402E86A5826}"/>
              </a:ext>
            </a:extLst>
          </p:cNvPr>
          <p:cNvSpPr>
            <a:spLocks noGrp="1"/>
          </p:cNvSpPr>
          <p:nvPr>
            <p:ph type="ftr" sz="quarter" idx="11"/>
          </p:nvPr>
        </p:nvSpPr>
        <p:spPr>
          <a:xfrm>
            <a:off x="6310140" y="5579497"/>
            <a:ext cx="3860800" cy="365125"/>
          </a:xfrm>
        </p:spPr>
        <p:txBody>
          <a:bodyPr/>
          <a:lstStyle/>
          <a:p>
            <a:r>
              <a:rPr lang="en-US" dirty="0"/>
              <a:t>VIRESCO SOLUTIONS</a:t>
            </a:r>
          </a:p>
        </p:txBody>
      </p:sp>
      <p:sp>
        <p:nvSpPr>
          <p:cNvPr id="3" name="Slide Number Placeholder 2">
            <a:extLst>
              <a:ext uri="{FF2B5EF4-FFF2-40B4-BE49-F238E27FC236}">
                <a16:creationId xmlns:a16="http://schemas.microsoft.com/office/drawing/2014/main" id="{E4C811F4-8C96-43E3-B93B-C1F6211D9A59}"/>
              </a:ext>
            </a:extLst>
          </p:cNvPr>
          <p:cNvSpPr>
            <a:spLocks noGrp="1"/>
          </p:cNvSpPr>
          <p:nvPr>
            <p:ph type="sldNum" sz="quarter" idx="12"/>
          </p:nvPr>
        </p:nvSpPr>
        <p:spPr/>
        <p:txBody>
          <a:bodyPr/>
          <a:lstStyle/>
          <a:p>
            <a:fld id="{85342F38-C6C6-AF4D-94FC-B55C427F4550}" type="slidenum">
              <a:rPr lang="en-US" smtClean="0"/>
              <a:t>20</a:t>
            </a:fld>
            <a:endParaRPr lang="en-US" dirty="0"/>
          </a:p>
        </p:txBody>
      </p:sp>
      <p:pic>
        <p:nvPicPr>
          <p:cNvPr id="5" name="Picture 4">
            <a:extLst>
              <a:ext uri="{FF2B5EF4-FFF2-40B4-BE49-F238E27FC236}">
                <a16:creationId xmlns:a16="http://schemas.microsoft.com/office/drawing/2014/main" id="{DBB2BBCA-77AE-4BA8-935A-6637524C1DDB}"/>
              </a:ext>
            </a:extLst>
          </p:cNvPr>
          <p:cNvPicPr>
            <a:picLocks noChangeAspect="1"/>
          </p:cNvPicPr>
          <p:nvPr/>
        </p:nvPicPr>
        <p:blipFill>
          <a:blip r:embed="rId2"/>
          <a:stretch>
            <a:fillRect/>
          </a:stretch>
        </p:blipFill>
        <p:spPr>
          <a:xfrm>
            <a:off x="1301053" y="-1179756"/>
            <a:ext cx="9209314" cy="9209314"/>
          </a:xfrm>
          <a:prstGeom prst="rect">
            <a:avLst/>
          </a:prstGeom>
        </p:spPr>
      </p:pic>
      <p:sp>
        <p:nvSpPr>
          <p:cNvPr id="6" name="Rectangle 5">
            <a:extLst>
              <a:ext uri="{FF2B5EF4-FFF2-40B4-BE49-F238E27FC236}">
                <a16:creationId xmlns:a16="http://schemas.microsoft.com/office/drawing/2014/main" id="{7EA5D836-04CA-4A8A-A221-B2A388C6166D}"/>
              </a:ext>
            </a:extLst>
          </p:cNvPr>
          <p:cNvSpPr/>
          <p:nvPr/>
        </p:nvSpPr>
        <p:spPr>
          <a:xfrm>
            <a:off x="1334983" y="3975456"/>
            <a:ext cx="4892466" cy="1200329"/>
          </a:xfrm>
          <a:prstGeom prst="rect">
            <a:avLst/>
          </a:prstGeom>
        </p:spPr>
        <p:txBody>
          <a:bodyPr wrap="square">
            <a:spAutoFit/>
          </a:bodyPr>
          <a:lstStyle/>
          <a:p>
            <a:r>
              <a:rPr lang="en-CA" sz="2400" dirty="0"/>
              <a:t>More efficient production = </a:t>
            </a:r>
          </a:p>
          <a:p>
            <a:r>
              <a:rPr lang="en-CA" sz="2400" dirty="0"/>
              <a:t>More meat +</a:t>
            </a:r>
          </a:p>
          <a:p>
            <a:r>
              <a:rPr lang="en-CA" sz="2400" dirty="0"/>
              <a:t>More milk +</a:t>
            </a:r>
          </a:p>
        </p:txBody>
      </p:sp>
      <p:sp>
        <p:nvSpPr>
          <p:cNvPr id="7" name="Rectangle 6">
            <a:extLst>
              <a:ext uri="{FF2B5EF4-FFF2-40B4-BE49-F238E27FC236}">
                <a16:creationId xmlns:a16="http://schemas.microsoft.com/office/drawing/2014/main" id="{417C192A-2ADE-4DB9-AA3D-858BE7E6ADDC}"/>
              </a:ext>
            </a:extLst>
          </p:cNvPr>
          <p:cNvSpPr/>
          <p:nvPr/>
        </p:nvSpPr>
        <p:spPr>
          <a:xfrm>
            <a:off x="1334982" y="4983910"/>
            <a:ext cx="6096000" cy="830997"/>
          </a:xfrm>
          <a:prstGeom prst="rect">
            <a:avLst/>
          </a:prstGeom>
        </p:spPr>
        <p:txBody>
          <a:bodyPr>
            <a:spAutoFit/>
          </a:bodyPr>
          <a:lstStyle/>
          <a:p>
            <a:r>
              <a:rPr lang="en-CA" sz="2400" dirty="0"/>
              <a:t>Lower GHG emissions +</a:t>
            </a:r>
          </a:p>
          <a:p>
            <a:r>
              <a:rPr lang="en-CA" sz="2400" dirty="0"/>
              <a:t>More land for forests </a:t>
            </a:r>
          </a:p>
        </p:txBody>
      </p:sp>
      <p:sp>
        <p:nvSpPr>
          <p:cNvPr id="4" name="Flowchart: Process 3">
            <a:extLst>
              <a:ext uri="{FF2B5EF4-FFF2-40B4-BE49-F238E27FC236}">
                <a16:creationId xmlns:a16="http://schemas.microsoft.com/office/drawing/2014/main" id="{8CB55DB1-EA04-4383-9F0D-4DC56DF31263}"/>
              </a:ext>
            </a:extLst>
          </p:cNvPr>
          <p:cNvSpPr/>
          <p:nvPr/>
        </p:nvSpPr>
        <p:spPr>
          <a:xfrm>
            <a:off x="3746167" y="-4604"/>
            <a:ext cx="4757058" cy="928334"/>
          </a:xfrm>
          <a:prstGeom prst="flowChartProcess">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HN" sz="2800" b="1" dirty="0"/>
              <a:t>Green Climate Fund</a:t>
            </a:r>
            <a:endParaRPr lang="en-CA" sz="2800" dirty="0"/>
          </a:p>
        </p:txBody>
      </p:sp>
      <p:sp>
        <p:nvSpPr>
          <p:cNvPr id="8" name="TextBox 7">
            <a:extLst>
              <a:ext uri="{FF2B5EF4-FFF2-40B4-BE49-F238E27FC236}">
                <a16:creationId xmlns:a16="http://schemas.microsoft.com/office/drawing/2014/main" id="{727C855E-1908-4211-BDF2-4157253408C9}"/>
              </a:ext>
            </a:extLst>
          </p:cNvPr>
          <p:cNvSpPr txBox="1"/>
          <p:nvPr/>
        </p:nvSpPr>
        <p:spPr>
          <a:xfrm>
            <a:off x="6039497" y="1186647"/>
            <a:ext cx="1429713" cy="1446550"/>
          </a:xfrm>
          <a:prstGeom prst="rect">
            <a:avLst/>
          </a:prstGeom>
          <a:noFill/>
        </p:spPr>
        <p:txBody>
          <a:bodyPr wrap="square" rtlCol="0">
            <a:spAutoFit/>
          </a:bodyPr>
          <a:lstStyle/>
          <a:p>
            <a:r>
              <a:rPr lang="en-CA" sz="4400" dirty="0"/>
              <a:t>$  €</a:t>
            </a:r>
          </a:p>
          <a:p>
            <a:endParaRPr lang="en-CA" sz="4400" dirty="0"/>
          </a:p>
        </p:txBody>
      </p:sp>
      <p:cxnSp>
        <p:nvCxnSpPr>
          <p:cNvPr id="10" name="Straight Arrow Connector 9">
            <a:extLst>
              <a:ext uri="{FF2B5EF4-FFF2-40B4-BE49-F238E27FC236}">
                <a16:creationId xmlns:a16="http://schemas.microsoft.com/office/drawing/2014/main" id="{A9F91AD0-2552-4CDC-8E70-EB70CD3D04BA}"/>
              </a:ext>
            </a:extLst>
          </p:cNvPr>
          <p:cNvCxnSpPr/>
          <p:nvPr/>
        </p:nvCxnSpPr>
        <p:spPr>
          <a:xfrm flipH="1">
            <a:off x="6310140" y="1056160"/>
            <a:ext cx="330146" cy="1382486"/>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3BA89C34-0390-409D-88C8-6BD227C8BB2E}"/>
              </a:ext>
            </a:extLst>
          </p:cNvPr>
          <p:cNvPicPr>
            <a:picLocks noChangeAspect="1"/>
          </p:cNvPicPr>
          <p:nvPr/>
        </p:nvPicPr>
        <p:blipFill>
          <a:blip r:embed="rId3"/>
          <a:stretch>
            <a:fillRect/>
          </a:stretch>
        </p:blipFill>
        <p:spPr>
          <a:xfrm>
            <a:off x="2350230" y="1231268"/>
            <a:ext cx="2354490" cy="1569661"/>
          </a:xfrm>
          <a:prstGeom prst="rect">
            <a:avLst/>
          </a:prstGeom>
        </p:spPr>
      </p:pic>
      <p:pic>
        <p:nvPicPr>
          <p:cNvPr id="13" name="Picture 12">
            <a:extLst>
              <a:ext uri="{FF2B5EF4-FFF2-40B4-BE49-F238E27FC236}">
                <a16:creationId xmlns:a16="http://schemas.microsoft.com/office/drawing/2014/main" id="{764F35F8-69BB-4F46-BE80-AC2994CB921F}"/>
              </a:ext>
            </a:extLst>
          </p:cNvPr>
          <p:cNvPicPr>
            <a:picLocks noChangeAspect="1"/>
          </p:cNvPicPr>
          <p:nvPr/>
        </p:nvPicPr>
        <p:blipFill>
          <a:blip r:embed="rId4"/>
          <a:stretch>
            <a:fillRect/>
          </a:stretch>
        </p:blipFill>
        <p:spPr>
          <a:xfrm rot="16200000">
            <a:off x="7589765" y="2645965"/>
            <a:ext cx="2336807" cy="1557872"/>
          </a:xfrm>
          <a:prstGeom prst="rect">
            <a:avLst/>
          </a:prstGeom>
        </p:spPr>
      </p:pic>
      <p:sp>
        <p:nvSpPr>
          <p:cNvPr id="14" name="Oval 13">
            <a:extLst>
              <a:ext uri="{FF2B5EF4-FFF2-40B4-BE49-F238E27FC236}">
                <a16:creationId xmlns:a16="http://schemas.microsoft.com/office/drawing/2014/main" id="{B7375875-16B2-4C80-93E7-BFA70E94FEBE}"/>
              </a:ext>
            </a:extLst>
          </p:cNvPr>
          <p:cNvSpPr/>
          <p:nvPr/>
        </p:nvSpPr>
        <p:spPr>
          <a:xfrm>
            <a:off x="73526" y="3334754"/>
            <a:ext cx="6187853" cy="292119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5" name="Straight Arrow Connector 14">
            <a:extLst>
              <a:ext uri="{FF2B5EF4-FFF2-40B4-BE49-F238E27FC236}">
                <a16:creationId xmlns:a16="http://schemas.microsoft.com/office/drawing/2014/main" id="{E6E6D0D3-06AC-4D1F-B9EC-72D4CFCF42BC}"/>
              </a:ext>
            </a:extLst>
          </p:cNvPr>
          <p:cNvCxnSpPr>
            <a:cxnSpLocks/>
          </p:cNvCxnSpPr>
          <p:nvPr/>
        </p:nvCxnSpPr>
        <p:spPr>
          <a:xfrm flipH="1" flipV="1">
            <a:off x="4736768" y="2082069"/>
            <a:ext cx="1280087" cy="480594"/>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9883141-C765-4907-B6E2-CA7682F10596}"/>
              </a:ext>
            </a:extLst>
          </p:cNvPr>
          <p:cNvCxnSpPr>
            <a:cxnSpLocks/>
          </p:cNvCxnSpPr>
          <p:nvPr/>
        </p:nvCxnSpPr>
        <p:spPr>
          <a:xfrm>
            <a:off x="6475213" y="2754131"/>
            <a:ext cx="1408066" cy="721487"/>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039E802F-AB09-4B95-83B6-C9167AECA70B}"/>
              </a:ext>
            </a:extLst>
          </p:cNvPr>
          <p:cNvSpPr/>
          <p:nvPr/>
        </p:nvSpPr>
        <p:spPr>
          <a:xfrm rot="1357771">
            <a:off x="4476457" y="2878829"/>
            <a:ext cx="4076442" cy="954107"/>
          </a:xfrm>
          <a:prstGeom prst="rect">
            <a:avLst/>
          </a:prstGeom>
        </p:spPr>
        <p:txBody>
          <a:bodyPr wrap="square">
            <a:spAutoFit/>
          </a:bodyPr>
          <a:lstStyle/>
          <a:p>
            <a:r>
              <a:rPr lang="es-HN" sz="2800" b="1" dirty="0">
                <a:solidFill>
                  <a:srgbClr val="DA4627"/>
                </a:solidFill>
              </a:rPr>
              <a:t> Implementation</a:t>
            </a:r>
          </a:p>
          <a:p>
            <a:r>
              <a:rPr lang="es-HN" sz="2800" b="1" dirty="0">
                <a:solidFill>
                  <a:srgbClr val="DA4627"/>
                </a:solidFill>
              </a:rPr>
              <a:t>s</a:t>
            </a:r>
            <a:endParaRPr lang="en-CA" sz="2800" b="1" dirty="0">
              <a:solidFill>
                <a:srgbClr val="DA4627"/>
              </a:solidFill>
            </a:endParaRPr>
          </a:p>
        </p:txBody>
      </p:sp>
      <p:sp>
        <p:nvSpPr>
          <p:cNvPr id="24" name="TextBox 23">
            <a:extLst>
              <a:ext uri="{FF2B5EF4-FFF2-40B4-BE49-F238E27FC236}">
                <a16:creationId xmlns:a16="http://schemas.microsoft.com/office/drawing/2014/main" id="{41BFEFD7-5FB1-442D-9A2F-5F15F7900ADB}"/>
              </a:ext>
            </a:extLst>
          </p:cNvPr>
          <p:cNvSpPr txBox="1"/>
          <p:nvPr/>
        </p:nvSpPr>
        <p:spPr>
          <a:xfrm>
            <a:off x="1137076" y="3531453"/>
            <a:ext cx="4553765" cy="523220"/>
          </a:xfrm>
          <a:prstGeom prst="rect">
            <a:avLst/>
          </a:prstGeom>
          <a:noFill/>
        </p:spPr>
        <p:txBody>
          <a:bodyPr wrap="square" rtlCol="0">
            <a:spAutoFit/>
          </a:bodyPr>
          <a:lstStyle/>
          <a:p>
            <a:r>
              <a:rPr lang="es-HN" sz="2800" u="sng" dirty="0"/>
              <a:t>Climate-Smart </a:t>
            </a:r>
            <a:r>
              <a:rPr lang="en-CA" sz="2800" u="sng" dirty="0"/>
              <a:t>Improvements</a:t>
            </a:r>
          </a:p>
        </p:txBody>
      </p:sp>
      <p:cxnSp>
        <p:nvCxnSpPr>
          <p:cNvPr id="26" name="Connector: Curved 25">
            <a:extLst>
              <a:ext uri="{FF2B5EF4-FFF2-40B4-BE49-F238E27FC236}">
                <a16:creationId xmlns:a16="http://schemas.microsoft.com/office/drawing/2014/main" id="{F3CDC4AE-251D-47D7-8766-7590F3107CC0}"/>
              </a:ext>
            </a:extLst>
          </p:cNvPr>
          <p:cNvCxnSpPr>
            <a:cxnSpLocks/>
          </p:cNvCxnSpPr>
          <p:nvPr/>
        </p:nvCxnSpPr>
        <p:spPr>
          <a:xfrm rot="5400000" flipH="1" flipV="1">
            <a:off x="677459" y="684175"/>
            <a:ext cx="3415177" cy="2722237"/>
          </a:xfrm>
          <a:prstGeom prst="curvedConnector3">
            <a:avLst>
              <a:gd name="adj1" fmla="val 100680"/>
            </a:avLst>
          </a:prstGeom>
          <a:ln>
            <a:prstDash val="soli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66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A549-AEDA-457A-8391-7A48ED500504}"/>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EAF64A5B-CFA1-47D1-9882-501B73C00729}"/>
              </a:ext>
            </a:extLst>
          </p:cNvPr>
          <p:cNvSpPr>
            <a:spLocks noGrp="1"/>
          </p:cNvSpPr>
          <p:nvPr>
            <p:ph idx="1"/>
          </p:nvPr>
        </p:nvSpPr>
        <p:spPr>
          <a:xfrm>
            <a:off x="688437" y="1181103"/>
            <a:ext cx="10972800" cy="4352925"/>
          </a:xfrm>
        </p:spPr>
        <p:txBody>
          <a:bodyPr>
            <a:normAutofit fontScale="85000" lnSpcReduction="20000"/>
          </a:bodyPr>
          <a:lstStyle/>
          <a:p>
            <a:pPr>
              <a:lnSpc>
                <a:spcPct val="120000"/>
              </a:lnSpc>
            </a:pPr>
            <a:r>
              <a:rPr lang="en-CA" sz="1600" dirty="0"/>
              <a:t>There are many challenges to cattle production in Cuba that cause milk and meat production with low productivity and high greenhouse gas (GHG) emission intensity</a:t>
            </a:r>
          </a:p>
          <a:p>
            <a:pPr>
              <a:lnSpc>
                <a:spcPct val="120000"/>
              </a:lnSpc>
            </a:pPr>
            <a:r>
              <a:rPr lang="en-CA" sz="1600" dirty="0"/>
              <a:t>The Cuban team has identified several suites of climate-smart practices that improve diet, health, and productivity of cattle </a:t>
            </a:r>
          </a:p>
          <a:p>
            <a:pPr lvl="1">
              <a:lnSpc>
                <a:spcPct val="120000"/>
              </a:lnSpc>
            </a:pPr>
            <a:r>
              <a:rPr lang="en-CA" sz="1400" dirty="0"/>
              <a:t>A modest changes of improving pasture management and adding supplemental feeding with stored forage with improved herd health  can reduce total emissions by 27% while increasing milk production by 250% and meat production by 21%</a:t>
            </a:r>
          </a:p>
          <a:p>
            <a:pPr lvl="1">
              <a:lnSpc>
                <a:spcPct val="120000"/>
              </a:lnSpc>
            </a:pPr>
            <a:r>
              <a:rPr lang="en-CA" sz="1400" dirty="0"/>
              <a:t>A large change with greater pasture improvements and adding supplemental feeding with stored forage with improved herd health  can reduce total emissions by 1-0% while increasing milk production by 300% and meat production by 52%</a:t>
            </a:r>
          </a:p>
          <a:p>
            <a:pPr lvl="1">
              <a:lnSpc>
                <a:spcPct val="120000"/>
              </a:lnSpc>
            </a:pPr>
            <a:r>
              <a:rPr lang="en-CA" sz="1400" dirty="0"/>
              <a:t>A complete change with conversion of all natural pastures to tame pastures plus stored forages plus 20% of area in silvopastoral systems can increase milk production 4 times and double meat production</a:t>
            </a:r>
          </a:p>
          <a:p>
            <a:pPr>
              <a:lnSpc>
                <a:spcPct val="120000"/>
              </a:lnSpc>
            </a:pPr>
            <a:r>
              <a:rPr lang="en-CA" sz="1600" dirty="0"/>
              <a:t>Greenhouse gases emission are reduced further if soil and biomass carbon stock changes are included</a:t>
            </a:r>
          </a:p>
          <a:p>
            <a:pPr>
              <a:lnSpc>
                <a:spcPct val="120000"/>
              </a:lnSpc>
            </a:pPr>
            <a:r>
              <a:rPr lang="en-CA" sz="1600" dirty="0"/>
              <a:t>The mix of practices implemented and area of production determine the production and emissions</a:t>
            </a:r>
          </a:p>
          <a:p>
            <a:pPr lvl="1">
              <a:lnSpc>
                <a:spcPct val="120000"/>
              </a:lnSpc>
            </a:pPr>
            <a:r>
              <a:rPr lang="en-CA" sz="1300" dirty="0"/>
              <a:t>It is possible to increase milk production by 243% and increase meat production by 21%  on just ½ the current land area  used for cattle production and do that with the C sinks more than balancing all livestock GHG emissions (carbon negative production)</a:t>
            </a:r>
          </a:p>
          <a:p>
            <a:pPr>
              <a:lnSpc>
                <a:spcPct val="120000"/>
              </a:lnSpc>
            </a:pPr>
            <a:r>
              <a:rPr lang="en-CA" sz="1600" dirty="0"/>
              <a:t>Animal welfare, farmer income, rural labour opportunities, and non-GHG environmental incomes should all also be increased.</a:t>
            </a:r>
          </a:p>
          <a:p>
            <a:endParaRPr lang="en-CA" dirty="0"/>
          </a:p>
          <a:p>
            <a:endParaRPr lang="en-CA" dirty="0"/>
          </a:p>
        </p:txBody>
      </p:sp>
      <p:sp>
        <p:nvSpPr>
          <p:cNvPr id="4" name="Footer Placeholder 3">
            <a:extLst>
              <a:ext uri="{FF2B5EF4-FFF2-40B4-BE49-F238E27FC236}">
                <a16:creationId xmlns:a16="http://schemas.microsoft.com/office/drawing/2014/main" id="{06CC4F25-6ECD-4CEA-9B2F-6F8F8B6562BC}"/>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2A63F36B-9640-464D-B858-166C43DFB77B}"/>
              </a:ext>
            </a:extLst>
          </p:cNvPr>
          <p:cNvSpPr>
            <a:spLocks noGrp="1"/>
          </p:cNvSpPr>
          <p:nvPr>
            <p:ph type="sldNum" sz="quarter" idx="11"/>
          </p:nvPr>
        </p:nvSpPr>
        <p:spPr/>
        <p:txBody>
          <a:bodyPr/>
          <a:lstStyle/>
          <a:p>
            <a:fld id="{85342F38-C6C6-AF4D-94FC-B55C427F4550}" type="slidenum">
              <a:rPr lang="en-US" smtClean="0"/>
              <a:pPr/>
              <a:t>21</a:t>
            </a:fld>
            <a:endParaRPr lang="en-US" dirty="0"/>
          </a:p>
        </p:txBody>
      </p:sp>
    </p:spTree>
    <p:extLst>
      <p:ext uri="{BB962C8B-B14F-4D97-AF65-F5344CB8AC3E}">
        <p14:creationId xmlns:p14="http://schemas.microsoft.com/office/powerpoint/2010/main" val="405978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E558-AC7F-4696-97F7-CF4A3525DB9D}"/>
              </a:ext>
            </a:extLst>
          </p:cNvPr>
          <p:cNvSpPr>
            <a:spLocks noGrp="1"/>
          </p:cNvSpPr>
          <p:nvPr>
            <p:ph type="title"/>
          </p:nvPr>
        </p:nvSpPr>
        <p:spPr>
          <a:xfrm>
            <a:off x="609600" y="2120855"/>
            <a:ext cx="10972800" cy="1143000"/>
          </a:xfrm>
        </p:spPr>
        <p:txBody>
          <a:bodyPr>
            <a:normAutofit fontScale="90000"/>
          </a:bodyPr>
          <a:lstStyle/>
          <a:p>
            <a:r>
              <a:rPr lang="az-Cyrl-AZ" sz="4000" b="1" dirty="0"/>
              <a:t>і</a:t>
            </a:r>
            <a:r>
              <a:rPr lang="en-CA" sz="4000" b="1" dirty="0"/>
              <a:t>Gracias!</a:t>
            </a:r>
            <a:br>
              <a:rPr lang="en-CA" dirty="0"/>
            </a:br>
            <a:br>
              <a:rPr lang="en-CA" dirty="0"/>
            </a:br>
            <a:endParaRPr lang="en-CA" dirty="0"/>
          </a:p>
        </p:txBody>
      </p:sp>
      <p:sp>
        <p:nvSpPr>
          <p:cNvPr id="4" name="Footer Placeholder 3">
            <a:extLst>
              <a:ext uri="{FF2B5EF4-FFF2-40B4-BE49-F238E27FC236}">
                <a16:creationId xmlns:a16="http://schemas.microsoft.com/office/drawing/2014/main" id="{6ABC7578-0726-4376-9940-85578E929FC4}"/>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F8DCEE0D-BE25-46E8-844E-F8C009A7A2A8}"/>
              </a:ext>
            </a:extLst>
          </p:cNvPr>
          <p:cNvSpPr>
            <a:spLocks noGrp="1"/>
          </p:cNvSpPr>
          <p:nvPr>
            <p:ph type="sldNum" sz="quarter" idx="11"/>
          </p:nvPr>
        </p:nvSpPr>
        <p:spPr/>
        <p:txBody>
          <a:bodyPr/>
          <a:lstStyle/>
          <a:p>
            <a:fld id="{85342F38-C6C6-AF4D-94FC-B55C427F4550}" type="slidenum">
              <a:rPr lang="en-US" smtClean="0"/>
              <a:pPr/>
              <a:t>22</a:t>
            </a:fld>
            <a:endParaRPr lang="en-US" dirty="0"/>
          </a:p>
        </p:txBody>
      </p:sp>
    </p:spTree>
    <p:extLst>
      <p:ext uri="{BB962C8B-B14F-4D97-AF65-F5344CB8AC3E}">
        <p14:creationId xmlns:p14="http://schemas.microsoft.com/office/powerpoint/2010/main" val="138117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498F-121B-4422-88A5-5E44A211CE6F}"/>
              </a:ext>
            </a:extLst>
          </p:cNvPr>
          <p:cNvSpPr>
            <a:spLocks noGrp="1"/>
          </p:cNvSpPr>
          <p:nvPr>
            <p:ph type="title"/>
          </p:nvPr>
        </p:nvSpPr>
        <p:spPr>
          <a:xfrm>
            <a:off x="609600" y="48876"/>
            <a:ext cx="10972800" cy="1143000"/>
          </a:xfrm>
        </p:spPr>
        <p:txBody>
          <a:bodyPr/>
          <a:lstStyle/>
          <a:p>
            <a:r>
              <a:rPr lang="en-CA" dirty="0"/>
              <a:t>Project Timeline</a:t>
            </a:r>
          </a:p>
        </p:txBody>
      </p:sp>
      <p:sp>
        <p:nvSpPr>
          <p:cNvPr id="3" name="Footer Placeholder 2">
            <a:extLst>
              <a:ext uri="{FF2B5EF4-FFF2-40B4-BE49-F238E27FC236}">
                <a16:creationId xmlns:a16="http://schemas.microsoft.com/office/drawing/2014/main" id="{BC5CF74D-8B09-4374-BD4A-19AD1CD27FF5}"/>
              </a:ext>
            </a:extLst>
          </p:cNvPr>
          <p:cNvSpPr>
            <a:spLocks noGrp="1"/>
          </p:cNvSpPr>
          <p:nvPr>
            <p:ph type="ftr" sz="quarter" idx="11"/>
          </p:nvPr>
        </p:nvSpPr>
        <p:spPr/>
        <p:txBody>
          <a:bodyPr/>
          <a:lstStyle/>
          <a:p>
            <a:r>
              <a:rPr lang="en-US" dirty="0"/>
              <a:t>VIRESCO SOLUTIONS</a:t>
            </a:r>
          </a:p>
        </p:txBody>
      </p:sp>
      <p:sp>
        <p:nvSpPr>
          <p:cNvPr id="4" name="Slide Number Placeholder 3">
            <a:extLst>
              <a:ext uri="{FF2B5EF4-FFF2-40B4-BE49-F238E27FC236}">
                <a16:creationId xmlns:a16="http://schemas.microsoft.com/office/drawing/2014/main" id="{466504FC-0586-47C1-923C-A1F065455317}"/>
              </a:ext>
            </a:extLst>
          </p:cNvPr>
          <p:cNvSpPr>
            <a:spLocks noGrp="1"/>
          </p:cNvSpPr>
          <p:nvPr>
            <p:ph type="sldNum" sz="quarter" idx="12"/>
          </p:nvPr>
        </p:nvSpPr>
        <p:spPr/>
        <p:txBody>
          <a:bodyPr/>
          <a:lstStyle/>
          <a:p>
            <a:fld id="{85342F38-C6C6-AF4D-94FC-B55C427F4550}" type="slidenum">
              <a:rPr lang="en-US" smtClean="0"/>
              <a:t>3</a:t>
            </a:fld>
            <a:endParaRPr lang="en-US" dirty="0"/>
          </a:p>
        </p:txBody>
      </p:sp>
      <p:sp>
        <p:nvSpPr>
          <p:cNvPr id="5" name="TextBox 4">
            <a:extLst>
              <a:ext uri="{FF2B5EF4-FFF2-40B4-BE49-F238E27FC236}">
                <a16:creationId xmlns:a16="http://schemas.microsoft.com/office/drawing/2014/main" id="{357CF378-5759-454B-954C-3D5B26377C73}"/>
              </a:ext>
            </a:extLst>
          </p:cNvPr>
          <p:cNvSpPr txBox="1"/>
          <p:nvPr/>
        </p:nvSpPr>
        <p:spPr>
          <a:xfrm>
            <a:off x="1174719" y="777160"/>
            <a:ext cx="9548191" cy="369332"/>
          </a:xfrm>
          <a:prstGeom prst="rect">
            <a:avLst/>
          </a:prstGeom>
          <a:noFill/>
        </p:spPr>
        <p:txBody>
          <a:bodyPr wrap="none" rtlCol="0">
            <a:spAutoFit/>
          </a:bodyPr>
          <a:lstStyle/>
          <a:p>
            <a:r>
              <a:rPr lang="en-CA" dirty="0"/>
              <a:t>Covid caused major changes to the project because travel to and within Cuba was severely restricted</a:t>
            </a:r>
          </a:p>
        </p:txBody>
      </p:sp>
      <p:sp>
        <p:nvSpPr>
          <p:cNvPr id="6" name="Flowchart: Terminator 5">
            <a:extLst>
              <a:ext uri="{FF2B5EF4-FFF2-40B4-BE49-F238E27FC236}">
                <a16:creationId xmlns:a16="http://schemas.microsoft.com/office/drawing/2014/main" id="{E32B7B0F-67C6-44E8-A74B-978121985C10}"/>
              </a:ext>
            </a:extLst>
          </p:cNvPr>
          <p:cNvSpPr/>
          <p:nvPr/>
        </p:nvSpPr>
        <p:spPr>
          <a:xfrm>
            <a:off x="961750" y="1315867"/>
            <a:ext cx="1918565" cy="446419"/>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Start </a:t>
            </a:r>
          </a:p>
          <a:p>
            <a:pPr algn="ctr"/>
            <a:r>
              <a:rPr lang="en-CA" sz="1400" dirty="0"/>
              <a:t>06/2019</a:t>
            </a:r>
          </a:p>
        </p:txBody>
      </p:sp>
      <p:sp>
        <p:nvSpPr>
          <p:cNvPr id="7" name="Flowchart: Process 6">
            <a:extLst>
              <a:ext uri="{FF2B5EF4-FFF2-40B4-BE49-F238E27FC236}">
                <a16:creationId xmlns:a16="http://schemas.microsoft.com/office/drawing/2014/main" id="{63A63C53-593C-42DB-A423-8E7206828504}"/>
              </a:ext>
            </a:extLst>
          </p:cNvPr>
          <p:cNvSpPr/>
          <p:nvPr/>
        </p:nvSpPr>
        <p:spPr>
          <a:xfrm>
            <a:off x="486247" y="2222778"/>
            <a:ext cx="2869572" cy="797203"/>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Development and Refinement of Baseline data from Cuban Team 10/2019 – 03/2020</a:t>
            </a:r>
          </a:p>
        </p:txBody>
      </p:sp>
      <p:sp>
        <p:nvSpPr>
          <p:cNvPr id="8" name="Flowchart: Process 7">
            <a:extLst>
              <a:ext uri="{FF2B5EF4-FFF2-40B4-BE49-F238E27FC236}">
                <a16:creationId xmlns:a16="http://schemas.microsoft.com/office/drawing/2014/main" id="{AAFA6721-3ACF-45A9-BBBE-B53B44B98690}"/>
              </a:ext>
            </a:extLst>
          </p:cNvPr>
          <p:cNvSpPr/>
          <p:nvPr/>
        </p:nvSpPr>
        <p:spPr>
          <a:xfrm>
            <a:off x="488574" y="3329574"/>
            <a:ext cx="2869572" cy="464203"/>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Baseline Emissions Estimates</a:t>
            </a:r>
          </a:p>
          <a:p>
            <a:pPr algn="ctr"/>
            <a:r>
              <a:rPr lang="en-CA" sz="1400" dirty="0"/>
              <a:t>03/2019</a:t>
            </a:r>
          </a:p>
        </p:txBody>
      </p:sp>
      <p:sp>
        <p:nvSpPr>
          <p:cNvPr id="9" name="Flowchart: Process 8">
            <a:extLst>
              <a:ext uri="{FF2B5EF4-FFF2-40B4-BE49-F238E27FC236}">
                <a16:creationId xmlns:a16="http://schemas.microsoft.com/office/drawing/2014/main" id="{7E7A5782-2E99-4338-9591-C43B18B8AA9F}"/>
              </a:ext>
            </a:extLst>
          </p:cNvPr>
          <p:cNvSpPr/>
          <p:nvPr/>
        </p:nvSpPr>
        <p:spPr>
          <a:xfrm>
            <a:off x="488574" y="4140978"/>
            <a:ext cx="2869572" cy="136686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Baseline Estimates and Database Shared with Cuban Team for Education and Feedback</a:t>
            </a:r>
          </a:p>
          <a:p>
            <a:pPr algn="ctr"/>
            <a:r>
              <a:rPr lang="en-CA" sz="1400" dirty="0"/>
              <a:t>03-04/2020</a:t>
            </a:r>
          </a:p>
        </p:txBody>
      </p:sp>
      <p:sp>
        <p:nvSpPr>
          <p:cNvPr id="10" name="Flowchart: Process 9">
            <a:extLst>
              <a:ext uri="{FF2B5EF4-FFF2-40B4-BE49-F238E27FC236}">
                <a16:creationId xmlns:a16="http://schemas.microsoft.com/office/drawing/2014/main" id="{A090F4B3-D94D-4EA7-ADB8-0BDECCDE23E3}"/>
              </a:ext>
            </a:extLst>
          </p:cNvPr>
          <p:cNvSpPr/>
          <p:nvPr/>
        </p:nvSpPr>
        <p:spPr>
          <a:xfrm>
            <a:off x="3996037" y="3262234"/>
            <a:ext cx="2869572" cy="119906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Emission Estimates and Summary on Climate-Smart Improvements Shared by Cuban Team with Cuban Stakeholders for Feedback and Revision 11/2020</a:t>
            </a:r>
          </a:p>
        </p:txBody>
      </p:sp>
      <p:sp>
        <p:nvSpPr>
          <p:cNvPr id="11" name="Flowchart: Process 10">
            <a:extLst>
              <a:ext uri="{FF2B5EF4-FFF2-40B4-BE49-F238E27FC236}">
                <a16:creationId xmlns:a16="http://schemas.microsoft.com/office/drawing/2014/main" id="{F1A30A24-1FA7-4152-8F79-64747BD44882}"/>
              </a:ext>
            </a:extLst>
          </p:cNvPr>
          <p:cNvSpPr/>
          <p:nvPr/>
        </p:nvSpPr>
        <p:spPr>
          <a:xfrm>
            <a:off x="4010497" y="1578298"/>
            <a:ext cx="2869572" cy="136686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Cuban Team consults and develops </a:t>
            </a:r>
          </a:p>
          <a:p>
            <a:pPr algn="ctr"/>
            <a:r>
              <a:rPr lang="en-CA" sz="1400" dirty="0"/>
              <a:t>Initial Set of Climate-Smart Improvements (scenarios)</a:t>
            </a:r>
          </a:p>
          <a:p>
            <a:pPr algn="ctr"/>
            <a:r>
              <a:rPr lang="en-CA" sz="1400" dirty="0"/>
              <a:t>05-09/2020</a:t>
            </a:r>
          </a:p>
        </p:txBody>
      </p:sp>
      <p:sp>
        <p:nvSpPr>
          <p:cNvPr id="12" name="Flowchart: Process 11">
            <a:extLst>
              <a:ext uri="{FF2B5EF4-FFF2-40B4-BE49-F238E27FC236}">
                <a16:creationId xmlns:a16="http://schemas.microsoft.com/office/drawing/2014/main" id="{8CDCB597-583B-4664-8F13-D8E2EF3C3044}"/>
              </a:ext>
            </a:extLst>
          </p:cNvPr>
          <p:cNvSpPr/>
          <p:nvPr/>
        </p:nvSpPr>
        <p:spPr>
          <a:xfrm>
            <a:off x="3996037" y="4802803"/>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Climate-Smart Scenarios  Revised</a:t>
            </a:r>
          </a:p>
          <a:p>
            <a:pPr algn="ctr"/>
            <a:r>
              <a:rPr lang="en-CA" sz="1400" dirty="0"/>
              <a:t>12/2020-01/2021</a:t>
            </a:r>
          </a:p>
        </p:txBody>
      </p:sp>
      <p:sp>
        <p:nvSpPr>
          <p:cNvPr id="13" name="Flowchart: Process 12">
            <a:extLst>
              <a:ext uri="{FF2B5EF4-FFF2-40B4-BE49-F238E27FC236}">
                <a16:creationId xmlns:a16="http://schemas.microsoft.com/office/drawing/2014/main" id="{FE3824F5-FAB7-41C2-947D-C9D7ECEFAF5E}"/>
              </a:ext>
            </a:extLst>
          </p:cNvPr>
          <p:cNvSpPr/>
          <p:nvPr/>
        </p:nvSpPr>
        <p:spPr>
          <a:xfrm>
            <a:off x="7744297" y="1585457"/>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Emission Estimates and Report on Climate-Smart Improvements Shared</a:t>
            </a:r>
          </a:p>
          <a:p>
            <a:pPr algn="ctr"/>
            <a:r>
              <a:rPr lang="en-CA" sz="1400" dirty="0"/>
              <a:t>02-03/2021</a:t>
            </a:r>
          </a:p>
        </p:txBody>
      </p:sp>
      <p:sp>
        <p:nvSpPr>
          <p:cNvPr id="14" name="Flowchart: Process 13">
            <a:extLst>
              <a:ext uri="{FF2B5EF4-FFF2-40B4-BE49-F238E27FC236}">
                <a16:creationId xmlns:a16="http://schemas.microsoft.com/office/drawing/2014/main" id="{C88E696A-CEC9-4A2C-9A8E-2140656DDC52}"/>
              </a:ext>
            </a:extLst>
          </p:cNvPr>
          <p:cNvSpPr/>
          <p:nvPr/>
        </p:nvSpPr>
        <p:spPr>
          <a:xfrm>
            <a:off x="7744297" y="3417976"/>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Draft outline of Concept Note to Green Climate Fund</a:t>
            </a:r>
          </a:p>
          <a:p>
            <a:pPr algn="ctr"/>
            <a:r>
              <a:rPr lang="en-CA" sz="1400" dirty="0"/>
              <a:t>04/2021</a:t>
            </a:r>
          </a:p>
        </p:txBody>
      </p:sp>
      <p:sp>
        <p:nvSpPr>
          <p:cNvPr id="15" name="Flowchart: Process 14">
            <a:extLst>
              <a:ext uri="{FF2B5EF4-FFF2-40B4-BE49-F238E27FC236}">
                <a16:creationId xmlns:a16="http://schemas.microsoft.com/office/drawing/2014/main" id="{6CE8ED4D-A329-460B-AAB5-6C28FBC5387A}"/>
              </a:ext>
            </a:extLst>
          </p:cNvPr>
          <p:cNvSpPr/>
          <p:nvPr/>
        </p:nvSpPr>
        <p:spPr>
          <a:xfrm>
            <a:off x="7744297" y="2466131"/>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Development of handbooks on Climate-Smart Improvements </a:t>
            </a:r>
          </a:p>
          <a:p>
            <a:pPr algn="ctr"/>
            <a:r>
              <a:rPr lang="en-CA" sz="1400" dirty="0"/>
              <a:t>03-04/2021</a:t>
            </a:r>
          </a:p>
        </p:txBody>
      </p:sp>
      <p:sp>
        <p:nvSpPr>
          <p:cNvPr id="16" name="Flowchart: Process 15">
            <a:extLst>
              <a:ext uri="{FF2B5EF4-FFF2-40B4-BE49-F238E27FC236}">
                <a16:creationId xmlns:a16="http://schemas.microsoft.com/office/drawing/2014/main" id="{E30273C6-1826-46E1-82C4-B84E59E49089}"/>
              </a:ext>
            </a:extLst>
          </p:cNvPr>
          <p:cNvSpPr/>
          <p:nvPr/>
        </p:nvSpPr>
        <p:spPr>
          <a:xfrm>
            <a:off x="7744297" y="4369821"/>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Concluding Presentation</a:t>
            </a:r>
          </a:p>
          <a:p>
            <a:pPr algn="ctr"/>
            <a:r>
              <a:rPr lang="en-CA" sz="1400" dirty="0"/>
              <a:t>06/2021</a:t>
            </a:r>
          </a:p>
        </p:txBody>
      </p:sp>
      <p:cxnSp>
        <p:nvCxnSpPr>
          <p:cNvPr id="20" name="Connector: Elbow 19">
            <a:extLst>
              <a:ext uri="{FF2B5EF4-FFF2-40B4-BE49-F238E27FC236}">
                <a16:creationId xmlns:a16="http://schemas.microsoft.com/office/drawing/2014/main" id="{010CF11F-BBDF-4082-8E12-269821A7357F}"/>
              </a:ext>
            </a:extLst>
          </p:cNvPr>
          <p:cNvCxnSpPr>
            <a:stCxn id="9" idx="2"/>
          </p:cNvCxnSpPr>
          <p:nvPr/>
        </p:nvCxnSpPr>
        <p:spPr>
          <a:xfrm rot="5400000" flipH="1" flipV="1">
            <a:off x="714051" y="2488098"/>
            <a:ext cx="4229057" cy="1810440"/>
          </a:xfrm>
          <a:prstGeom prst="bentConnector3">
            <a:avLst>
              <a:gd name="adj1" fmla="val -5405"/>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C950E56-E7B8-4AE7-985D-696C5A8CBD76}"/>
              </a:ext>
            </a:extLst>
          </p:cNvPr>
          <p:cNvCxnSpPr>
            <a:cxnSpLocks/>
          </p:cNvCxnSpPr>
          <p:nvPr/>
        </p:nvCxnSpPr>
        <p:spPr>
          <a:xfrm>
            <a:off x="3744543" y="1278789"/>
            <a:ext cx="17007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184BE02-3601-4D6B-83B8-775C94B33B2D}"/>
              </a:ext>
            </a:extLst>
          </p:cNvPr>
          <p:cNvCxnSpPr>
            <a:cxnSpLocks/>
            <a:endCxn id="11" idx="0"/>
          </p:cNvCxnSpPr>
          <p:nvPr/>
        </p:nvCxnSpPr>
        <p:spPr>
          <a:xfrm>
            <a:off x="5445283" y="1278789"/>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BADF5FBD-D038-4259-9FD6-C4456943EC62}"/>
              </a:ext>
            </a:extLst>
          </p:cNvPr>
          <p:cNvCxnSpPr>
            <a:cxnSpLocks/>
          </p:cNvCxnSpPr>
          <p:nvPr/>
        </p:nvCxnSpPr>
        <p:spPr>
          <a:xfrm rot="5400000" flipH="1" flipV="1">
            <a:off x="4194983" y="2488097"/>
            <a:ext cx="4229057" cy="1810440"/>
          </a:xfrm>
          <a:prstGeom prst="bentConnector3">
            <a:avLst>
              <a:gd name="adj1" fmla="val -5405"/>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3CD4E73-A379-4825-BFCD-6530118FA4B3}"/>
              </a:ext>
            </a:extLst>
          </p:cNvPr>
          <p:cNvCxnSpPr>
            <a:cxnSpLocks/>
          </p:cNvCxnSpPr>
          <p:nvPr/>
        </p:nvCxnSpPr>
        <p:spPr>
          <a:xfrm>
            <a:off x="7225475" y="1278788"/>
            <a:ext cx="198649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ACAF624-5293-47DD-A294-5F622ECFE7D4}"/>
              </a:ext>
            </a:extLst>
          </p:cNvPr>
          <p:cNvCxnSpPr>
            <a:cxnSpLocks/>
          </p:cNvCxnSpPr>
          <p:nvPr/>
        </p:nvCxnSpPr>
        <p:spPr>
          <a:xfrm>
            <a:off x="9211965" y="1278788"/>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Flowchart: Terminator 39">
            <a:extLst>
              <a:ext uri="{FF2B5EF4-FFF2-40B4-BE49-F238E27FC236}">
                <a16:creationId xmlns:a16="http://schemas.microsoft.com/office/drawing/2014/main" id="{8BBF28DD-B2B2-4525-B4E0-627C54FDE78C}"/>
              </a:ext>
            </a:extLst>
          </p:cNvPr>
          <p:cNvSpPr/>
          <p:nvPr/>
        </p:nvSpPr>
        <p:spPr>
          <a:xfrm>
            <a:off x="8213157" y="5255868"/>
            <a:ext cx="1918565" cy="446419"/>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End</a:t>
            </a:r>
          </a:p>
          <a:p>
            <a:pPr algn="ctr"/>
            <a:r>
              <a:rPr lang="en-CA" sz="1400" dirty="0"/>
              <a:t>06/2021</a:t>
            </a:r>
          </a:p>
        </p:txBody>
      </p:sp>
      <p:cxnSp>
        <p:nvCxnSpPr>
          <p:cNvPr id="41" name="Straight Arrow Connector 40">
            <a:extLst>
              <a:ext uri="{FF2B5EF4-FFF2-40B4-BE49-F238E27FC236}">
                <a16:creationId xmlns:a16="http://schemas.microsoft.com/office/drawing/2014/main" id="{F37F8B3F-7B0A-4311-887D-87497903C1F2}"/>
              </a:ext>
            </a:extLst>
          </p:cNvPr>
          <p:cNvCxnSpPr>
            <a:cxnSpLocks/>
            <a:endCxn id="7" idx="0"/>
          </p:cNvCxnSpPr>
          <p:nvPr/>
        </p:nvCxnSpPr>
        <p:spPr>
          <a:xfrm flipH="1">
            <a:off x="1921033" y="1773839"/>
            <a:ext cx="8834" cy="448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E6AAEF49-8A67-4B57-B942-B440E010763F}"/>
              </a:ext>
            </a:extLst>
          </p:cNvPr>
          <p:cNvCxnSpPr>
            <a:cxnSpLocks/>
            <a:endCxn id="8" idx="0"/>
          </p:cNvCxnSpPr>
          <p:nvPr/>
        </p:nvCxnSpPr>
        <p:spPr>
          <a:xfrm>
            <a:off x="1921033" y="2982920"/>
            <a:ext cx="2327" cy="346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60A957F8-23D0-4AB5-9AAE-ACC726D276B3}"/>
              </a:ext>
            </a:extLst>
          </p:cNvPr>
          <p:cNvCxnSpPr>
            <a:cxnSpLocks/>
            <a:endCxn id="9" idx="0"/>
          </p:cNvCxnSpPr>
          <p:nvPr/>
        </p:nvCxnSpPr>
        <p:spPr>
          <a:xfrm>
            <a:off x="1921032" y="3793777"/>
            <a:ext cx="2328" cy="347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6F30DA1-F046-425B-B70A-B58ECD045A33}"/>
              </a:ext>
            </a:extLst>
          </p:cNvPr>
          <p:cNvCxnSpPr>
            <a:cxnSpLocks/>
          </p:cNvCxnSpPr>
          <p:nvPr/>
        </p:nvCxnSpPr>
        <p:spPr>
          <a:xfrm>
            <a:off x="5404291" y="2945166"/>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BE455F9-CCA3-4147-8922-D46DC8B859F1}"/>
              </a:ext>
            </a:extLst>
          </p:cNvPr>
          <p:cNvCxnSpPr>
            <a:cxnSpLocks/>
            <a:stCxn id="10" idx="2"/>
            <a:endCxn id="12" idx="0"/>
          </p:cNvCxnSpPr>
          <p:nvPr/>
        </p:nvCxnSpPr>
        <p:spPr>
          <a:xfrm>
            <a:off x="5430823" y="4461301"/>
            <a:ext cx="0" cy="3415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21FB143-CF0D-40F6-B0B0-3DABB2B1095B}"/>
              </a:ext>
            </a:extLst>
          </p:cNvPr>
          <p:cNvCxnSpPr>
            <a:cxnSpLocks/>
            <a:stCxn id="13" idx="2"/>
            <a:endCxn id="15" idx="0"/>
          </p:cNvCxnSpPr>
          <p:nvPr/>
        </p:nvCxnSpPr>
        <p:spPr>
          <a:xfrm>
            <a:off x="9179083" y="2261732"/>
            <a:ext cx="0" cy="2043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7FC4C81D-31C8-46EB-B829-EB49699D85A9}"/>
              </a:ext>
            </a:extLst>
          </p:cNvPr>
          <p:cNvCxnSpPr>
            <a:cxnSpLocks/>
          </p:cNvCxnSpPr>
          <p:nvPr/>
        </p:nvCxnSpPr>
        <p:spPr>
          <a:xfrm>
            <a:off x="9195116" y="3129491"/>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A2D11DC-0000-4E65-AB0F-B42C74682299}"/>
              </a:ext>
            </a:extLst>
          </p:cNvPr>
          <p:cNvCxnSpPr>
            <a:cxnSpLocks/>
          </p:cNvCxnSpPr>
          <p:nvPr/>
        </p:nvCxnSpPr>
        <p:spPr>
          <a:xfrm>
            <a:off x="9169422" y="4094251"/>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41E1B1-5CEB-47B8-A601-16CACE1A05AC}"/>
              </a:ext>
            </a:extLst>
          </p:cNvPr>
          <p:cNvCxnSpPr>
            <a:cxnSpLocks/>
            <a:endCxn id="40" idx="0"/>
          </p:cNvCxnSpPr>
          <p:nvPr/>
        </p:nvCxnSpPr>
        <p:spPr>
          <a:xfrm flipH="1">
            <a:off x="9172440" y="5046096"/>
            <a:ext cx="6644" cy="209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00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1">
            <a:extLst>
              <a:ext uri="{FF2B5EF4-FFF2-40B4-BE49-F238E27FC236}">
                <a16:creationId xmlns:a16="http://schemas.microsoft.com/office/drawing/2014/main" id="{5AD4DE34-B1B3-4A92-9AA6-9989769C31D4}"/>
              </a:ext>
            </a:extLst>
          </p:cNvPr>
          <p:cNvPicPr>
            <a:picLocks noChangeAspect="1"/>
          </p:cNvPicPr>
          <p:nvPr/>
        </p:nvPicPr>
        <p:blipFill>
          <a:blip r:embed="rId2"/>
          <a:stretch>
            <a:fillRect/>
          </a:stretch>
        </p:blipFill>
        <p:spPr>
          <a:xfrm>
            <a:off x="8432331" y="1103858"/>
            <a:ext cx="3711599" cy="3711599"/>
          </a:xfrm>
          <a:prstGeom prst="rect">
            <a:avLst/>
          </a:prstGeom>
        </p:spPr>
      </p:pic>
      <p:grpSp>
        <p:nvGrpSpPr>
          <p:cNvPr id="2" name="Group 152">
            <a:extLst>
              <a:ext uri="{FF2B5EF4-FFF2-40B4-BE49-F238E27FC236}">
                <a16:creationId xmlns:a16="http://schemas.microsoft.com/office/drawing/2014/main" id="{8CEF8404-CF33-4E43-845E-E73762ECA518}"/>
              </a:ext>
            </a:extLst>
          </p:cNvPr>
          <p:cNvGrpSpPr>
            <a:grpSpLocks/>
          </p:cNvGrpSpPr>
          <p:nvPr/>
        </p:nvGrpSpPr>
        <p:grpSpPr bwMode="auto">
          <a:xfrm>
            <a:off x="1081813" y="935712"/>
            <a:ext cx="7350518" cy="5155188"/>
            <a:chOff x="1901" y="2055"/>
            <a:chExt cx="3363" cy="2590"/>
          </a:xfrm>
        </p:grpSpPr>
        <p:sp>
          <p:nvSpPr>
            <p:cNvPr id="3" name="Rectangle 4">
              <a:extLst>
                <a:ext uri="{FF2B5EF4-FFF2-40B4-BE49-F238E27FC236}">
                  <a16:creationId xmlns:a16="http://schemas.microsoft.com/office/drawing/2014/main" id="{24E3E105-1EDD-492D-AC9A-BD90A08A4B9E}"/>
                </a:ext>
              </a:extLst>
            </p:cNvPr>
            <p:cNvSpPr>
              <a:spLocks noChangeArrowheads="1"/>
            </p:cNvSpPr>
            <p:nvPr/>
          </p:nvSpPr>
          <p:spPr bwMode="auto">
            <a:xfrm>
              <a:off x="1942" y="2129"/>
              <a:ext cx="3322" cy="2026"/>
            </a:xfrm>
            <a:prstGeom prst="rect">
              <a:avLst/>
            </a:prstGeom>
            <a:solidFill>
              <a:srgbClr val="B5D7C8"/>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4" name="Rectangle 5">
              <a:extLst>
                <a:ext uri="{FF2B5EF4-FFF2-40B4-BE49-F238E27FC236}">
                  <a16:creationId xmlns:a16="http://schemas.microsoft.com/office/drawing/2014/main" id="{35F16EA2-8BA8-48A8-B748-48A250A13259}"/>
                </a:ext>
              </a:extLst>
            </p:cNvPr>
            <p:cNvSpPr>
              <a:spLocks noChangeArrowheads="1"/>
            </p:cNvSpPr>
            <p:nvPr/>
          </p:nvSpPr>
          <p:spPr bwMode="auto">
            <a:xfrm>
              <a:off x="1927" y="2069"/>
              <a:ext cx="3320" cy="163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en-US" sz="3200" dirty="0"/>
            </a:p>
          </p:txBody>
        </p:sp>
        <p:sp>
          <p:nvSpPr>
            <p:cNvPr id="5" name="Rectangle 6">
              <a:extLst>
                <a:ext uri="{FF2B5EF4-FFF2-40B4-BE49-F238E27FC236}">
                  <a16:creationId xmlns:a16="http://schemas.microsoft.com/office/drawing/2014/main" id="{4EDEFA6B-12E8-4423-B3CD-8AD7388856AB}"/>
                </a:ext>
              </a:extLst>
            </p:cNvPr>
            <p:cNvSpPr>
              <a:spLocks noChangeArrowheads="1"/>
            </p:cNvSpPr>
            <p:nvPr/>
          </p:nvSpPr>
          <p:spPr bwMode="auto">
            <a:xfrm>
              <a:off x="1901" y="3807"/>
              <a:ext cx="3316" cy="8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grpSp>
          <p:nvGrpSpPr>
            <p:cNvPr id="6" name="Group 7">
              <a:extLst>
                <a:ext uri="{FF2B5EF4-FFF2-40B4-BE49-F238E27FC236}">
                  <a16:creationId xmlns:a16="http://schemas.microsoft.com/office/drawing/2014/main" id="{A26B0876-DDF5-4D73-9E25-5D4AD4AB198F}"/>
                </a:ext>
              </a:extLst>
            </p:cNvPr>
            <p:cNvGrpSpPr>
              <a:grpSpLocks/>
            </p:cNvGrpSpPr>
            <p:nvPr/>
          </p:nvGrpSpPr>
          <p:grpSpPr bwMode="auto">
            <a:xfrm>
              <a:off x="1901" y="3708"/>
              <a:ext cx="3316" cy="244"/>
              <a:chOff x="553" y="2923"/>
              <a:chExt cx="3318" cy="337"/>
            </a:xfrm>
          </p:grpSpPr>
          <p:sp>
            <p:nvSpPr>
              <p:cNvPr id="119" name="Rectangle 8">
                <a:extLst>
                  <a:ext uri="{FF2B5EF4-FFF2-40B4-BE49-F238E27FC236}">
                    <a16:creationId xmlns:a16="http://schemas.microsoft.com/office/drawing/2014/main" id="{4C869E4D-7A57-41C4-8136-B4D56AE462BC}"/>
                  </a:ext>
                </a:extLst>
              </p:cNvPr>
              <p:cNvSpPr>
                <a:spLocks noChangeArrowheads="1"/>
              </p:cNvSpPr>
              <p:nvPr/>
            </p:nvSpPr>
            <p:spPr bwMode="auto">
              <a:xfrm>
                <a:off x="553" y="2923"/>
                <a:ext cx="3318" cy="7"/>
              </a:xfrm>
              <a:prstGeom prst="rect">
                <a:avLst/>
              </a:prstGeom>
              <a:solidFill>
                <a:srgbClr val="64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0" name="Rectangle 9">
                <a:extLst>
                  <a:ext uri="{FF2B5EF4-FFF2-40B4-BE49-F238E27FC236}">
                    <a16:creationId xmlns:a16="http://schemas.microsoft.com/office/drawing/2014/main" id="{9E53C747-FAEE-4DE0-9477-20B79791F0DA}"/>
                  </a:ext>
                </a:extLst>
              </p:cNvPr>
              <p:cNvSpPr>
                <a:spLocks noChangeArrowheads="1"/>
              </p:cNvSpPr>
              <p:nvPr/>
            </p:nvSpPr>
            <p:spPr bwMode="auto">
              <a:xfrm>
                <a:off x="553" y="2930"/>
                <a:ext cx="3318" cy="16"/>
              </a:xfrm>
              <a:prstGeom prst="rect">
                <a:avLst/>
              </a:prstGeom>
              <a:solidFill>
                <a:srgbClr val="67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1" name="Rectangle 10">
                <a:extLst>
                  <a:ext uri="{FF2B5EF4-FFF2-40B4-BE49-F238E27FC236}">
                    <a16:creationId xmlns:a16="http://schemas.microsoft.com/office/drawing/2014/main" id="{78F3EACC-512B-4469-A4C7-2663F2F1540B}"/>
                  </a:ext>
                </a:extLst>
              </p:cNvPr>
              <p:cNvSpPr>
                <a:spLocks noChangeArrowheads="1"/>
              </p:cNvSpPr>
              <p:nvPr/>
            </p:nvSpPr>
            <p:spPr bwMode="auto">
              <a:xfrm>
                <a:off x="553" y="2946"/>
                <a:ext cx="3318" cy="7"/>
              </a:xfrm>
              <a:prstGeom prst="rect">
                <a:avLst/>
              </a:prstGeom>
              <a:solidFill>
                <a:srgbClr val="6A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2" name="Rectangle 11">
                <a:extLst>
                  <a:ext uri="{FF2B5EF4-FFF2-40B4-BE49-F238E27FC236}">
                    <a16:creationId xmlns:a16="http://schemas.microsoft.com/office/drawing/2014/main" id="{BDBDD687-B1C7-450B-87EC-E29D4388BA02}"/>
                  </a:ext>
                </a:extLst>
              </p:cNvPr>
              <p:cNvSpPr>
                <a:spLocks noChangeArrowheads="1"/>
              </p:cNvSpPr>
              <p:nvPr/>
            </p:nvSpPr>
            <p:spPr bwMode="auto">
              <a:xfrm>
                <a:off x="553" y="2953"/>
                <a:ext cx="3318" cy="8"/>
              </a:xfrm>
              <a:prstGeom prst="rect">
                <a:avLst/>
              </a:prstGeom>
              <a:solidFill>
                <a:srgbClr val="6D4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3" name="Rectangle 12">
                <a:extLst>
                  <a:ext uri="{FF2B5EF4-FFF2-40B4-BE49-F238E27FC236}">
                    <a16:creationId xmlns:a16="http://schemas.microsoft.com/office/drawing/2014/main" id="{32DDDE10-BDC6-4C8E-ABD8-B74D22F400B9}"/>
                  </a:ext>
                </a:extLst>
              </p:cNvPr>
              <p:cNvSpPr>
                <a:spLocks noChangeArrowheads="1"/>
              </p:cNvSpPr>
              <p:nvPr/>
            </p:nvSpPr>
            <p:spPr bwMode="auto">
              <a:xfrm>
                <a:off x="553" y="2961"/>
                <a:ext cx="3318" cy="15"/>
              </a:xfrm>
              <a:prstGeom prst="rect">
                <a:avLst/>
              </a:prstGeom>
              <a:solidFill>
                <a:srgbClr val="71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4" name="Rectangle 13">
                <a:extLst>
                  <a:ext uri="{FF2B5EF4-FFF2-40B4-BE49-F238E27FC236}">
                    <a16:creationId xmlns:a16="http://schemas.microsoft.com/office/drawing/2014/main" id="{EFC738F4-D67D-4AD0-B26E-6C35FB0BEC97}"/>
                  </a:ext>
                </a:extLst>
              </p:cNvPr>
              <p:cNvSpPr>
                <a:spLocks noChangeArrowheads="1"/>
              </p:cNvSpPr>
              <p:nvPr/>
            </p:nvSpPr>
            <p:spPr bwMode="auto">
              <a:xfrm>
                <a:off x="553" y="2976"/>
                <a:ext cx="3318" cy="8"/>
              </a:xfrm>
              <a:prstGeom prst="rect">
                <a:avLst/>
              </a:prstGeom>
              <a:solidFill>
                <a:srgbClr val="7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5" name="Rectangle 14">
                <a:extLst>
                  <a:ext uri="{FF2B5EF4-FFF2-40B4-BE49-F238E27FC236}">
                    <a16:creationId xmlns:a16="http://schemas.microsoft.com/office/drawing/2014/main" id="{6770E448-973F-4F42-8EA7-695208C5459F}"/>
                  </a:ext>
                </a:extLst>
              </p:cNvPr>
              <p:cNvSpPr>
                <a:spLocks noChangeArrowheads="1"/>
              </p:cNvSpPr>
              <p:nvPr/>
            </p:nvSpPr>
            <p:spPr bwMode="auto">
              <a:xfrm>
                <a:off x="553" y="2984"/>
                <a:ext cx="3318" cy="15"/>
              </a:xfrm>
              <a:prstGeom prst="rect">
                <a:avLst/>
              </a:prstGeom>
              <a:solidFill>
                <a:srgbClr val="7C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6" name="Rectangle 15">
                <a:extLst>
                  <a:ext uri="{FF2B5EF4-FFF2-40B4-BE49-F238E27FC236}">
                    <a16:creationId xmlns:a16="http://schemas.microsoft.com/office/drawing/2014/main" id="{6254ACF1-240A-4428-894A-7D9DC962C6FD}"/>
                  </a:ext>
                </a:extLst>
              </p:cNvPr>
              <p:cNvSpPr>
                <a:spLocks noChangeArrowheads="1"/>
              </p:cNvSpPr>
              <p:nvPr/>
            </p:nvSpPr>
            <p:spPr bwMode="auto">
              <a:xfrm>
                <a:off x="553" y="2999"/>
                <a:ext cx="3318" cy="8"/>
              </a:xfrm>
              <a:prstGeom prst="rect">
                <a:avLst/>
              </a:prstGeom>
              <a:solidFill>
                <a:srgbClr val="834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7" name="Rectangle 16">
                <a:extLst>
                  <a:ext uri="{FF2B5EF4-FFF2-40B4-BE49-F238E27FC236}">
                    <a16:creationId xmlns:a16="http://schemas.microsoft.com/office/drawing/2014/main" id="{5BCD7843-6C01-43C4-BD9C-F45E19062229}"/>
                  </a:ext>
                </a:extLst>
              </p:cNvPr>
              <p:cNvSpPr>
                <a:spLocks noChangeArrowheads="1"/>
              </p:cNvSpPr>
              <p:nvPr/>
            </p:nvSpPr>
            <p:spPr bwMode="auto">
              <a:xfrm>
                <a:off x="553" y="3007"/>
                <a:ext cx="3318" cy="8"/>
              </a:xfrm>
              <a:prstGeom prst="rect">
                <a:avLst/>
              </a:prstGeom>
              <a:solidFill>
                <a:srgbClr val="875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8" name="Rectangle 17">
                <a:extLst>
                  <a:ext uri="{FF2B5EF4-FFF2-40B4-BE49-F238E27FC236}">
                    <a16:creationId xmlns:a16="http://schemas.microsoft.com/office/drawing/2014/main" id="{4D944302-4029-4C9E-9516-7008CFFD6E13}"/>
                  </a:ext>
                </a:extLst>
              </p:cNvPr>
              <p:cNvSpPr>
                <a:spLocks noChangeArrowheads="1"/>
              </p:cNvSpPr>
              <p:nvPr/>
            </p:nvSpPr>
            <p:spPr bwMode="auto">
              <a:xfrm>
                <a:off x="553" y="3015"/>
                <a:ext cx="3318" cy="15"/>
              </a:xfrm>
              <a:prstGeom prst="rect">
                <a:avLst/>
              </a:prstGeom>
              <a:solidFill>
                <a:srgbClr val="8F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9" name="Rectangle 18">
                <a:extLst>
                  <a:ext uri="{FF2B5EF4-FFF2-40B4-BE49-F238E27FC236}">
                    <a16:creationId xmlns:a16="http://schemas.microsoft.com/office/drawing/2014/main" id="{FCD492B7-F4B5-4A69-9BB7-C79627723332}"/>
                  </a:ext>
                </a:extLst>
              </p:cNvPr>
              <p:cNvSpPr>
                <a:spLocks noChangeArrowheads="1"/>
              </p:cNvSpPr>
              <p:nvPr/>
            </p:nvSpPr>
            <p:spPr bwMode="auto">
              <a:xfrm>
                <a:off x="553" y="3030"/>
                <a:ext cx="3318" cy="8"/>
              </a:xfrm>
              <a:prstGeom prst="rect">
                <a:avLst/>
              </a:prstGeom>
              <a:solidFill>
                <a:srgbClr val="97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0" name="Rectangle 19">
                <a:extLst>
                  <a:ext uri="{FF2B5EF4-FFF2-40B4-BE49-F238E27FC236}">
                    <a16:creationId xmlns:a16="http://schemas.microsoft.com/office/drawing/2014/main" id="{B1315044-F928-4084-B855-741C7C180D3A}"/>
                  </a:ext>
                </a:extLst>
              </p:cNvPr>
              <p:cNvSpPr>
                <a:spLocks noChangeArrowheads="1"/>
              </p:cNvSpPr>
              <p:nvPr/>
            </p:nvSpPr>
            <p:spPr bwMode="auto">
              <a:xfrm>
                <a:off x="553" y="3038"/>
                <a:ext cx="3318" cy="7"/>
              </a:xfrm>
              <a:prstGeom prst="rect">
                <a:avLst/>
              </a:prstGeom>
              <a:solidFill>
                <a:srgbClr val="9D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1" name="Rectangle 20">
                <a:extLst>
                  <a:ext uri="{FF2B5EF4-FFF2-40B4-BE49-F238E27FC236}">
                    <a16:creationId xmlns:a16="http://schemas.microsoft.com/office/drawing/2014/main" id="{F2AD1F90-F788-4DBA-B1BB-BF202F2F2E75}"/>
                  </a:ext>
                </a:extLst>
              </p:cNvPr>
              <p:cNvSpPr>
                <a:spLocks noChangeArrowheads="1"/>
              </p:cNvSpPr>
              <p:nvPr/>
            </p:nvSpPr>
            <p:spPr bwMode="auto">
              <a:xfrm>
                <a:off x="553" y="3045"/>
                <a:ext cx="3318" cy="16"/>
              </a:xfrm>
              <a:prstGeom prst="rect">
                <a:avLst/>
              </a:prstGeom>
              <a:solidFill>
                <a:srgbClr val="A5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2" name="Rectangle 21">
                <a:extLst>
                  <a:ext uri="{FF2B5EF4-FFF2-40B4-BE49-F238E27FC236}">
                    <a16:creationId xmlns:a16="http://schemas.microsoft.com/office/drawing/2014/main" id="{B3A34B88-A9C0-4892-86E1-98312287D48E}"/>
                  </a:ext>
                </a:extLst>
              </p:cNvPr>
              <p:cNvSpPr>
                <a:spLocks noChangeArrowheads="1"/>
              </p:cNvSpPr>
              <p:nvPr/>
            </p:nvSpPr>
            <p:spPr bwMode="auto">
              <a:xfrm>
                <a:off x="553" y="3061"/>
                <a:ext cx="3318" cy="7"/>
              </a:xfrm>
              <a:prstGeom prst="rect">
                <a:avLst/>
              </a:prstGeom>
              <a:solidFill>
                <a:srgbClr val="AD6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3" name="Rectangle 22">
                <a:extLst>
                  <a:ext uri="{FF2B5EF4-FFF2-40B4-BE49-F238E27FC236}">
                    <a16:creationId xmlns:a16="http://schemas.microsoft.com/office/drawing/2014/main" id="{28657B3A-5929-4D01-B8A4-6959BB5BD9B6}"/>
                  </a:ext>
                </a:extLst>
              </p:cNvPr>
              <p:cNvSpPr>
                <a:spLocks noChangeArrowheads="1"/>
              </p:cNvSpPr>
              <p:nvPr/>
            </p:nvSpPr>
            <p:spPr bwMode="auto">
              <a:xfrm>
                <a:off x="553" y="3068"/>
                <a:ext cx="3318" cy="16"/>
              </a:xfrm>
              <a:prstGeom prst="rect">
                <a:avLst/>
              </a:prstGeom>
              <a:solidFill>
                <a:srgbClr val="B6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4" name="Rectangle 23">
                <a:extLst>
                  <a:ext uri="{FF2B5EF4-FFF2-40B4-BE49-F238E27FC236}">
                    <a16:creationId xmlns:a16="http://schemas.microsoft.com/office/drawing/2014/main" id="{DC45AF00-49C5-40A4-B0F1-F6816A014B7C}"/>
                  </a:ext>
                </a:extLst>
              </p:cNvPr>
              <p:cNvSpPr>
                <a:spLocks noChangeArrowheads="1"/>
              </p:cNvSpPr>
              <p:nvPr/>
            </p:nvSpPr>
            <p:spPr bwMode="auto">
              <a:xfrm>
                <a:off x="553" y="3084"/>
                <a:ext cx="3318" cy="7"/>
              </a:xfrm>
              <a:prstGeom prst="rect">
                <a:avLst/>
              </a:prstGeom>
              <a:solidFill>
                <a:srgbClr val="B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5" name="Rectangle 24">
                <a:extLst>
                  <a:ext uri="{FF2B5EF4-FFF2-40B4-BE49-F238E27FC236}">
                    <a16:creationId xmlns:a16="http://schemas.microsoft.com/office/drawing/2014/main" id="{F2E87D9C-81D2-4EA3-8F45-A6432FF970D1}"/>
                  </a:ext>
                </a:extLst>
              </p:cNvPr>
              <p:cNvSpPr>
                <a:spLocks noChangeArrowheads="1"/>
              </p:cNvSpPr>
              <p:nvPr/>
            </p:nvSpPr>
            <p:spPr bwMode="auto">
              <a:xfrm>
                <a:off x="553" y="3091"/>
                <a:ext cx="3318" cy="8"/>
              </a:xfrm>
              <a:prstGeom prst="rect">
                <a:avLst/>
              </a:prstGeom>
              <a:solidFill>
                <a:srgbClr val="C3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6" name="Rectangle 25">
                <a:extLst>
                  <a:ext uri="{FF2B5EF4-FFF2-40B4-BE49-F238E27FC236}">
                    <a16:creationId xmlns:a16="http://schemas.microsoft.com/office/drawing/2014/main" id="{0F5996B4-4BEF-47CE-B520-8A14E154A280}"/>
                  </a:ext>
                </a:extLst>
              </p:cNvPr>
              <p:cNvSpPr>
                <a:spLocks noChangeArrowheads="1"/>
              </p:cNvSpPr>
              <p:nvPr/>
            </p:nvSpPr>
            <p:spPr bwMode="auto">
              <a:xfrm>
                <a:off x="553" y="3099"/>
                <a:ext cx="3318" cy="15"/>
              </a:xfrm>
              <a:prstGeom prst="rect">
                <a:avLst/>
              </a:prstGeom>
              <a:solidFill>
                <a:srgbClr val="C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7" name="Rectangle 26">
                <a:extLst>
                  <a:ext uri="{FF2B5EF4-FFF2-40B4-BE49-F238E27FC236}">
                    <a16:creationId xmlns:a16="http://schemas.microsoft.com/office/drawing/2014/main" id="{28267101-6E7C-40B0-85F6-E4C0E7C187FD}"/>
                  </a:ext>
                </a:extLst>
              </p:cNvPr>
              <p:cNvSpPr>
                <a:spLocks noChangeArrowheads="1"/>
              </p:cNvSpPr>
              <p:nvPr/>
            </p:nvSpPr>
            <p:spPr bwMode="auto">
              <a:xfrm>
                <a:off x="553" y="3114"/>
                <a:ext cx="3318" cy="8"/>
              </a:xfrm>
              <a:prstGeom prst="rect">
                <a:avLst/>
              </a:prstGeom>
              <a:solidFill>
                <a:srgbClr val="D3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8" name="Rectangle 27">
                <a:extLst>
                  <a:ext uri="{FF2B5EF4-FFF2-40B4-BE49-F238E27FC236}">
                    <a16:creationId xmlns:a16="http://schemas.microsoft.com/office/drawing/2014/main" id="{6A585A0C-CCCC-49B1-A668-853F5C9ABE26}"/>
                  </a:ext>
                </a:extLst>
              </p:cNvPr>
              <p:cNvSpPr>
                <a:spLocks noChangeArrowheads="1"/>
              </p:cNvSpPr>
              <p:nvPr/>
            </p:nvSpPr>
            <p:spPr bwMode="auto">
              <a:xfrm>
                <a:off x="553" y="3122"/>
                <a:ext cx="3318" cy="8"/>
              </a:xfrm>
              <a:prstGeom prst="rect">
                <a:avLst/>
              </a:prstGeom>
              <a:solidFill>
                <a:srgbClr val="D8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9" name="Rectangle 28">
                <a:extLst>
                  <a:ext uri="{FF2B5EF4-FFF2-40B4-BE49-F238E27FC236}">
                    <a16:creationId xmlns:a16="http://schemas.microsoft.com/office/drawing/2014/main" id="{ACA78C31-5128-42D0-A70E-20E504CA1C0C}"/>
                  </a:ext>
                </a:extLst>
              </p:cNvPr>
              <p:cNvSpPr>
                <a:spLocks noChangeArrowheads="1"/>
              </p:cNvSpPr>
              <p:nvPr/>
            </p:nvSpPr>
            <p:spPr bwMode="auto">
              <a:xfrm>
                <a:off x="553" y="3130"/>
                <a:ext cx="3318" cy="15"/>
              </a:xfrm>
              <a:prstGeom prst="rect">
                <a:avLst/>
              </a:prstGeom>
              <a:solidFill>
                <a:srgbClr val="DE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0" name="Rectangle 29">
                <a:extLst>
                  <a:ext uri="{FF2B5EF4-FFF2-40B4-BE49-F238E27FC236}">
                    <a16:creationId xmlns:a16="http://schemas.microsoft.com/office/drawing/2014/main" id="{39116674-FF23-484C-8CA7-CD98658E49B2}"/>
                  </a:ext>
                </a:extLst>
              </p:cNvPr>
              <p:cNvSpPr>
                <a:spLocks noChangeArrowheads="1"/>
              </p:cNvSpPr>
              <p:nvPr/>
            </p:nvSpPr>
            <p:spPr bwMode="auto">
              <a:xfrm>
                <a:off x="553" y="3145"/>
                <a:ext cx="3318" cy="8"/>
              </a:xfrm>
              <a:prstGeom prst="rect">
                <a:avLst/>
              </a:prstGeom>
              <a:solidFill>
                <a:srgbClr val="E4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1" name="Rectangle 30">
                <a:extLst>
                  <a:ext uri="{FF2B5EF4-FFF2-40B4-BE49-F238E27FC236}">
                    <a16:creationId xmlns:a16="http://schemas.microsoft.com/office/drawing/2014/main" id="{9A8EE60F-F6FC-4F3C-97D1-45B79D51A485}"/>
                  </a:ext>
                </a:extLst>
              </p:cNvPr>
              <p:cNvSpPr>
                <a:spLocks noChangeArrowheads="1"/>
              </p:cNvSpPr>
              <p:nvPr/>
            </p:nvSpPr>
            <p:spPr bwMode="auto">
              <a:xfrm>
                <a:off x="553" y="3153"/>
                <a:ext cx="3318" cy="15"/>
              </a:xfrm>
              <a:prstGeom prst="rect">
                <a:avLst/>
              </a:prstGeom>
              <a:solidFill>
                <a:srgbClr val="E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2" name="Rectangle 31">
                <a:extLst>
                  <a:ext uri="{FF2B5EF4-FFF2-40B4-BE49-F238E27FC236}">
                    <a16:creationId xmlns:a16="http://schemas.microsoft.com/office/drawing/2014/main" id="{28DB3A4E-748A-4EEB-BEAF-5F0BE22CD9F0}"/>
                  </a:ext>
                </a:extLst>
              </p:cNvPr>
              <p:cNvSpPr>
                <a:spLocks noChangeArrowheads="1"/>
              </p:cNvSpPr>
              <p:nvPr/>
            </p:nvSpPr>
            <p:spPr bwMode="auto">
              <a:xfrm>
                <a:off x="553" y="3168"/>
                <a:ext cx="3318" cy="8"/>
              </a:xfrm>
              <a:prstGeom prst="rect">
                <a:avLst/>
              </a:prstGeom>
              <a:solidFill>
                <a:srgbClr val="EE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3" name="Rectangle 32">
                <a:extLst>
                  <a:ext uri="{FF2B5EF4-FFF2-40B4-BE49-F238E27FC236}">
                    <a16:creationId xmlns:a16="http://schemas.microsoft.com/office/drawing/2014/main" id="{408F3079-057C-4E4A-8F89-BAC4F2DF4642}"/>
                  </a:ext>
                </a:extLst>
              </p:cNvPr>
              <p:cNvSpPr>
                <a:spLocks noChangeArrowheads="1"/>
              </p:cNvSpPr>
              <p:nvPr/>
            </p:nvSpPr>
            <p:spPr bwMode="auto">
              <a:xfrm>
                <a:off x="553" y="3176"/>
                <a:ext cx="3318" cy="7"/>
              </a:xfrm>
              <a:prstGeom prst="rect">
                <a:avLst/>
              </a:prstGeom>
              <a:solidFill>
                <a:srgbClr val="F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4" name="Rectangle 33">
                <a:extLst>
                  <a:ext uri="{FF2B5EF4-FFF2-40B4-BE49-F238E27FC236}">
                    <a16:creationId xmlns:a16="http://schemas.microsoft.com/office/drawing/2014/main" id="{018AB41F-37D6-4BD7-800D-792D53C30098}"/>
                  </a:ext>
                </a:extLst>
              </p:cNvPr>
              <p:cNvSpPr>
                <a:spLocks noChangeArrowheads="1"/>
              </p:cNvSpPr>
              <p:nvPr/>
            </p:nvSpPr>
            <p:spPr bwMode="auto">
              <a:xfrm>
                <a:off x="553" y="3183"/>
                <a:ext cx="3318" cy="16"/>
              </a:xfrm>
              <a:prstGeom prst="rect">
                <a:avLst/>
              </a:prstGeom>
              <a:solidFill>
                <a:srgbClr val="F3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5" name="Rectangle 34">
                <a:extLst>
                  <a:ext uri="{FF2B5EF4-FFF2-40B4-BE49-F238E27FC236}">
                    <a16:creationId xmlns:a16="http://schemas.microsoft.com/office/drawing/2014/main" id="{AECF4DB5-25C6-43CE-88EC-89CB72048A67}"/>
                  </a:ext>
                </a:extLst>
              </p:cNvPr>
              <p:cNvSpPr>
                <a:spLocks noChangeArrowheads="1"/>
              </p:cNvSpPr>
              <p:nvPr/>
            </p:nvSpPr>
            <p:spPr bwMode="auto">
              <a:xfrm>
                <a:off x="553" y="3199"/>
                <a:ext cx="3318" cy="7"/>
              </a:xfrm>
              <a:prstGeom prst="rect">
                <a:avLst/>
              </a:prstGeom>
              <a:solidFill>
                <a:srgbClr val="F6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6" name="Rectangle 35">
                <a:extLst>
                  <a:ext uri="{FF2B5EF4-FFF2-40B4-BE49-F238E27FC236}">
                    <a16:creationId xmlns:a16="http://schemas.microsoft.com/office/drawing/2014/main" id="{AB89E6FB-4FE9-4F96-9BF3-870C6ADD3CDF}"/>
                  </a:ext>
                </a:extLst>
              </p:cNvPr>
              <p:cNvSpPr>
                <a:spLocks noChangeArrowheads="1"/>
              </p:cNvSpPr>
              <p:nvPr/>
            </p:nvSpPr>
            <p:spPr bwMode="auto">
              <a:xfrm>
                <a:off x="553" y="3206"/>
                <a:ext cx="3318" cy="8"/>
              </a:xfrm>
              <a:prstGeom prst="rect">
                <a:avLst/>
              </a:prstGeom>
              <a:solidFill>
                <a:srgbClr val="F8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7" name="Rectangle 36">
                <a:extLst>
                  <a:ext uri="{FF2B5EF4-FFF2-40B4-BE49-F238E27FC236}">
                    <a16:creationId xmlns:a16="http://schemas.microsoft.com/office/drawing/2014/main" id="{6D87CA7C-05C7-485B-BBF1-8DB22FF3436A}"/>
                  </a:ext>
                </a:extLst>
              </p:cNvPr>
              <p:cNvSpPr>
                <a:spLocks noChangeArrowheads="1"/>
              </p:cNvSpPr>
              <p:nvPr/>
            </p:nvSpPr>
            <p:spPr bwMode="auto">
              <a:xfrm>
                <a:off x="553" y="3214"/>
                <a:ext cx="3318" cy="15"/>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8" name="Rectangle 37">
                <a:extLst>
                  <a:ext uri="{FF2B5EF4-FFF2-40B4-BE49-F238E27FC236}">
                    <a16:creationId xmlns:a16="http://schemas.microsoft.com/office/drawing/2014/main" id="{9477DE43-1761-495E-9C14-A2B783BD09DB}"/>
                  </a:ext>
                </a:extLst>
              </p:cNvPr>
              <p:cNvSpPr>
                <a:spLocks noChangeArrowheads="1"/>
              </p:cNvSpPr>
              <p:nvPr/>
            </p:nvSpPr>
            <p:spPr bwMode="auto">
              <a:xfrm>
                <a:off x="553" y="3229"/>
                <a:ext cx="3318" cy="8"/>
              </a:xfrm>
              <a:prstGeom prst="rect">
                <a:avLst/>
              </a:prstGeom>
              <a:solidFill>
                <a:srgbClr val="FC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9" name="Rectangle 38">
                <a:extLst>
                  <a:ext uri="{FF2B5EF4-FFF2-40B4-BE49-F238E27FC236}">
                    <a16:creationId xmlns:a16="http://schemas.microsoft.com/office/drawing/2014/main" id="{5C0F466D-4ECD-42D5-87EC-16D01716B471}"/>
                  </a:ext>
                </a:extLst>
              </p:cNvPr>
              <p:cNvSpPr>
                <a:spLocks noChangeArrowheads="1"/>
              </p:cNvSpPr>
              <p:nvPr/>
            </p:nvSpPr>
            <p:spPr bwMode="auto">
              <a:xfrm>
                <a:off x="553" y="3237"/>
                <a:ext cx="3318" cy="15"/>
              </a:xfrm>
              <a:prstGeom prst="rect">
                <a:avLst/>
              </a:prstGeom>
              <a:solidFill>
                <a:srgbClr val="FD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50" name="Rectangle 39">
                <a:extLst>
                  <a:ext uri="{FF2B5EF4-FFF2-40B4-BE49-F238E27FC236}">
                    <a16:creationId xmlns:a16="http://schemas.microsoft.com/office/drawing/2014/main" id="{BC53C65B-34FB-44CB-AE25-4670E4521CF1}"/>
                  </a:ext>
                </a:extLst>
              </p:cNvPr>
              <p:cNvSpPr>
                <a:spLocks noChangeArrowheads="1"/>
              </p:cNvSpPr>
              <p:nvPr/>
            </p:nvSpPr>
            <p:spPr bwMode="auto">
              <a:xfrm>
                <a:off x="553" y="3252"/>
                <a:ext cx="3318" cy="8"/>
              </a:xfrm>
              <a:prstGeom prst="rect">
                <a:avLst/>
              </a:prstGeom>
              <a:solidFill>
                <a:srgbClr val="FE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grpSp>
        <p:graphicFrame>
          <p:nvGraphicFramePr>
            <p:cNvPr id="7" name="Object 40">
              <a:extLst>
                <a:ext uri="{FF2B5EF4-FFF2-40B4-BE49-F238E27FC236}">
                  <a16:creationId xmlns:a16="http://schemas.microsoft.com/office/drawing/2014/main" id="{C0C4171A-B49A-4B0B-B46A-D8E87134DDD6}"/>
                </a:ext>
              </a:extLst>
            </p:cNvPr>
            <p:cNvGraphicFramePr>
              <a:graphicFrameLocks noChangeAspect="1"/>
            </p:cNvGraphicFramePr>
            <p:nvPr/>
          </p:nvGraphicFramePr>
          <p:xfrm>
            <a:off x="3028" y="3429"/>
            <a:ext cx="670" cy="490"/>
          </p:xfrm>
          <a:graphic>
            <a:graphicData uri="http://schemas.openxmlformats.org/presentationml/2006/ole">
              <mc:AlternateContent xmlns:mc="http://schemas.openxmlformats.org/markup-compatibility/2006">
                <mc:Choice xmlns:v="urn:schemas-microsoft-com:vml" Requires="v">
                  <p:oleObj name="Clip" r:id="rId3" imgW="4587840" imgH="3938040" progId="MS_ClipArt_Gallery.2">
                    <p:embed/>
                  </p:oleObj>
                </mc:Choice>
                <mc:Fallback>
                  <p:oleObj name="Clip" r:id="rId3" imgW="4587840" imgH="3938040" progId="MS_ClipArt_Gallery.2">
                    <p:embed/>
                    <p:pic>
                      <p:nvPicPr>
                        <p:cNvPr id="7" name="Object 40">
                          <a:extLst>
                            <a:ext uri="{FF2B5EF4-FFF2-40B4-BE49-F238E27FC236}">
                              <a16:creationId xmlns:a16="http://schemas.microsoft.com/office/drawing/2014/main" id="{C0C4171A-B49A-4B0B-B46A-D8E87134D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 y="3429"/>
                          <a:ext cx="670" cy="49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41">
              <a:extLst>
                <a:ext uri="{FF2B5EF4-FFF2-40B4-BE49-F238E27FC236}">
                  <a16:creationId xmlns:a16="http://schemas.microsoft.com/office/drawing/2014/main" id="{E303277F-0A50-4CA8-883B-BC8001107E62}"/>
                </a:ext>
              </a:extLst>
            </p:cNvPr>
            <p:cNvGrpSpPr>
              <a:grpSpLocks/>
            </p:cNvGrpSpPr>
            <p:nvPr/>
          </p:nvGrpSpPr>
          <p:grpSpPr bwMode="auto">
            <a:xfrm>
              <a:off x="3612" y="3689"/>
              <a:ext cx="360" cy="72"/>
              <a:chOff x="2648" y="4308"/>
              <a:chExt cx="623" cy="76"/>
            </a:xfrm>
          </p:grpSpPr>
          <p:sp>
            <p:nvSpPr>
              <p:cNvPr id="100" name="Arc 42">
                <a:extLst>
                  <a:ext uri="{FF2B5EF4-FFF2-40B4-BE49-F238E27FC236}">
                    <a16:creationId xmlns:a16="http://schemas.microsoft.com/office/drawing/2014/main" id="{0BF5AB35-1A20-40C1-AEF8-D8C9B2E78E9B}"/>
                  </a:ext>
                </a:extLst>
              </p:cNvPr>
              <p:cNvSpPr>
                <a:spLocks/>
              </p:cNvSpPr>
              <p:nvPr/>
            </p:nvSpPr>
            <p:spPr bwMode="auto">
              <a:xfrm>
                <a:off x="264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1" name="Arc 43">
                <a:extLst>
                  <a:ext uri="{FF2B5EF4-FFF2-40B4-BE49-F238E27FC236}">
                    <a16:creationId xmlns:a16="http://schemas.microsoft.com/office/drawing/2014/main" id="{66C6A0CA-EED2-4F85-B471-374447E65BD7}"/>
                  </a:ext>
                </a:extLst>
              </p:cNvPr>
              <p:cNvSpPr>
                <a:spLocks/>
              </p:cNvSpPr>
              <p:nvPr/>
            </p:nvSpPr>
            <p:spPr bwMode="auto">
              <a:xfrm>
                <a:off x="268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2" name="Arc 44">
                <a:extLst>
                  <a:ext uri="{FF2B5EF4-FFF2-40B4-BE49-F238E27FC236}">
                    <a16:creationId xmlns:a16="http://schemas.microsoft.com/office/drawing/2014/main" id="{81994550-9173-41A4-8617-344FA068AA84}"/>
                  </a:ext>
                </a:extLst>
              </p:cNvPr>
              <p:cNvSpPr>
                <a:spLocks/>
              </p:cNvSpPr>
              <p:nvPr/>
            </p:nvSpPr>
            <p:spPr bwMode="auto">
              <a:xfrm>
                <a:off x="271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3" name="Arc 45">
                <a:extLst>
                  <a:ext uri="{FF2B5EF4-FFF2-40B4-BE49-F238E27FC236}">
                    <a16:creationId xmlns:a16="http://schemas.microsoft.com/office/drawing/2014/main" id="{92ACF892-130D-4621-A86A-529AAB8FBCB8}"/>
                  </a:ext>
                </a:extLst>
              </p:cNvPr>
              <p:cNvSpPr>
                <a:spLocks/>
              </p:cNvSpPr>
              <p:nvPr/>
            </p:nvSpPr>
            <p:spPr bwMode="auto">
              <a:xfrm>
                <a:off x="274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4" name="Arc 46">
                <a:extLst>
                  <a:ext uri="{FF2B5EF4-FFF2-40B4-BE49-F238E27FC236}">
                    <a16:creationId xmlns:a16="http://schemas.microsoft.com/office/drawing/2014/main" id="{E793E2E6-868C-4CD5-8A81-9BF6111E47B3}"/>
                  </a:ext>
                </a:extLst>
              </p:cNvPr>
              <p:cNvSpPr>
                <a:spLocks/>
              </p:cNvSpPr>
              <p:nvPr/>
            </p:nvSpPr>
            <p:spPr bwMode="auto">
              <a:xfrm>
                <a:off x="277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5" name="Arc 47">
                <a:extLst>
                  <a:ext uri="{FF2B5EF4-FFF2-40B4-BE49-F238E27FC236}">
                    <a16:creationId xmlns:a16="http://schemas.microsoft.com/office/drawing/2014/main" id="{EECB2AE7-0433-4903-BCF6-4E4487C03BCA}"/>
                  </a:ext>
                </a:extLst>
              </p:cNvPr>
              <p:cNvSpPr>
                <a:spLocks/>
              </p:cNvSpPr>
              <p:nvPr/>
            </p:nvSpPr>
            <p:spPr bwMode="auto">
              <a:xfrm>
                <a:off x="280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6" name="Arc 48">
                <a:extLst>
                  <a:ext uri="{FF2B5EF4-FFF2-40B4-BE49-F238E27FC236}">
                    <a16:creationId xmlns:a16="http://schemas.microsoft.com/office/drawing/2014/main" id="{8ACE79D2-D611-4DCF-8592-E224C048518A}"/>
                  </a:ext>
                </a:extLst>
              </p:cNvPr>
              <p:cNvSpPr>
                <a:spLocks/>
              </p:cNvSpPr>
              <p:nvPr/>
            </p:nvSpPr>
            <p:spPr bwMode="auto">
              <a:xfrm>
                <a:off x="284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7" name="Arc 49">
                <a:extLst>
                  <a:ext uri="{FF2B5EF4-FFF2-40B4-BE49-F238E27FC236}">
                    <a16:creationId xmlns:a16="http://schemas.microsoft.com/office/drawing/2014/main" id="{6937E22D-E042-4D31-8DE3-6671B7F0BE83}"/>
                  </a:ext>
                </a:extLst>
              </p:cNvPr>
              <p:cNvSpPr>
                <a:spLocks/>
              </p:cNvSpPr>
              <p:nvPr/>
            </p:nvSpPr>
            <p:spPr bwMode="auto">
              <a:xfrm>
                <a:off x="287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8" name="Arc 50">
                <a:extLst>
                  <a:ext uri="{FF2B5EF4-FFF2-40B4-BE49-F238E27FC236}">
                    <a16:creationId xmlns:a16="http://schemas.microsoft.com/office/drawing/2014/main" id="{095B247E-394E-480D-A767-DBC8B4BDAAFE}"/>
                  </a:ext>
                </a:extLst>
              </p:cNvPr>
              <p:cNvSpPr>
                <a:spLocks/>
              </p:cNvSpPr>
              <p:nvPr/>
            </p:nvSpPr>
            <p:spPr bwMode="auto">
              <a:xfrm>
                <a:off x="290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9" name="Arc 51">
                <a:extLst>
                  <a:ext uri="{FF2B5EF4-FFF2-40B4-BE49-F238E27FC236}">
                    <a16:creationId xmlns:a16="http://schemas.microsoft.com/office/drawing/2014/main" id="{306DA3B3-4B02-4900-BE79-C7662ACAF40B}"/>
                  </a:ext>
                </a:extLst>
              </p:cNvPr>
              <p:cNvSpPr>
                <a:spLocks/>
              </p:cNvSpPr>
              <p:nvPr/>
            </p:nvSpPr>
            <p:spPr bwMode="auto">
              <a:xfrm>
                <a:off x="293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0" name="Arc 52">
                <a:extLst>
                  <a:ext uri="{FF2B5EF4-FFF2-40B4-BE49-F238E27FC236}">
                    <a16:creationId xmlns:a16="http://schemas.microsoft.com/office/drawing/2014/main" id="{9DC850A6-F542-43ED-B995-FF3A3B06FC0A}"/>
                  </a:ext>
                </a:extLst>
              </p:cNvPr>
              <p:cNvSpPr>
                <a:spLocks/>
              </p:cNvSpPr>
              <p:nvPr/>
            </p:nvSpPr>
            <p:spPr bwMode="auto">
              <a:xfrm>
                <a:off x="296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1" name="Arc 53">
                <a:extLst>
                  <a:ext uri="{FF2B5EF4-FFF2-40B4-BE49-F238E27FC236}">
                    <a16:creationId xmlns:a16="http://schemas.microsoft.com/office/drawing/2014/main" id="{8A044C1A-10F4-4D58-B8C1-958B05F452D7}"/>
                  </a:ext>
                </a:extLst>
              </p:cNvPr>
              <p:cNvSpPr>
                <a:spLocks/>
              </p:cNvSpPr>
              <p:nvPr/>
            </p:nvSpPr>
            <p:spPr bwMode="auto">
              <a:xfrm>
                <a:off x="300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2" name="Arc 54">
                <a:extLst>
                  <a:ext uri="{FF2B5EF4-FFF2-40B4-BE49-F238E27FC236}">
                    <a16:creationId xmlns:a16="http://schemas.microsoft.com/office/drawing/2014/main" id="{BC3E070F-1B0B-4941-AA7D-493C2360B8AF}"/>
                  </a:ext>
                </a:extLst>
              </p:cNvPr>
              <p:cNvSpPr>
                <a:spLocks/>
              </p:cNvSpPr>
              <p:nvPr/>
            </p:nvSpPr>
            <p:spPr bwMode="auto">
              <a:xfrm>
                <a:off x="303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3" name="Arc 55">
                <a:extLst>
                  <a:ext uri="{FF2B5EF4-FFF2-40B4-BE49-F238E27FC236}">
                    <a16:creationId xmlns:a16="http://schemas.microsoft.com/office/drawing/2014/main" id="{676C8431-3A1B-4736-9C69-1412D4A88BB0}"/>
                  </a:ext>
                </a:extLst>
              </p:cNvPr>
              <p:cNvSpPr>
                <a:spLocks/>
              </p:cNvSpPr>
              <p:nvPr/>
            </p:nvSpPr>
            <p:spPr bwMode="auto">
              <a:xfrm>
                <a:off x="306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4" name="Arc 56">
                <a:extLst>
                  <a:ext uri="{FF2B5EF4-FFF2-40B4-BE49-F238E27FC236}">
                    <a16:creationId xmlns:a16="http://schemas.microsoft.com/office/drawing/2014/main" id="{FB9A799B-E47E-4519-B06E-5A721BEFA664}"/>
                  </a:ext>
                </a:extLst>
              </p:cNvPr>
              <p:cNvSpPr>
                <a:spLocks/>
              </p:cNvSpPr>
              <p:nvPr/>
            </p:nvSpPr>
            <p:spPr bwMode="auto">
              <a:xfrm>
                <a:off x="309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5" name="Arc 57">
                <a:extLst>
                  <a:ext uri="{FF2B5EF4-FFF2-40B4-BE49-F238E27FC236}">
                    <a16:creationId xmlns:a16="http://schemas.microsoft.com/office/drawing/2014/main" id="{6DDE9878-B71F-48D3-9486-8899A67CA631}"/>
                  </a:ext>
                </a:extLst>
              </p:cNvPr>
              <p:cNvSpPr>
                <a:spLocks/>
              </p:cNvSpPr>
              <p:nvPr/>
            </p:nvSpPr>
            <p:spPr bwMode="auto">
              <a:xfrm>
                <a:off x="312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6" name="Arc 58">
                <a:extLst>
                  <a:ext uri="{FF2B5EF4-FFF2-40B4-BE49-F238E27FC236}">
                    <a16:creationId xmlns:a16="http://schemas.microsoft.com/office/drawing/2014/main" id="{7A0DE03A-FBD2-4C63-B6EA-30C6DF097FDA}"/>
                  </a:ext>
                </a:extLst>
              </p:cNvPr>
              <p:cNvSpPr>
                <a:spLocks/>
              </p:cNvSpPr>
              <p:nvPr/>
            </p:nvSpPr>
            <p:spPr bwMode="auto">
              <a:xfrm>
                <a:off x="316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7" name="Arc 59">
                <a:extLst>
                  <a:ext uri="{FF2B5EF4-FFF2-40B4-BE49-F238E27FC236}">
                    <a16:creationId xmlns:a16="http://schemas.microsoft.com/office/drawing/2014/main" id="{5E25DDB9-110F-4590-ACF7-F299FE7147AF}"/>
                  </a:ext>
                </a:extLst>
              </p:cNvPr>
              <p:cNvSpPr>
                <a:spLocks/>
              </p:cNvSpPr>
              <p:nvPr/>
            </p:nvSpPr>
            <p:spPr bwMode="auto">
              <a:xfrm>
                <a:off x="319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8" name="Arc 60">
                <a:extLst>
                  <a:ext uri="{FF2B5EF4-FFF2-40B4-BE49-F238E27FC236}">
                    <a16:creationId xmlns:a16="http://schemas.microsoft.com/office/drawing/2014/main" id="{C4C7E493-E64A-4106-8C3E-B936C792D077}"/>
                  </a:ext>
                </a:extLst>
              </p:cNvPr>
              <p:cNvSpPr>
                <a:spLocks/>
              </p:cNvSpPr>
              <p:nvPr/>
            </p:nvSpPr>
            <p:spPr bwMode="auto">
              <a:xfrm>
                <a:off x="322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sp>
          <p:nvSpPr>
            <p:cNvPr id="9" name="Freeform 61">
              <a:extLst>
                <a:ext uri="{FF2B5EF4-FFF2-40B4-BE49-F238E27FC236}">
                  <a16:creationId xmlns:a16="http://schemas.microsoft.com/office/drawing/2014/main" id="{93B84780-45C5-497D-9901-6D0CCCD5E08D}"/>
                </a:ext>
              </a:extLst>
            </p:cNvPr>
            <p:cNvSpPr>
              <a:spLocks/>
            </p:cNvSpPr>
            <p:nvPr/>
          </p:nvSpPr>
          <p:spPr bwMode="auto">
            <a:xfrm>
              <a:off x="2699" y="3679"/>
              <a:ext cx="367" cy="147"/>
            </a:xfrm>
            <a:custGeom>
              <a:avLst/>
              <a:gdLst>
                <a:gd name="T0" fmla="*/ 0 w 600"/>
                <a:gd name="T1" fmla="*/ 276 h 276"/>
                <a:gd name="T2" fmla="*/ 600 w 600"/>
                <a:gd name="T3" fmla="*/ 276 h 276"/>
                <a:gd name="T4" fmla="*/ 504 w 600"/>
                <a:gd name="T5" fmla="*/ 204 h 276"/>
                <a:gd name="T6" fmla="*/ 480 w 600"/>
                <a:gd name="T7" fmla="*/ 132 h 276"/>
                <a:gd name="T8" fmla="*/ 396 w 600"/>
                <a:gd name="T9" fmla="*/ 48 h 276"/>
                <a:gd name="T10" fmla="*/ 216 w 600"/>
                <a:gd name="T11" fmla="*/ 0 h 276"/>
                <a:gd name="T12" fmla="*/ 168 w 600"/>
                <a:gd name="T13" fmla="*/ 60 h 276"/>
                <a:gd name="T14" fmla="*/ 144 w 600"/>
                <a:gd name="T15" fmla="*/ 168 h 276"/>
                <a:gd name="T16" fmla="*/ 96 w 600"/>
                <a:gd name="T17" fmla="*/ 240 h 276"/>
                <a:gd name="T18" fmla="*/ 0 w 600"/>
                <a:gd name="T19"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276">
                  <a:moveTo>
                    <a:pt x="0" y="276"/>
                  </a:moveTo>
                  <a:lnTo>
                    <a:pt x="600" y="276"/>
                  </a:lnTo>
                  <a:lnTo>
                    <a:pt x="504" y="204"/>
                  </a:lnTo>
                  <a:lnTo>
                    <a:pt x="480" y="132"/>
                  </a:lnTo>
                  <a:lnTo>
                    <a:pt x="396" y="48"/>
                  </a:lnTo>
                  <a:lnTo>
                    <a:pt x="216" y="0"/>
                  </a:lnTo>
                  <a:lnTo>
                    <a:pt x="168" y="60"/>
                  </a:lnTo>
                  <a:lnTo>
                    <a:pt x="144" y="168"/>
                  </a:lnTo>
                  <a:lnTo>
                    <a:pt x="96" y="240"/>
                  </a:lnTo>
                  <a:lnTo>
                    <a:pt x="0" y="276"/>
                  </a:lnTo>
                  <a:close/>
                </a:path>
              </a:pathLst>
            </a:custGeom>
            <a:solidFill>
              <a:srgbClr val="996600"/>
            </a:solidFill>
            <a:ln w="12700" cap="flat" cmpd="sng">
              <a:solidFill>
                <a:schemeClr val="tx1"/>
              </a:solidFill>
              <a:prstDash val="solid"/>
              <a:round/>
              <a:headEnd type="none" w="sm" len="sm"/>
              <a:tailEnd type="none" w="sm" len="sm"/>
            </a:ln>
            <a:effectLst>
              <a:outerShdw dist="35921" dir="2700000" algn="ctr" rotWithShape="0">
                <a:schemeClr val="tx2"/>
              </a:outerShdw>
            </a:effectLst>
          </p:spPr>
          <p:txBody>
            <a:bodyPr/>
            <a:lstStyle/>
            <a:p>
              <a:endParaRPr lang="en-CA" dirty="0"/>
            </a:p>
          </p:txBody>
        </p:sp>
        <p:sp>
          <p:nvSpPr>
            <p:cNvPr id="10" name="AutoShape 62">
              <a:extLst>
                <a:ext uri="{FF2B5EF4-FFF2-40B4-BE49-F238E27FC236}">
                  <a16:creationId xmlns:a16="http://schemas.microsoft.com/office/drawing/2014/main" id="{33AF0617-F2AB-470E-BE7F-D19A410A204E}"/>
                </a:ext>
              </a:extLst>
            </p:cNvPr>
            <p:cNvSpPr>
              <a:spLocks noChangeArrowheads="1"/>
            </p:cNvSpPr>
            <p:nvPr/>
          </p:nvSpPr>
          <p:spPr bwMode="auto">
            <a:xfrm>
              <a:off x="3410" y="2871"/>
              <a:ext cx="110" cy="572"/>
            </a:xfrm>
            <a:prstGeom prst="upArrow">
              <a:avLst>
                <a:gd name="adj1" fmla="val 50000"/>
                <a:gd name="adj2" fmla="val 130000"/>
              </a:avLst>
            </a:prstGeom>
            <a:gradFill rotWithShape="0">
              <a:gsLst>
                <a:gs pos="0">
                  <a:srgbClr val="006600"/>
                </a:gs>
                <a:gs pos="100000">
                  <a:srgbClr val="FFFF9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 name="Text Box 63">
              <a:extLst>
                <a:ext uri="{FF2B5EF4-FFF2-40B4-BE49-F238E27FC236}">
                  <a16:creationId xmlns:a16="http://schemas.microsoft.com/office/drawing/2014/main" id="{B7165BE2-FE8E-414B-9B05-CC9CD6BF5460}"/>
                </a:ext>
              </a:extLst>
            </p:cNvPr>
            <p:cNvSpPr txBox="1">
              <a:spLocks noChangeArrowheads="1"/>
            </p:cNvSpPr>
            <p:nvPr/>
          </p:nvSpPr>
          <p:spPr bwMode="auto">
            <a:xfrm>
              <a:off x="3203" y="2627"/>
              <a:ext cx="4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CH</a:t>
              </a:r>
              <a:r>
                <a:rPr lang="en-US" altLang="en-US" sz="2000" b="1" baseline="-25000" dirty="0">
                  <a:solidFill>
                    <a:srgbClr val="993300"/>
                  </a:solidFill>
                  <a:effectLst>
                    <a:outerShdw blurRad="38100" dist="38100" dir="2700000" algn="tl">
                      <a:srgbClr val="C0C0C0"/>
                    </a:outerShdw>
                  </a:effectLst>
                </a:rPr>
                <a:t>4</a:t>
              </a:r>
            </a:p>
          </p:txBody>
        </p:sp>
        <p:sp>
          <p:nvSpPr>
            <p:cNvPr id="14" name="Text Box 66">
              <a:extLst>
                <a:ext uri="{FF2B5EF4-FFF2-40B4-BE49-F238E27FC236}">
                  <a16:creationId xmlns:a16="http://schemas.microsoft.com/office/drawing/2014/main" id="{78EBC7F7-DAEA-4B5D-A305-C83ACC70D0A5}"/>
                </a:ext>
              </a:extLst>
            </p:cNvPr>
            <p:cNvSpPr txBox="1">
              <a:spLocks noChangeArrowheads="1"/>
            </p:cNvSpPr>
            <p:nvPr/>
          </p:nvSpPr>
          <p:spPr bwMode="auto">
            <a:xfrm>
              <a:off x="4461" y="3185"/>
              <a:ext cx="4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CO</a:t>
              </a:r>
              <a:r>
                <a:rPr lang="en-US" altLang="en-US" sz="2000" b="1" baseline="-25000" dirty="0">
                  <a:solidFill>
                    <a:srgbClr val="993300"/>
                  </a:solidFill>
                  <a:effectLst>
                    <a:outerShdw blurRad="38100" dist="38100" dir="2700000" algn="tl">
                      <a:srgbClr val="C0C0C0"/>
                    </a:outerShdw>
                  </a:effectLst>
                </a:rPr>
                <a:t>2</a:t>
              </a:r>
            </a:p>
          </p:txBody>
        </p:sp>
        <p:sp>
          <p:nvSpPr>
            <p:cNvPr id="15" name="AutoShape 67">
              <a:extLst>
                <a:ext uri="{FF2B5EF4-FFF2-40B4-BE49-F238E27FC236}">
                  <a16:creationId xmlns:a16="http://schemas.microsoft.com/office/drawing/2014/main" id="{8298C3C2-4A21-44C1-A3D0-AEBE8EB72F2C}"/>
                </a:ext>
              </a:extLst>
            </p:cNvPr>
            <p:cNvSpPr>
              <a:spLocks noChangeArrowheads="1"/>
            </p:cNvSpPr>
            <p:nvPr/>
          </p:nvSpPr>
          <p:spPr bwMode="auto">
            <a:xfrm>
              <a:off x="2821" y="2826"/>
              <a:ext cx="118" cy="805"/>
            </a:xfrm>
            <a:prstGeom prst="upArrow">
              <a:avLst>
                <a:gd name="adj1" fmla="val 50000"/>
                <a:gd name="adj2" fmla="val 170551"/>
              </a:avLst>
            </a:prstGeom>
            <a:gradFill rotWithShape="0">
              <a:gsLst>
                <a:gs pos="0">
                  <a:srgbClr val="006600"/>
                </a:gs>
                <a:gs pos="100000">
                  <a:srgbClr val="FFFF9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6" name="Text Box 68">
              <a:extLst>
                <a:ext uri="{FF2B5EF4-FFF2-40B4-BE49-F238E27FC236}">
                  <a16:creationId xmlns:a16="http://schemas.microsoft.com/office/drawing/2014/main" id="{0D7EA439-DB49-47D6-A7AA-C27BC1660930}"/>
                </a:ext>
              </a:extLst>
            </p:cNvPr>
            <p:cNvSpPr txBox="1">
              <a:spLocks noChangeArrowheads="1"/>
            </p:cNvSpPr>
            <p:nvPr/>
          </p:nvSpPr>
          <p:spPr bwMode="auto">
            <a:xfrm>
              <a:off x="2654" y="2451"/>
              <a:ext cx="41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CH</a:t>
              </a:r>
              <a:r>
                <a:rPr lang="en-US" altLang="en-US" sz="2000" b="1" baseline="-25000" dirty="0">
                  <a:solidFill>
                    <a:srgbClr val="993300"/>
                  </a:solidFill>
                  <a:effectLst>
                    <a:outerShdw blurRad="38100" dist="38100" dir="2700000" algn="tl">
                      <a:srgbClr val="C0C0C0"/>
                    </a:outerShdw>
                  </a:effectLst>
                </a:rPr>
                <a:t>4</a:t>
              </a:r>
            </a:p>
            <a:p>
              <a:pPr>
                <a:spcBef>
                  <a:spcPct val="0"/>
                </a:spcBef>
              </a:pPr>
              <a:r>
                <a:rPr lang="en-US" altLang="en-US" sz="2000" b="1" dirty="0">
                  <a:solidFill>
                    <a:srgbClr val="993300"/>
                  </a:solidFill>
                  <a:effectLst>
                    <a:outerShdw blurRad="38100" dist="38100" dir="2700000" algn="tl">
                      <a:srgbClr val="C0C0C0"/>
                    </a:outerShdw>
                  </a:effectLst>
                </a:rPr>
                <a:t>N</a:t>
              </a:r>
              <a:r>
                <a:rPr lang="en-US" altLang="en-US" sz="2000" b="1" baseline="-25000" dirty="0">
                  <a:solidFill>
                    <a:srgbClr val="993300"/>
                  </a:solidFill>
                  <a:effectLst>
                    <a:outerShdw blurRad="38100" dist="38100" dir="2700000" algn="tl">
                      <a:srgbClr val="C0C0C0"/>
                    </a:outerShdw>
                  </a:effectLst>
                </a:rPr>
                <a:t>2</a:t>
              </a:r>
              <a:r>
                <a:rPr lang="en-US" altLang="en-US" sz="2000" b="1" dirty="0">
                  <a:solidFill>
                    <a:srgbClr val="993300"/>
                  </a:solidFill>
                  <a:effectLst>
                    <a:outerShdw blurRad="38100" dist="38100" dir="2700000" algn="tl">
                      <a:srgbClr val="C0C0C0"/>
                    </a:outerShdw>
                  </a:effectLst>
                </a:rPr>
                <a:t>O</a:t>
              </a:r>
            </a:p>
          </p:txBody>
        </p:sp>
        <p:grpSp>
          <p:nvGrpSpPr>
            <p:cNvPr id="18" name="Group 70">
              <a:extLst>
                <a:ext uri="{FF2B5EF4-FFF2-40B4-BE49-F238E27FC236}">
                  <a16:creationId xmlns:a16="http://schemas.microsoft.com/office/drawing/2014/main" id="{007C77DA-2602-4702-BD9B-CCB3C83002DA}"/>
                </a:ext>
              </a:extLst>
            </p:cNvPr>
            <p:cNvGrpSpPr>
              <a:grpSpLocks/>
            </p:cNvGrpSpPr>
            <p:nvPr/>
          </p:nvGrpSpPr>
          <p:grpSpPr bwMode="auto">
            <a:xfrm>
              <a:off x="4601" y="3472"/>
              <a:ext cx="174" cy="274"/>
              <a:chOff x="3103" y="2361"/>
              <a:chExt cx="175" cy="220"/>
            </a:xfrm>
          </p:grpSpPr>
          <p:sp>
            <p:nvSpPr>
              <p:cNvPr id="74" name="Arc 71">
                <a:extLst>
                  <a:ext uri="{FF2B5EF4-FFF2-40B4-BE49-F238E27FC236}">
                    <a16:creationId xmlns:a16="http://schemas.microsoft.com/office/drawing/2014/main" id="{745341F7-1DAC-4B75-8F70-4B50DBEEA811}"/>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75" name="Arc 72">
                <a:extLst>
                  <a:ext uri="{FF2B5EF4-FFF2-40B4-BE49-F238E27FC236}">
                    <a16:creationId xmlns:a16="http://schemas.microsoft.com/office/drawing/2014/main" id="{39866C1F-5BC3-4307-9205-12CA16A832FF}"/>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76" name="Line 73">
                <a:extLst>
                  <a:ext uri="{FF2B5EF4-FFF2-40B4-BE49-F238E27FC236}">
                    <a16:creationId xmlns:a16="http://schemas.microsoft.com/office/drawing/2014/main" id="{8407051B-74EA-4343-85D3-D707422F631A}"/>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77" name="Group 74">
                <a:extLst>
                  <a:ext uri="{FF2B5EF4-FFF2-40B4-BE49-F238E27FC236}">
                    <a16:creationId xmlns:a16="http://schemas.microsoft.com/office/drawing/2014/main" id="{6BAD51D3-6F62-4705-A3FD-F1A69F4C7517}"/>
                  </a:ext>
                </a:extLst>
              </p:cNvPr>
              <p:cNvGrpSpPr>
                <a:grpSpLocks/>
              </p:cNvGrpSpPr>
              <p:nvPr/>
            </p:nvGrpSpPr>
            <p:grpSpPr bwMode="auto">
              <a:xfrm>
                <a:off x="3179" y="2361"/>
                <a:ext cx="23" cy="81"/>
                <a:chOff x="3111" y="2258"/>
                <a:chExt cx="23" cy="81"/>
              </a:xfrm>
            </p:grpSpPr>
            <p:sp>
              <p:nvSpPr>
                <p:cNvPr id="88" name="Line 75">
                  <a:extLst>
                    <a:ext uri="{FF2B5EF4-FFF2-40B4-BE49-F238E27FC236}">
                      <a16:creationId xmlns:a16="http://schemas.microsoft.com/office/drawing/2014/main" id="{621FD794-E0CD-44DF-BC55-90945C52174C}"/>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9" name="Line 76">
                  <a:extLst>
                    <a:ext uri="{FF2B5EF4-FFF2-40B4-BE49-F238E27FC236}">
                      <a16:creationId xmlns:a16="http://schemas.microsoft.com/office/drawing/2014/main" id="{2E35CAA7-8DE0-4CCD-A8EA-61CFDFD3ED61}"/>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0" name="Line 77">
                  <a:extLst>
                    <a:ext uri="{FF2B5EF4-FFF2-40B4-BE49-F238E27FC236}">
                      <a16:creationId xmlns:a16="http://schemas.microsoft.com/office/drawing/2014/main" id="{225744BF-40C8-4E64-B69A-E88129A97C57}"/>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1" name="Line 78">
                  <a:extLst>
                    <a:ext uri="{FF2B5EF4-FFF2-40B4-BE49-F238E27FC236}">
                      <a16:creationId xmlns:a16="http://schemas.microsoft.com/office/drawing/2014/main" id="{CBE084CE-996C-4566-9645-97BEE0FFB041}"/>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2" name="Line 79">
                  <a:extLst>
                    <a:ext uri="{FF2B5EF4-FFF2-40B4-BE49-F238E27FC236}">
                      <a16:creationId xmlns:a16="http://schemas.microsoft.com/office/drawing/2014/main" id="{572DB235-BF8E-450F-A7DE-C446596ADE68}"/>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3" name="Line 80">
                  <a:extLst>
                    <a:ext uri="{FF2B5EF4-FFF2-40B4-BE49-F238E27FC236}">
                      <a16:creationId xmlns:a16="http://schemas.microsoft.com/office/drawing/2014/main" id="{E2AA323D-4375-4533-B261-A6BD0750647E}"/>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4" name="Line 81">
                  <a:extLst>
                    <a:ext uri="{FF2B5EF4-FFF2-40B4-BE49-F238E27FC236}">
                      <a16:creationId xmlns:a16="http://schemas.microsoft.com/office/drawing/2014/main" id="{29B0D054-95BF-4007-8A53-880D78E5BDA2}"/>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5" name="Line 82">
                  <a:extLst>
                    <a:ext uri="{FF2B5EF4-FFF2-40B4-BE49-F238E27FC236}">
                      <a16:creationId xmlns:a16="http://schemas.microsoft.com/office/drawing/2014/main" id="{7A191C0F-AC9B-4002-8509-C36FDA4CB3E4}"/>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6" name="Line 83">
                  <a:extLst>
                    <a:ext uri="{FF2B5EF4-FFF2-40B4-BE49-F238E27FC236}">
                      <a16:creationId xmlns:a16="http://schemas.microsoft.com/office/drawing/2014/main" id="{4E607DCB-43F9-477A-BD18-84F6EA52FC93}"/>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7" name="Line 84">
                  <a:extLst>
                    <a:ext uri="{FF2B5EF4-FFF2-40B4-BE49-F238E27FC236}">
                      <a16:creationId xmlns:a16="http://schemas.microsoft.com/office/drawing/2014/main" id="{446B4A3C-B895-4FB9-910E-78BAD3CB9330}"/>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8" name="Line 85">
                  <a:extLst>
                    <a:ext uri="{FF2B5EF4-FFF2-40B4-BE49-F238E27FC236}">
                      <a16:creationId xmlns:a16="http://schemas.microsoft.com/office/drawing/2014/main" id="{9BCF686B-AA1E-46A8-A3BC-03FC408DBCAE}"/>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9" name="Line 86">
                  <a:extLst>
                    <a:ext uri="{FF2B5EF4-FFF2-40B4-BE49-F238E27FC236}">
                      <a16:creationId xmlns:a16="http://schemas.microsoft.com/office/drawing/2014/main" id="{E9343BE1-1A30-4219-8A2F-A7C2F09FBBA9}"/>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78" name="Line 87">
                <a:extLst>
                  <a:ext uri="{FF2B5EF4-FFF2-40B4-BE49-F238E27FC236}">
                    <a16:creationId xmlns:a16="http://schemas.microsoft.com/office/drawing/2014/main" id="{C6B8F354-0460-484B-A873-0D4BB7ACBF8C}"/>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9" name="Line 88">
                <a:extLst>
                  <a:ext uri="{FF2B5EF4-FFF2-40B4-BE49-F238E27FC236}">
                    <a16:creationId xmlns:a16="http://schemas.microsoft.com/office/drawing/2014/main" id="{B961CCC9-C8B2-4314-B9CF-9B87E2DA7A10}"/>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0" name="Line 89">
                <a:extLst>
                  <a:ext uri="{FF2B5EF4-FFF2-40B4-BE49-F238E27FC236}">
                    <a16:creationId xmlns:a16="http://schemas.microsoft.com/office/drawing/2014/main" id="{7D89D585-6E4E-44EA-9E73-D2E6DBCA7251}"/>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1" name="Line 90">
                <a:extLst>
                  <a:ext uri="{FF2B5EF4-FFF2-40B4-BE49-F238E27FC236}">
                    <a16:creationId xmlns:a16="http://schemas.microsoft.com/office/drawing/2014/main" id="{F0F96F0B-325E-4B6F-A566-41EEAB0B1753}"/>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2" name="Line 91">
                <a:extLst>
                  <a:ext uri="{FF2B5EF4-FFF2-40B4-BE49-F238E27FC236}">
                    <a16:creationId xmlns:a16="http://schemas.microsoft.com/office/drawing/2014/main" id="{049D2BD7-7AE3-4DAF-A77A-F7188251E8C6}"/>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3" name="Line 92">
                <a:extLst>
                  <a:ext uri="{FF2B5EF4-FFF2-40B4-BE49-F238E27FC236}">
                    <a16:creationId xmlns:a16="http://schemas.microsoft.com/office/drawing/2014/main" id="{4423B56B-98E6-4DDD-B68C-01E59002E385}"/>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4" name="Line 93">
                <a:extLst>
                  <a:ext uri="{FF2B5EF4-FFF2-40B4-BE49-F238E27FC236}">
                    <a16:creationId xmlns:a16="http://schemas.microsoft.com/office/drawing/2014/main" id="{CEE91A5E-D7E7-4010-B21D-92C77EDD0651}"/>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5" name="Line 94">
                <a:extLst>
                  <a:ext uri="{FF2B5EF4-FFF2-40B4-BE49-F238E27FC236}">
                    <a16:creationId xmlns:a16="http://schemas.microsoft.com/office/drawing/2014/main" id="{5B0A646B-A26F-43AD-9949-426DDE9F04F7}"/>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6" name="Arc 95">
                <a:extLst>
                  <a:ext uri="{FF2B5EF4-FFF2-40B4-BE49-F238E27FC236}">
                    <a16:creationId xmlns:a16="http://schemas.microsoft.com/office/drawing/2014/main" id="{E9D1ADC0-88CA-49B9-BA50-CEE9DA4FCFB8}"/>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87" name="Arc 96">
                <a:extLst>
                  <a:ext uri="{FF2B5EF4-FFF2-40B4-BE49-F238E27FC236}">
                    <a16:creationId xmlns:a16="http://schemas.microsoft.com/office/drawing/2014/main" id="{DAB49A4D-757F-491B-946A-7FB4E55C73DB}"/>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grpSp>
          <p:nvGrpSpPr>
            <p:cNvPr id="19" name="Group 97">
              <a:extLst>
                <a:ext uri="{FF2B5EF4-FFF2-40B4-BE49-F238E27FC236}">
                  <a16:creationId xmlns:a16="http://schemas.microsoft.com/office/drawing/2014/main" id="{53760838-607B-4808-A32E-F320508F6C1F}"/>
                </a:ext>
              </a:extLst>
            </p:cNvPr>
            <p:cNvGrpSpPr>
              <a:grpSpLocks/>
            </p:cNvGrpSpPr>
            <p:nvPr/>
          </p:nvGrpSpPr>
          <p:grpSpPr bwMode="auto">
            <a:xfrm>
              <a:off x="4259" y="3477"/>
              <a:ext cx="174" cy="274"/>
              <a:chOff x="3103" y="2361"/>
              <a:chExt cx="175" cy="220"/>
            </a:xfrm>
          </p:grpSpPr>
          <p:sp>
            <p:nvSpPr>
              <p:cNvPr id="48" name="Arc 98">
                <a:extLst>
                  <a:ext uri="{FF2B5EF4-FFF2-40B4-BE49-F238E27FC236}">
                    <a16:creationId xmlns:a16="http://schemas.microsoft.com/office/drawing/2014/main" id="{B1D1438D-196F-4478-B349-7FF67AAD4E19}"/>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49" name="Arc 99">
                <a:extLst>
                  <a:ext uri="{FF2B5EF4-FFF2-40B4-BE49-F238E27FC236}">
                    <a16:creationId xmlns:a16="http://schemas.microsoft.com/office/drawing/2014/main" id="{E65349EC-5BCD-483C-BF67-B25CD9B1CC88}"/>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50" name="Line 100">
                <a:extLst>
                  <a:ext uri="{FF2B5EF4-FFF2-40B4-BE49-F238E27FC236}">
                    <a16:creationId xmlns:a16="http://schemas.microsoft.com/office/drawing/2014/main" id="{EA2E528B-BC59-4C18-9C8B-4C18286DD047}"/>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51" name="Group 101">
                <a:extLst>
                  <a:ext uri="{FF2B5EF4-FFF2-40B4-BE49-F238E27FC236}">
                    <a16:creationId xmlns:a16="http://schemas.microsoft.com/office/drawing/2014/main" id="{E61EDB01-0714-499E-813D-39293B569974}"/>
                  </a:ext>
                </a:extLst>
              </p:cNvPr>
              <p:cNvGrpSpPr>
                <a:grpSpLocks/>
              </p:cNvGrpSpPr>
              <p:nvPr/>
            </p:nvGrpSpPr>
            <p:grpSpPr bwMode="auto">
              <a:xfrm>
                <a:off x="3179" y="2361"/>
                <a:ext cx="23" cy="81"/>
                <a:chOff x="3111" y="2258"/>
                <a:chExt cx="23" cy="81"/>
              </a:xfrm>
            </p:grpSpPr>
            <p:sp>
              <p:nvSpPr>
                <p:cNvPr id="62" name="Line 102">
                  <a:extLst>
                    <a:ext uri="{FF2B5EF4-FFF2-40B4-BE49-F238E27FC236}">
                      <a16:creationId xmlns:a16="http://schemas.microsoft.com/office/drawing/2014/main" id="{B5ADE264-1AF2-402C-B59B-E8D3A153EE5E}"/>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3" name="Line 103">
                  <a:extLst>
                    <a:ext uri="{FF2B5EF4-FFF2-40B4-BE49-F238E27FC236}">
                      <a16:creationId xmlns:a16="http://schemas.microsoft.com/office/drawing/2014/main" id="{C047B125-CF57-4501-8449-54F02FCC89B9}"/>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4" name="Line 104">
                  <a:extLst>
                    <a:ext uri="{FF2B5EF4-FFF2-40B4-BE49-F238E27FC236}">
                      <a16:creationId xmlns:a16="http://schemas.microsoft.com/office/drawing/2014/main" id="{1F954388-6A8B-45B6-BEAA-DF26AF93B7DE}"/>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5" name="Line 105">
                  <a:extLst>
                    <a:ext uri="{FF2B5EF4-FFF2-40B4-BE49-F238E27FC236}">
                      <a16:creationId xmlns:a16="http://schemas.microsoft.com/office/drawing/2014/main" id="{2D3CF5CB-07FA-4060-9719-1E8D19195851}"/>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6" name="Line 106">
                  <a:extLst>
                    <a:ext uri="{FF2B5EF4-FFF2-40B4-BE49-F238E27FC236}">
                      <a16:creationId xmlns:a16="http://schemas.microsoft.com/office/drawing/2014/main" id="{60555627-2F48-4553-ACA6-5AF66E6939A2}"/>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7" name="Line 107">
                  <a:extLst>
                    <a:ext uri="{FF2B5EF4-FFF2-40B4-BE49-F238E27FC236}">
                      <a16:creationId xmlns:a16="http://schemas.microsoft.com/office/drawing/2014/main" id="{4311A25F-EA2D-4983-9AA5-F46C6CEDA446}"/>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8" name="Line 108">
                  <a:extLst>
                    <a:ext uri="{FF2B5EF4-FFF2-40B4-BE49-F238E27FC236}">
                      <a16:creationId xmlns:a16="http://schemas.microsoft.com/office/drawing/2014/main" id="{DBCBAEAC-24B8-4EDD-8932-A5A018318746}"/>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9" name="Line 109">
                  <a:extLst>
                    <a:ext uri="{FF2B5EF4-FFF2-40B4-BE49-F238E27FC236}">
                      <a16:creationId xmlns:a16="http://schemas.microsoft.com/office/drawing/2014/main" id="{D6E53492-FF69-4051-B0D3-71B5A41CEDED}"/>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0" name="Line 110">
                  <a:extLst>
                    <a:ext uri="{FF2B5EF4-FFF2-40B4-BE49-F238E27FC236}">
                      <a16:creationId xmlns:a16="http://schemas.microsoft.com/office/drawing/2014/main" id="{7607462F-9D42-4600-97AF-9EB86D2F2BB9}"/>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1" name="Line 111">
                  <a:extLst>
                    <a:ext uri="{FF2B5EF4-FFF2-40B4-BE49-F238E27FC236}">
                      <a16:creationId xmlns:a16="http://schemas.microsoft.com/office/drawing/2014/main" id="{BCEF0F53-51A6-426B-A02E-0947533EE0D6}"/>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2" name="Line 112">
                  <a:extLst>
                    <a:ext uri="{FF2B5EF4-FFF2-40B4-BE49-F238E27FC236}">
                      <a16:creationId xmlns:a16="http://schemas.microsoft.com/office/drawing/2014/main" id="{F210AAAF-3846-47C2-AEC7-02773DE2811C}"/>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3" name="Line 113">
                  <a:extLst>
                    <a:ext uri="{FF2B5EF4-FFF2-40B4-BE49-F238E27FC236}">
                      <a16:creationId xmlns:a16="http://schemas.microsoft.com/office/drawing/2014/main" id="{7E1A405A-4FEF-4372-8C25-DE139BCDEF67}"/>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52" name="Line 114">
                <a:extLst>
                  <a:ext uri="{FF2B5EF4-FFF2-40B4-BE49-F238E27FC236}">
                    <a16:creationId xmlns:a16="http://schemas.microsoft.com/office/drawing/2014/main" id="{A7F7B5FF-8A6A-4ADD-9433-99AB54C9F7C6}"/>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3" name="Line 115">
                <a:extLst>
                  <a:ext uri="{FF2B5EF4-FFF2-40B4-BE49-F238E27FC236}">
                    <a16:creationId xmlns:a16="http://schemas.microsoft.com/office/drawing/2014/main" id="{AD6B7BCB-75F2-426D-89C8-D8CEA0F3D3FF}"/>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4" name="Line 116">
                <a:extLst>
                  <a:ext uri="{FF2B5EF4-FFF2-40B4-BE49-F238E27FC236}">
                    <a16:creationId xmlns:a16="http://schemas.microsoft.com/office/drawing/2014/main" id="{A62BBEFB-345B-435C-A7B2-20FC939BB704}"/>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5" name="Line 117">
                <a:extLst>
                  <a:ext uri="{FF2B5EF4-FFF2-40B4-BE49-F238E27FC236}">
                    <a16:creationId xmlns:a16="http://schemas.microsoft.com/office/drawing/2014/main" id="{013BC434-0D2B-413C-93E5-157E2F07324D}"/>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6" name="Line 118">
                <a:extLst>
                  <a:ext uri="{FF2B5EF4-FFF2-40B4-BE49-F238E27FC236}">
                    <a16:creationId xmlns:a16="http://schemas.microsoft.com/office/drawing/2014/main" id="{B56F15FD-44AE-4E5F-94FE-534159FF5E88}"/>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7" name="Line 119">
                <a:extLst>
                  <a:ext uri="{FF2B5EF4-FFF2-40B4-BE49-F238E27FC236}">
                    <a16:creationId xmlns:a16="http://schemas.microsoft.com/office/drawing/2014/main" id="{F169DEEA-F5FB-4432-AE39-DFCA40B353B5}"/>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8" name="Line 120">
                <a:extLst>
                  <a:ext uri="{FF2B5EF4-FFF2-40B4-BE49-F238E27FC236}">
                    <a16:creationId xmlns:a16="http://schemas.microsoft.com/office/drawing/2014/main" id="{DD0034FE-1E78-4C06-8886-15D49D317D9A}"/>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9" name="Line 121">
                <a:extLst>
                  <a:ext uri="{FF2B5EF4-FFF2-40B4-BE49-F238E27FC236}">
                    <a16:creationId xmlns:a16="http://schemas.microsoft.com/office/drawing/2014/main" id="{A0698BFB-5ABD-4975-8950-305592710F2D}"/>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0" name="Arc 122">
                <a:extLst>
                  <a:ext uri="{FF2B5EF4-FFF2-40B4-BE49-F238E27FC236}">
                    <a16:creationId xmlns:a16="http://schemas.microsoft.com/office/drawing/2014/main" id="{8FA4AB5D-EF7C-4570-9B79-FBB83716FBCA}"/>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61" name="Arc 123">
                <a:extLst>
                  <a:ext uri="{FF2B5EF4-FFF2-40B4-BE49-F238E27FC236}">
                    <a16:creationId xmlns:a16="http://schemas.microsoft.com/office/drawing/2014/main" id="{043C83C8-98DA-4F93-BC17-B684FBC7D04B}"/>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grpSp>
          <p:nvGrpSpPr>
            <p:cNvPr id="20" name="Group 124">
              <a:extLst>
                <a:ext uri="{FF2B5EF4-FFF2-40B4-BE49-F238E27FC236}">
                  <a16:creationId xmlns:a16="http://schemas.microsoft.com/office/drawing/2014/main" id="{65B2B2FF-A597-48D7-AE7E-838D30E7B410}"/>
                </a:ext>
              </a:extLst>
            </p:cNvPr>
            <p:cNvGrpSpPr>
              <a:grpSpLocks/>
            </p:cNvGrpSpPr>
            <p:nvPr/>
          </p:nvGrpSpPr>
          <p:grpSpPr bwMode="auto">
            <a:xfrm>
              <a:off x="4747" y="3472"/>
              <a:ext cx="174" cy="274"/>
              <a:chOff x="3103" y="2361"/>
              <a:chExt cx="175" cy="220"/>
            </a:xfrm>
          </p:grpSpPr>
          <p:sp>
            <p:nvSpPr>
              <p:cNvPr id="22" name="Arc 125">
                <a:extLst>
                  <a:ext uri="{FF2B5EF4-FFF2-40B4-BE49-F238E27FC236}">
                    <a16:creationId xmlns:a16="http://schemas.microsoft.com/office/drawing/2014/main" id="{36607AC4-AB3E-4AC9-BBD3-70CDB01B1563}"/>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23" name="Arc 126">
                <a:extLst>
                  <a:ext uri="{FF2B5EF4-FFF2-40B4-BE49-F238E27FC236}">
                    <a16:creationId xmlns:a16="http://schemas.microsoft.com/office/drawing/2014/main" id="{33819111-018F-4775-90D8-1D9920908035}"/>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24" name="Line 127">
                <a:extLst>
                  <a:ext uri="{FF2B5EF4-FFF2-40B4-BE49-F238E27FC236}">
                    <a16:creationId xmlns:a16="http://schemas.microsoft.com/office/drawing/2014/main" id="{D67C9B43-8A2E-4835-A506-AD6D29B007A2}"/>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25" name="Group 128">
                <a:extLst>
                  <a:ext uri="{FF2B5EF4-FFF2-40B4-BE49-F238E27FC236}">
                    <a16:creationId xmlns:a16="http://schemas.microsoft.com/office/drawing/2014/main" id="{A63CC21D-CE16-4B3F-84D0-BEF0D3D94E25}"/>
                  </a:ext>
                </a:extLst>
              </p:cNvPr>
              <p:cNvGrpSpPr>
                <a:grpSpLocks/>
              </p:cNvGrpSpPr>
              <p:nvPr/>
            </p:nvGrpSpPr>
            <p:grpSpPr bwMode="auto">
              <a:xfrm>
                <a:off x="3179" y="2361"/>
                <a:ext cx="23" cy="81"/>
                <a:chOff x="3111" y="2258"/>
                <a:chExt cx="23" cy="81"/>
              </a:xfrm>
            </p:grpSpPr>
            <p:sp>
              <p:nvSpPr>
                <p:cNvPr id="36" name="Line 129">
                  <a:extLst>
                    <a:ext uri="{FF2B5EF4-FFF2-40B4-BE49-F238E27FC236}">
                      <a16:creationId xmlns:a16="http://schemas.microsoft.com/office/drawing/2014/main" id="{C15E725D-0067-4DAA-A96E-300C9E722A7F}"/>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7" name="Line 130">
                  <a:extLst>
                    <a:ext uri="{FF2B5EF4-FFF2-40B4-BE49-F238E27FC236}">
                      <a16:creationId xmlns:a16="http://schemas.microsoft.com/office/drawing/2014/main" id="{6B87E76C-A61B-4006-B4ED-1F53A7F66515}"/>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8" name="Line 131">
                  <a:extLst>
                    <a:ext uri="{FF2B5EF4-FFF2-40B4-BE49-F238E27FC236}">
                      <a16:creationId xmlns:a16="http://schemas.microsoft.com/office/drawing/2014/main" id="{677E33B2-4D65-4686-A7CF-2FC35A70582C}"/>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9" name="Line 132">
                  <a:extLst>
                    <a:ext uri="{FF2B5EF4-FFF2-40B4-BE49-F238E27FC236}">
                      <a16:creationId xmlns:a16="http://schemas.microsoft.com/office/drawing/2014/main" id="{D070F6E2-35A8-4C05-A559-486A0F51BA3F}"/>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0" name="Line 133">
                  <a:extLst>
                    <a:ext uri="{FF2B5EF4-FFF2-40B4-BE49-F238E27FC236}">
                      <a16:creationId xmlns:a16="http://schemas.microsoft.com/office/drawing/2014/main" id="{B5C99AD7-9EFD-4041-B3E8-E24B5A9270A9}"/>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1" name="Line 134">
                  <a:extLst>
                    <a:ext uri="{FF2B5EF4-FFF2-40B4-BE49-F238E27FC236}">
                      <a16:creationId xmlns:a16="http://schemas.microsoft.com/office/drawing/2014/main" id="{F65933E5-B457-4D13-B580-382B55A6995E}"/>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2" name="Line 135">
                  <a:extLst>
                    <a:ext uri="{FF2B5EF4-FFF2-40B4-BE49-F238E27FC236}">
                      <a16:creationId xmlns:a16="http://schemas.microsoft.com/office/drawing/2014/main" id="{4030F33F-E42D-49C3-BC6C-BDE65745215A}"/>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3" name="Line 136">
                  <a:extLst>
                    <a:ext uri="{FF2B5EF4-FFF2-40B4-BE49-F238E27FC236}">
                      <a16:creationId xmlns:a16="http://schemas.microsoft.com/office/drawing/2014/main" id="{6FA98392-1D4C-4FD2-A59F-89A652577125}"/>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4" name="Line 137">
                  <a:extLst>
                    <a:ext uri="{FF2B5EF4-FFF2-40B4-BE49-F238E27FC236}">
                      <a16:creationId xmlns:a16="http://schemas.microsoft.com/office/drawing/2014/main" id="{909C0116-FC59-4CF0-8D8A-F57BFB7EE338}"/>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5" name="Line 138">
                  <a:extLst>
                    <a:ext uri="{FF2B5EF4-FFF2-40B4-BE49-F238E27FC236}">
                      <a16:creationId xmlns:a16="http://schemas.microsoft.com/office/drawing/2014/main" id="{18BA2FD2-E9C7-4C16-A3CA-D7CFE3C35004}"/>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6" name="Line 139">
                  <a:extLst>
                    <a:ext uri="{FF2B5EF4-FFF2-40B4-BE49-F238E27FC236}">
                      <a16:creationId xmlns:a16="http://schemas.microsoft.com/office/drawing/2014/main" id="{D4487C83-8AC6-40D3-965D-584AB5258ED9}"/>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7" name="Line 140">
                  <a:extLst>
                    <a:ext uri="{FF2B5EF4-FFF2-40B4-BE49-F238E27FC236}">
                      <a16:creationId xmlns:a16="http://schemas.microsoft.com/office/drawing/2014/main" id="{7E5E154F-ABA9-4233-9C25-5626B85DC74C}"/>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26" name="Line 141">
                <a:extLst>
                  <a:ext uri="{FF2B5EF4-FFF2-40B4-BE49-F238E27FC236}">
                    <a16:creationId xmlns:a16="http://schemas.microsoft.com/office/drawing/2014/main" id="{8FE98C71-20B4-45CF-8755-0ADDB8DCD0EE}"/>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7" name="Line 142">
                <a:extLst>
                  <a:ext uri="{FF2B5EF4-FFF2-40B4-BE49-F238E27FC236}">
                    <a16:creationId xmlns:a16="http://schemas.microsoft.com/office/drawing/2014/main" id="{9FBFA844-49B5-4D47-9005-8114FD417DA9}"/>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8" name="Line 143">
                <a:extLst>
                  <a:ext uri="{FF2B5EF4-FFF2-40B4-BE49-F238E27FC236}">
                    <a16:creationId xmlns:a16="http://schemas.microsoft.com/office/drawing/2014/main" id="{10F2BAD4-DBB5-4F82-AB94-9B9C8214E599}"/>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9" name="Line 144">
                <a:extLst>
                  <a:ext uri="{FF2B5EF4-FFF2-40B4-BE49-F238E27FC236}">
                    <a16:creationId xmlns:a16="http://schemas.microsoft.com/office/drawing/2014/main" id="{37DE7327-E959-43BC-BB47-54AD07E85A8B}"/>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0" name="Line 145">
                <a:extLst>
                  <a:ext uri="{FF2B5EF4-FFF2-40B4-BE49-F238E27FC236}">
                    <a16:creationId xmlns:a16="http://schemas.microsoft.com/office/drawing/2014/main" id="{ECD9EB26-3E4C-4B68-B315-10903FC6F48E}"/>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1" name="Line 146">
                <a:extLst>
                  <a:ext uri="{FF2B5EF4-FFF2-40B4-BE49-F238E27FC236}">
                    <a16:creationId xmlns:a16="http://schemas.microsoft.com/office/drawing/2014/main" id="{6D8466AD-6529-492A-901A-6561B30EA990}"/>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2" name="Line 147">
                <a:extLst>
                  <a:ext uri="{FF2B5EF4-FFF2-40B4-BE49-F238E27FC236}">
                    <a16:creationId xmlns:a16="http://schemas.microsoft.com/office/drawing/2014/main" id="{ED43656F-6AA2-4FE0-9DFC-78CAA2DAF005}"/>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3" name="Line 148">
                <a:extLst>
                  <a:ext uri="{FF2B5EF4-FFF2-40B4-BE49-F238E27FC236}">
                    <a16:creationId xmlns:a16="http://schemas.microsoft.com/office/drawing/2014/main" id="{DDCDB101-7526-4816-BD02-A95740178FA6}"/>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4" name="Arc 149">
                <a:extLst>
                  <a:ext uri="{FF2B5EF4-FFF2-40B4-BE49-F238E27FC236}">
                    <a16:creationId xmlns:a16="http://schemas.microsoft.com/office/drawing/2014/main" id="{71DAA1FF-EE90-4548-9A52-54500EE070A9}"/>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35" name="Arc 150">
                <a:extLst>
                  <a:ext uri="{FF2B5EF4-FFF2-40B4-BE49-F238E27FC236}">
                    <a16:creationId xmlns:a16="http://schemas.microsoft.com/office/drawing/2014/main" id="{B6CFC778-AD91-4860-BC75-C435C7792FAE}"/>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sp>
          <p:nvSpPr>
            <p:cNvPr id="21" name="Rectangle 151">
              <a:extLst>
                <a:ext uri="{FF2B5EF4-FFF2-40B4-BE49-F238E27FC236}">
                  <a16:creationId xmlns:a16="http://schemas.microsoft.com/office/drawing/2014/main" id="{76B9332E-8F1B-4BE5-BB0A-3020A5AD3B6F}"/>
                </a:ext>
              </a:extLst>
            </p:cNvPr>
            <p:cNvSpPr>
              <a:spLocks noChangeArrowheads="1"/>
            </p:cNvSpPr>
            <p:nvPr/>
          </p:nvSpPr>
          <p:spPr bwMode="auto">
            <a:xfrm>
              <a:off x="1913" y="2055"/>
              <a:ext cx="3301" cy="25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sp>
        <p:nvSpPr>
          <p:cNvPr id="151" name="TextBox 150">
            <a:extLst>
              <a:ext uri="{FF2B5EF4-FFF2-40B4-BE49-F238E27FC236}">
                <a16:creationId xmlns:a16="http://schemas.microsoft.com/office/drawing/2014/main" id="{5D0A0F0A-37B5-45F1-9FA9-51D80AB4BAC4}"/>
              </a:ext>
            </a:extLst>
          </p:cNvPr>
          <p:cNvSpPr txBox="1"/>
          <p:nvPr/>
        </p:nvSpPr>
        <p:spPr>
          <a:xfrm>
            <a:off x="1480462" y="342871"/>
            <a:ext cx="9100452" cy="461665"/>
          </a:xfrm>
          <a:prstGeom prst="rect">
            <a:avLst/>
          </a:prstGeom>
          <a:noFill/>
        </p:spPr>
        <p:txBody>
          <a:bodyPr wrap="square" rtlCol="0">
            <a:spAutoFit/>
          </a:bodyPr>
          <a:lstStyle/>
          <a:p>
            <a:r>
              <a:rPr lang="en-CA" sz="2400" b="1" dirty="0"/>
              <a:t>Baseline Emissions for Cattle Production</a:t>
            </a:r>
          </a:p>
        </p:txBody>
      </p:sp>
    </p:spTree>
    <p:extLst>
      <p:ext uri="{BB962C8B-B14F-4D97-AF65-F5344CB8AC3E}">
        <p14:creationId xmlns:p14="http://schemas.microsoft.com/office/powerpoint/2010/main" val="38973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B9F1F8-C555-4C8A-A7E4-030BF1269375}"/>
              </a:ext>
            </a:extLst>
          </p:cNvPr>
          <p:cNvSpPr>
            <a:spLocks noGrp="1"/>
          </p:cNvSpPr>
          <p:nvPr>
            <p:ph type="ftr" sz="quarter" idx="11"/>
          </p:nvPr>
        </p:nvSpPr>
        <p:spPr/>
        <p:txBody>
          <a:bodyPr/>
          <a:lstStyle/>
          <a:p>
            <a:r>
              <a:rPr lang="en-US" dirty="0"/>
              <a:t>VIRESCO SOLUTIONS</a:t>
            </a:r>
          </a:p>
        </p:txBody>
      </p:sp>
      <p:sp>
        <p:nvSpPr>
          <p:cNvPr id="3" name="Slide Number Placeholder 2">
            <a:extLst>
              <a:ext uri="{FF2B5EF4-FFF2-40B4-BE49-F238E27FC236}">
                <a16:creationId xmlns:a16="http://schemas.microsoft.com/office/drawing/2014/main" id="{2BD4979C-692B-44F4-ABD2-25C4197D49F0}"/>
              </a:ext>
            </a:extLst>
          </p:cNvPr>
          <p:cNvSpPr>
            <a:spLocks noGrp="1"/>
          </p:cNvSpPr>
          <p:nvPr>
            <p:ph type="sldNum" sz="quarter" idx="12"/>
          </p:nvPr>
        </p:nvSpPr>
        <p:spPr/>
        <p:txBody>
          <a:bodyPr/>
          <a:lstStyle/>
          <a:p>
            <a:fld id="{85342F38-C6C6-AF4D-94FC-B55C427F4550}" type="slidenum">
              <a:rPr lang="en-US" smtClean="0"/>
              <a:t>5</a:t>
            </a:fld>
            <a:endParaRPr lang="en-US" dirty="0"/>
          </a:p>
        </p:txBody>
      </p:sp>
      <p:pic>
        <p:nvPicPr>
          <p:cNvPr id="4" name="Picture 3">
            <a:extLst>
              <a:ext uri="{FF2B5EF4-FFF2-40B4-BE49-F238E27FC236}">
                <a16:creationId xmlns:a16="http://schemas.microsoft.com/office/drawing/2014/main" id="{0F03DCF7-024A-4919-8D16-5C7AC9C4CDE7}"/>
              </a:ext>
            </a:extLst>
          </p:cNvPr>
          <p:cNvPicPr>
            <a:picLocks noChangeAspect="1"/>
          </p:cNvPicPr>
          <p:nvPr/>
        </p:nvPicPr>
        <p:blipFill rotWithShape="1">
          <a:blip r:embed="rId2"/>
          <a:srcRect t="4921" b="13492"/>
          <a:stretch/>
        </p:blipFill>
        <p:spPr>
          <a:xfrm>
            <a:off x="1998197" y="2155038"/>
            <a:ext cx="7507061" cy="4423204"/>
          </a:xfrm>
          <a:prstGeom prst="rect">
            <a:avLst/>
          </a:prstGeom>
        </p:spPr>
      </p:pic>
      <p:sp>
        <p:nvSpPr>
          <p:cNvPr id="5" name="TextBox 4">
            <a:extLst>
              <a:ext uri="{FF2B5EF4-FFF2-40B4-BE49-F238E27FC236}">
                <a16:creationId xmlns:a16="http://schemas.microsoft.com/office/drawing/2014/main" id="{7DC782EE-6F5C-469B-ACD3-3ADE88BD722F}"/>
              </a:ext>
            </a:extLst>
          </p:cNvPr>
          <p:cNvSpPr txBox="1"/>
          <p:nvPr/>
        </p:nvSpPr>
        <p:spPr>
          <a:xfrm>
            <a:off x="701643" y="97313"/>
            <a:ext cx="10165475" cy="830997"/>
          </a:xfrm>
          <a:prstGeom prst="rect">
            <a:avLst/>
          </a:prstGeom>
          <a:noFill/>
        </p:spPr>
        <p:txBody>
          <a:bodyPr wrap="none" rtlCol="0">
            <a:spAutoFit/>
          </a:bodyPr>
          <a:lstStyle/>
          <a:p>
            <a:r>
              <a:rPr lang="en-CA" sz="2400" b="1" dirty="0"/>
              <a:t>Agriculture and Land Use (ALU) software (free) used to produce inventories of </a:t>
            </a:r>
          </a:p>
          <a:p>
            <a:r>
              <a:rPr lang="en-CA" sz="2400" b="1" dirty="0"/>
              <a:t>GHG emissions</a:t>
            </a:r>
          </a:p>
        </p:txBody>
      </p:sp>
      <p:sp>
        <p:nvSpPr>
          <p:cNvPr id="6" name="TextBox 5">
            <a:extLst>
              <a:ext uri="{FF2B5EF4-FFF2-40B4-BE49-F238E27FC236}">
                <a16:creationId xmlns:a16="http://schemas.microsoft.com/office/drawing/2014/main" id="{89D784BB-0F4D-471D-8559-5339B6DDAC16}"/>
              </a:ext>
            </a:extLst>
          </p:cNvPr>
          <p:cNvSpPr txBox="1"/>
          <p:nvPr/>
        </p:nvSpPr>
        <p:spPr>
          <a:xfrm>
            <a:off x="1770918" y="812402"/>
            <a:ext cx="4946098" cy="1015663"/>
          </a:xfrm>
          <a:prstGeom prst="rect">
            <a:avLst/>
          </a:prstGeom>
          <a:noFill/>
        </p:spPr>
        <p:txBody>
          <a:bodyPr wrap="none" rtlCol="0">
            <a:spAutoFit/>
          </a:bodyPr>
          <a:lstStyle/>
          <a:p>
            <a:pPr marL="342900" indent="-342900">
              <a:buFontTx/>
              <a:buChar char="-"/>
            </a:pPr>
            <a:r>
              <a:rPr lang="en-CA" sz="2000" b="1" dirty="0"/>
              <a:t>More detailed (Tier 2) emission estimates</a:t>
            </a:r>
          </a:p>
          <a:p>
            <a:pPr marL="342900" indent="-342900">
              <a:buFontTx/>
              <a:buChar char="-"/>
            </a:pPr>
            <a:r>
              <a:rPr lang="en-CA" sz="2000" b="1" dirty="0"/>
              <a:t>Free software</a:t>
            </a:r>
          </a:p>
          <a:p>
            <a:pPr marL="342900" indent="-342900">
              <a:buFontTx/>
              <a:buChar char="-"/>
            </a:pPr>
            <a:r>
              <a:rPr lang="en-CA" sz="2000" b="1" dirty="0"/>
              <a:t>Produces Access databases </a:t>
            </a:r>
          </a:p>
        </p:txBody>
      </p:sp>
    </p:spTree>
    <p:extLst>
      <p:ext uri="{BB962C8B-B14F-4D97-AF65-F5344CB8AC3E}">
        <p14:creationId xmlns:p14="http://schemas.microsoft.com/office/powerpoint/2010/main" val="15925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C84E-381E-4783-813C-4A9BD239F7DE}"/>
              </a:ext>
            </a:extLst>
          </p:cNvPr>
          <p:cNvSpPr>
            <a:spLocks noGrp="1"/>
          </p:cNvSpPr>
          <p:nvPr>
            <p:ph type="title"/>
          </p:nvPr>
        </p:nvSpPr>
        <p:spPr/>
        <p:txBody>
          <a:bodyPr/>
          <a:lstStyle/>
          <a:p>
            <a:r>
              <a:rPr lang="en-CA" dirty="0"/>
              <a:t>2018 Baseline emissions</a:t>
            </a:r>
          </a:p>
        </p:txBody>
      </p:sp>
      <p:graphicFrame>
        <p:nvGraphicFramePr>
          <p:cNvPr id="6" name="Table 6">
            <a:extLst>
              <a:ext uri="{FF2B5EF4-FFF2-40B4-BE49-F238E27FC236}">
                <a16:creationId xmlns:a16="http://schemas.microsoft.com/office/drawing/2014/main" id="{80429282-98D1-4B76-9B93-468FBE3A925A}"/>
              </a:ext>
            </a:extLst>
          </p:cNvPr>
          <p:cNvGraphicFramePr>
            <a:graphicFrameLocks noGrp="1"/>
          </p:cNvGraphicFramePr>
          <p:nvPr>
            <p:ph idx="1"/>
            <p:extLst>
              <p:ext uri="{D42A27DB-BD31-4B8C-83A1-F6EECF244321}">
                <p14:modId xmlns:p14="http://schemas.microsoft.com/office/powerpoint/2010/main" val="741527570"/>
              </p:ext>
            </p:extLst>
          </p:nvPr>
        </p:nvGraphicFramePr>
        <p:xfrm>
          <a:off x="751438" y="1600200"/>
          <a:ext cx="10830962" cy="2357120"/>
        </p:xfrm>
        <a:graphic>
          <a:graphicData uri="http://schemas.openxmlformats.org/drawingml/2006/table">
            <a:tbl>
              <a:tblPr firstRow="1" bandRow="1">
                <a:tableStyleId>{5C22544A-7EE6-4342-B048-85BDC9FD1C3A}</a:tableStyleId>
              </a:tblPr>
              <a:tblGrid>
                <a:gridCol w="1686962">
                  <a:extLst>
                    <a:ext uri="{9D8B030D-6E8A-4147-A177-3AD203B41FA5}">
                      <a16:colId xmlns:a16="http://schemas.microsoft.com/office/drawing/2014/main" val="4267518284"/>
                    </a:ext>
                  </a:extLst>
                </a:gridCol>
                <a:gridCol w="1825782">
                  <a:extLst>
                    <a:ext uri="{9D8B030D-6E8A-4147-A177-3AD203B41FA5}">
                      <a16:colId xmlns:a16="http://schemas.microsoft.com/office/drawing/2014/main" val="4056337842"/>
                    </a:ext>
                  </a:extLst>
                </a:gridCol>
                <a:gridCol w="1831818">
                  <a:extLst>
                    <a:ext uri="{9D8B030D-6E8A-4147-A177-3AD203B41FA5}">
                      <a16:colId xmlns:a16="http://schemas.microsoft.com/office/drawing/2014/main" val="3059076080"/>
                    </a:ext>
                  </a:extLst>
                </a:gridCol>
                <a:gridCol w="1828800">
                  <a:extLst>
                    <a:ext uri="{9D8B030D-6E8A-4147-A177-3AD203B41FA5}">
                      <a16:colId xmlns:a16="http://schemas.microsoft.com/office/drawing/2014/main" val="251884263"/>
                    </a:ext>
                  </a:extLst>
                </a:gridCol>
                <a:gridCol w="1828800">
                  <a:extLst>
                    <a:ext uri="{9D8B030D-6E8A-4147-A177-3AD203B41FA5}">
                      <a16:colId xmlns:a16="http://schemas.microsoft.com/office/drawing/2014/main" val="248429222"/>
                    </a:ext>
                  </a:extLst>
                </a:gridCol>
                <a:gridCol w="1828800">
                  <a:extLst>
                    <a:ext uri="{9D8B030D-6E8A-4147-A177-3AD203B41FA5}">
                      <a16:colId xmlns:a16="http://schemas.microsoft.com/office/drawing/2014/main" val="2670967410"/>
                    </a:ext>
                  </a:extLst>
                </a:gridCol>
              </a:tblGrid>
              <a:tr h="370840">
                <a:tc>
                  <a:txBody>
                    <a:bodyPr/>
                    <a:lstStyle/>
                    <a:p>
                      <a:r>
                        <a:rPr lang="en-CA" dirty="0"/>
                        <a:t>Type</a:t>
                      </a:r>
                    </a:p>
                  </a:txBody>
                  <a:tcPr/>
                </a:tc>
                <a:tc>
                  <a:txBody>
                    <a:bodyPr/>
                    <a:lstStyle/>
                    <a:p>
                      <a:r>
                        <a:rPr lang="en-CA" dirty="0"/>
                        <a:t>Head</a:t>
                      </a:r>
                    </a:p>
                  </a:txBody>
                  <a:tcPr/>
                </a:tc>
                <a:tc>
                  <a:txBody>
                    <a:bodyPr/>
                    <a:lstStyle/>
                    <a:p>
                      <a:r>
                        <a:rPr lang="en-CA" dirty="0"/>
                        <a:t>Enteric CH</a:t>
                      </a:r>
                      <a:r>
                        <a:rPr lang="en-CA" baseline="-25000" dirty="0"/>
                        <a:t>4</a:t>
                      </a:r>
                      <a:r>
                        <a:rPr lang="en-CA" dirty="0"/>
                        <a:t> emissions (‘000 tonnes CH</a:t>
                      </a:r>
                      <a:r>
                        <a:rPr lang="en-CA" baseline="-25000" dirty="0"/>
                        <a:t>4</a:t>
                      </a:r>
                      <a:r>
                        <a:rPr lang="en-CA" dirty="0"/>
                        <a:t>)</a:t>
                      </a:r>
                    </a:p>
                  </a:txBody>
                  <a:tcPr/>
                </a:tc>
                <a:tc>
                  <a:txBody>
                    <a:bodyPr/>
                    <a:lstStyle/>
                    <a:p>
                      <a:r>
                        <a:rPr lang="en-CA" dirty="0"/>
                        <a:t>Enteric CH</a:t>
                      </a:r>
                      <a:r>
                        <a:rPr lang="en-CA" baseline="-25000" dirty="0"/>
                        <a:t>4</a:t>
                      </a:r>
                      <a:r>
                        <a:rPr lang="en-CA" dirty="0"/>
                        <a:t> emissions (‘000 tonnes CO2e)</a:t>
                      </a:r>
                    </a:p>
                  </a:txBody>
                  <a:tcPr/>
                </a:tc>
                <a:tc>
                  <a:txBody>
                    <a:bodyPr/>
                    <a:lstStyle/>
                    <a:p>
                      <a:r>
                        <a:rPr lang="en-CA" dirty="0"/>
                        <a:t>Manure CH</a:t>
                      </a:r>
                      <a:r>
                        <a:rPr lang="en-CA" baseline="-25000" dirty="0"/>
                        <a:t>4</a:t>
                      </a:r>
                    </a:p>
                    <a:p>
                      <a:r>
                        <a:rPr lang="en-CA" dirty="0"/>
                        <a:t>(‘000 tonnes CH</a:t>
                      </a:r>
                      <a:r>
                        <a:rPr lang="en-CA" baseline="-25000" dirty="0"/>
                        <a:t>4</a:t>
                      </a:r>
                      <a:r>
                        <a:rPr lang="en-CA" dirty="0"/>
                        <a:t>)</a:t>
                      </a:r>
                    </a:p>
                  </a:txBody>
                  <a:tcPr/>
                </a:tc>
                <a:tc>
                  <a:txBody>
                    <a:bodyPr/>
                    <a:lstStyle/>
                    <a:p>
                      <a:r>
                        <a:rPr lang="en-CA" dirty="0"/>
                        <a:t>Manure CH</a:t>
                      </a:r>
                      <a:r>
                        <a:rPr lang="en-CA" baseline="-25000" dirty="0"/>
                        <a:t>4</a:t>
                      </a:r>
                    </a:p>
                    <a:p>
                      <a:pPr marL="0" marR="0" lvl="0" indent="0" algn="l" defTabSz="342900" rtl="0" eaLnBrk="1" fontAlgn="auto" latinLnBrk="0" hangingPunct="1">
                        <a:lnSpc>
                          <a:spcPct val="100000"/>
                        </a:lnSpc>
                        <a:spcBef>
                          <a:spcPts val="0"/>
                        </a:spcBef>
                        <a:spcAft>
                          <a:spcPts val="0"/>
                        </a:spcAft>
                        <a:buClrTx/>
                        <a:buSzTx/>
                        <a:buFontTx/>
                        <a:buNone/>
                        <a:tabLst/>
                        <a:defRPr/>
                      </a:pPr>
                      <a:r>
                        <a:rPr lang="en-CA" dirty="0"/>
                        <a:t>(‘000 tonnes CO2e)</a:t>
                      </a:r>
                    </a:p>
                  </a:txBody>
                  <a:tcPr/>
                </a:tc>
                <a:extLst>
                  <a:ext uri="{0D108BD9-81ED-4DB2-BD59-A6C34878D82A}">
                    <a16:rowId xmlns:a16="http://schemas.microsoft.com/office/drawing/2014/main" val="527335953"/>
                  </a:ext>
                </a:extLst>
              </a:tr>
              <a:tr h="370840">
                <a:tc>
                  <a:txBody>
                    <a:bodyPr/>
                    <a:lstStyle/>
                    <a:p>
                      <a:r>
                        <a:rPr lang="en-CA" sz="1400" dirty="0"/>
                        <a:t>Females &lt; 2 year</a:t>
                      </a:r>
                    </a:p>
                  </a:txBody>
                  <a:tcPr/>
                </a:tc>
                <a:tc>
                  <a:txBody>
                    <a:bodyPr/>
                    <a:lstStyle/>
                    <a:p>
                      <a:r>
                        <a:rPr lang="en-CA" sz="1400" dirty="0"/>
                        <a:t>616600</a:t>
                      </a:r>
                    </a:p>
                  </a:txBody>
                  <a:tcPr/>
                </a:tc>
                <a:tc>
                  <a:txBody>
                    <a:bodyPr/>
                    <a:lstStyle/>
                    <a:p>
                      <a:pPr algn="ctr" fontAlgn="b"/>
                      <a:r>
                        <a:rPr lang="en-CA" sz="1400" b="0" i="0" u="none" strike="noStrike" dirty="0">
                          <a:solidFill>
                            <a:srgbClr val="000000"/>
                          </a:solidFill>
                          <a:effectLst/>
                          <a:latin typeface="+mn-lt"/>
                        </a:rPr>
                        <a:t>20</a:t>
                      </a:r>
                    </a:p>
                  </a:txBody>
                  <a:tcPr marL="6350" marR="6350" marT="6350" marB="0" anchor="ctr"/>
                </a:tc>
                <a:tc>
                  <a:txBody>
                    <a:bodyPr/>
                    <a:lstStyle/>
                    <a:p>
                      <a:pPr algn="ctr" fontAlgn="b"/>
                      <a:r>
                        <a:rPr lang="en-CA" sz="1400" b="0" i="0" u="none" strike="noStrike" dirty="0">
                          <a:solidFill>
                            <a:srgbClr val="000000"/>
                          </a:solidFill>
                          <a:effectLst/>
                          <a:latin typeface="+mn-lt"/>
                        </a:rPr>
                        <a:t>512</a:t>
                      </a:r>
                    </a:p>
                  </a:txBody>
                  <a:tcPr marL="6350" marR="6350" marT="6350" marB="0" anchor="ctr"/>
                </a:tc>
                <a:tc>
                  <a:txBody>
                    <a:bodyPr/>
                    <a:lstStyle/>
                    <a:p>
                      <a:pPr algn="ctr" fontAlgn="b"/>
                      <a:r>
                        <a:rPr lang="en-CA" sz="1400" b="0" i="0" u="none" strike="noStrike" dirty="0">
                          <a:solidFill>
                            <a:srgbClr val="000000"/>
                          </a:solidFill>
                          <a:effectLst/>
                          <a:latin typeface="+mn-lt"/>
                        </a:rPr>
                        <a:t>0.14</a:t>
                      </a:r>
                    </a:p>
                  </a:txBody>
                  <a:tcPr marL="6350" marR="6350" marT="6350" marB="0" anchor="ctr"/>
                </a:tc>
                <a:tc>
                  <a:txBody>
                    <a:bodyPr/>
                    <a:lstStyle/>
                    <a:p>
                      <a:pPr algn="ctr" fontAlgn="b"/>
                      <a:r>
                        <a:rPr lang="en-CA" sz="14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3161662873"/>
                  </a:ext>
                </a:extLst>
              </a:tr>
              <a:tr h="370840">
                <a:tc>
                  <a:txBody>
                    <a:bodyPr/>
                    <a:lstStyle/>
                    <a:p>
                      <a:r>
                        <a:rPr lang="en-CA" sz="1400" dirty="0"/>
                        <a:t>Heifers</a:t>
                      </a:r>
                    </a:p>
                  </a:txBody>
                  <a:tcPr/>
                </a:tc>
                <a:tc>
                  <a:txBody>
                    <a:bodyPr/>
                    <a:lstStyle/>
                    <a:p>
                      <a:r>
                        <a:rPr lang="en-CA" sz="1400" dirty="0"/>
                        <a:t>749900</a:t>
                      </a:r>
                    </a:p>
                  </a:txBody>
                  <a:tcPr/>
                </a:tc>
                <a:tc>
                  <a:txBody>
                    <a:bodyPr/>
                    <a:lstStyle/>
                    <a:p>
                      <a:pPr algn="ctr" fontAlgn="b"/>
                      <a:r>
                        <a:rPr lang="en-CA" sz="1400" b="0" i="0" u="none" strike="noStrike" dirty="0">
                          <a:solidFill>
                            <a:srgbClr val="000000"/>
                          </a:solidFill>
                          <a:effectLst/>
                          <a:latin typeface="+mn-lt"/>
                        </a:rPr>
                        <a:t>118</a:t>
                      </a:r>
                    </a:p>
                  </a:txBody>
                  <a:tcPr marL="6350" marR="6350" marT="6350" marB="0" anchor="ctr"/>
                </a:tc>
                <a:tc>
                  <a:txBody>
                    <a:bodyPr/>
                    <a:lstStyle/>
                    <a:p>
                      <a:pPr algn="ctr" fontAlgn="b"/>
                      <a:r>
                        <a:rPr lang="en-CA" sz="1400" b="0" i="0" u="none" strike="noStrike" dirty="0">
                          <a:solidFill>
                            <a:srgbClr val="000000"/>
                          </a:solidFill>
                          <a:effectLst/>
                          <a:latin typeface="+mn-lt"/>
                        </a:rPr>
                        <a:t>2945</a:t>
                      </a:r>
                    </a:p>
                  </a:txBody>
                  <a:tcPr marL="6350" marR="6350" marT="6350" marB="0" anchor="ctr"/>
                </a:tc>
                <a:tc>
                  <a:txBody>
                    <a:bodyPr/>
                    <a:lstStyle/>
                    <a:p>
                      <a:pPr algn="ctr" fontAlgn="b"/>
                      <a:r>
                        <a:rPr lang="en-CA" sz="1400" b="0" i="0" u="none" strike="noStrike" dirty="0">
                          <a:solidFill>
                            <a:srgbClr val="000000"/>
                          </a:solidFill>
                          <a:effectLst/>
                          <a:latin typeface="+mn-lt"/>
                        </a:rPr>
                        <a:t>0.78</a:t>
                      </a:r>
                    </a:p>
                  </a:txBody>
                  <a:tcPr marL="6350" marR="6350" marT="6350" marB="0" anchor="ctr"/>
                </a:tc>
                <a:tc>
                  <a:txBody>
                    <a:bodyPr/>
                    <a:lstStyle/>
                    <a:p>
                      <a:pPr algn="ctr" fontAlgn="b"/>
                      <a:r>
                        <a:rPr lang="en-CA" sz="1400" b="0"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2084813073"/>
                  </a:ext>
                </a:extLst>
              </a:tr>
              <a:tr h="370840">
                <a:tc>
                  <a:txBody>
                    <a:bodyPr/>
                    <a:lstStyle/>
                    <a:p>
                      <a:r>
                        <a:rPr lang="en-CA" sz="1400" dirty="0"/>
                        <a:t>Cows</a:t>
                      </a:r>
                    </a:p>
                  </a:txBody>
                  <a:tcPr/>
                </a:tc>
                <a:tc>
                  <a:txBody>
                    <a:bodyPr/>
                    <a:lstStyle/>
                    <a:p>
                      <a:r>
                        <a:rPr lang="en-CA" sz="1400" dirty="0"/>
                        <a:t>1169100</a:t>
                      </a:r>
                    </a:p>
                  </a:txBody>
                  <a:tcPr/>
                </a:tc>
                <a:tc>
                  <a:txBody>
                    <a:bodyPr/>
                    <a:lstStyle/>
                    <a:p>
                      <a:pPr algn="ctr" fontAlgn="b"/>
                      <a:r>
                        <a:rPr lang="en-CA" sz="1400" b="0" i="0" u="none" strike="noStrike" dirty="0">
                          <a:solidFill>
                            <a:srgbClr val="000000"/>
                          </a:solidFill>
                          <a:effectLst/>
                          <a:latin typeface="+mn-lt"/>
                        </a:rPr>
                        <a:t>42</a:t>
                      </a:r>
                    </a:p>
                  </a:txBody>
                  <a:tcPr marL="6350" marR="6350" marT="6350" marB="0" anchor="ctr"/>
                </a:tc>
                <a:tc>
                  <a:txBody>
                    <a:bodyPr/>
                    <a:lstStyle/>
                    <a:p>
                      <a:pPr algn="ctr" fontAlgn="b"/>
                      <a:r>
                        <a:rPr lang="en-CA" sz="1400" b="0" i="0" u="none" strike="noStrike" dirty="0">
                          <a:solidFill>
                            <a:srgbClr val="000000"/>
                          </a:solidFill>
                          <a:effectLst/>
                          <a:latin typeface="+mn-lt"/>
                        </a:rPr>
                        <a:t>1043</a:t>
                      </a:r>
                    </a:p>
                  </a:txBody>
                  <a:tcPr marL="6350" marR="6350" marT="6350" marB="0" anchor="ctr"/>
                </a:tc>
                <a:tc>
                  <a:txBody>
                    <a:bodyPr/>
                    <a:lstStyle/>
                    <a:p>
                      <a:pPr algn="ctr" fontAlgn="b"/>
                      <a:r>
                        <a:rPr lang="en-CA" sz="1400" b="0" i="0" u="none" strike="noStrike" dirty="0">
                          <a:solidFill>
                            <a:srgbClr val="000000"/>
                          </a:solidFill>
                          <a:effectLst/>
                          <a:latin typeface="+mn-lt"/>
                        </a:rPr>
                        <a:t>0.27</a:t>
                      </a:r>
                    </a:p>
                  </a:txBody>
                  <a:tcPr marL="6350" marR="6350" marT="6350" marB="0" anchor="ctr"/>
                </a:tc>
                <a:tc>
                  <a:txBody>
                    <a:bodyPr/>
                    <a:lstStyle/>
                    <a:p>
                      <a:pPr algn="ctr" fontAlgn="b"/>
                      <a:r>
                        <a:rPr lang="en-CA" sz="1400" b="0"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val="3898619219"/>
                  </a:ext>
                </a:extLst>
              </a:tr>
              <a:tr h="370840">
                <a:tc>
                  <a:txBody>
                    <a:bodyPr/>
                    <a:lstStyle/>
                    <a:p>
                      <a:r>
                        <a:rPr lang="en-CA" sz="1400" dirty="0"/>
                        <a:t>Males &lt; 2 year</a:t>
                      </a:r>
                    </a:p>
                  </a:txBody>
                  <a:tcPr/>
                </a:tc>
                <a:tc>
                  <a:txBody>
                    <a:bodyPr/>
                    <a:lstStyle/>
                    <a:p>
                      <a:r>
                        <a:rPr lang="en-CA" sz="1400" dirty="0"/>
                        <a:t>587400</a:t>
                      </a:r>
                    </a:p>
                  </a:txBody>
                  <a:tcPr/>
                </a:tc>
                <a:tc>
                  <a:txBody>
                    <a:bodyPr/>
                    <a:lstStyle/>
                    <a:p>
                      <a:pPr algn="ctr" fontAlgn="b"/>
                      <a:r>
                        <a:rPr lang="en-CA" sz="1400" b="0" i="0" u="none" strike="noStrike" dirty="0">
                          <a:solidFill>
                            <a:srgbClr val="000000"/>
                          </a:solidFill>
                          <a:effectLst/>
                          <a:latin typeface="+mn-lt"/>
                        </a:rPr>
                        <a:t>50</a:t>
                      </a:r>
                    </a:p>
                  </a:txBody>
                  <a:tcPr marL="6350" marR="6350" marT="6350" marB="0" anchor="ctr"/>
                </a:tc>
                <a:tc>
                  <a:txBody>
                    <a:bodyPr/>
                    <a:lstStyle/>
                    <a:p>
                      <a:pPr algn="ctr" fontAlgn="b"/>
                      <a:r>
                        <a:rPr lang="en-CA" sz="1400" b="0" i="0" u="none" strike="noStrike" dirty="0">
                          <a:solidFill>
                            <a:srgbClr val="000000"/>
                          </a:solidFill>
                          <a:effectLst/>
                          <a:latin typeface="+mn-lt"/>
                        </a:rPr>
                        <a:t>1256</a:t>
                      </a:r>
                    </a:p>
                  </a:txBody>
                  <a:tcPr marL="6350" marR="6350" marT="6350" marB="0" anchor="ctr"/>
                </a:tc>
                <a:tc>
                  <a:txBody>
                    <a:bodyPr/>
                    <a:lstStyle/>
                    <a:p>
                      <a:pPr algn="ctr" fontAlgn="b"/>
                      <a:r>
                        <a:rPr lang="en-CA" sz="1400" b="0" i="0" u="none" strike="noStrike" dirty="0">
                          <a:solidFill>
                            <a:srgbClr val="000000"/>
                          </a:solidFill>
                          <a:effectLst/>
                          <a:latin typeface="+mn-lt"/>
                        </a:rPr>
                        <a:t>0.13</a:t>
                      </a:r>
                    </a:p>
                  </a:txBody>
                  <a:tcPr marL="6350" marR="6350" marT="6350" marB="0" anchor="ctr"/>
                </a:tc>
                <a:tc>
                  <a:txBody>
                    <a:bodyPr/>
                    <a:lstStyle/>
                    <a:p>
                      <a:pPr algn="ctr" fontAlgn="b"/>
                      <a:r>
                        <a:rPr lang="en-CA" sz="14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3570510040"/>
                  </a:ext>
                </a:extLst>
              </a:tr>
              <a:tr h="370840">
                <a:tc>
                  <a:txBody>
                    <a:bodyPr/>
                    <a:lstStyle/>
                    <a:p>
                      <a:r>
                        <a:rPr lang="en-CA" sz="1400" dirty="0"/>
                        <a:t>Males &gt; 2 year</a:t>
                      </a:r>
                    </a:p>
                  </a:txBody>
                  <a:tcPr/>
                </a:tc>
                <a:tc>
                  <a:txBody>
                    <a:bodyPr/>
                    <a:lstStyle/>
                    <a:p>
                      <a:r>
                        <a:rPr lang="en-CA" sz="1400" dirty="0"/>
                        <a:t>685400</a:t>
                      </a:r>
                    </a:p>
                  </a:txBody>
                  <a:tcPr/>
                </a:tc>
                <a:tc>
                  <a:txBody>
                    <a:bodyPr/>
                    <a:lstStyle/>
                    <a:p>
                      <a:pPr algn="ctr" fontAlgn="b"/>
                      <a:r>
                        <a:rPr lang="en-CA" sz="1400" b="0" i="0" u="none" strike="noStrike" dirty="0">
                          <a:solidFill>
                            <a:srgbClr val="000000"/>
                          </a:solidFill>
                          <a:effectLst/>
                          <a:latin typeface="+mn-lt"/>
                        </a:rPr>
                        <a:t>20</a:t>
                      </a:r>
                    </a:p>
                  </a:txBody>
                  <a:tcPr marL="6350" marR="6350" marT="6350" marB="0" anchor="ctr"/>
                </a:tc>
                <a:tc>
                  <a:txBody>
                    <a:bodyPr/>
                    <a:lstStyle/>
                    <a:p>
                      <a:pPr algn="ctr" fontAlgn="b"/>
                      <a:r>
                        <a:rPr lang="en-CA" sz="1400" b="0" i="0" u="none" strike="noStrike" dirty="0">
                          <a:solidFill>
                            <a:srgbClr val="000000"/>
                          </a:solidFill>
                          <a:effectLst/>
                          <a:latin typeface="+mn-lt"/>
                        </a:rPr>
                        <a:t>491</a:t>
                      </a:r>
                    </a:p>
                  </a:txBody>
                  <a:tcPr marL="6350" marR="6350" marT="6350" marB="0" anchor="ctr"/>
                </a:tc>
                <a:tc>
                  <a:txBody>
                    <a:bodyPr/>
                    <a:lstStyle/>
                    <a:p>
                      <a:pPr algn="ctr" fontAlgn="b"/>
                      <a:r>
                        <a:rPr lang="en-CA" sz="1400" b="0" i="0" u="none" strike="noStrike" dirty="0">
                          <a:solidFill>
                            <a:srgbClr val="000000"/>
                          </a:solidFill>
                          <a:effectLst/>
                          <a:latin typeface="+mn-lt"/>
                        </a:rPr>
                        <a:t>0.34</a:t>
                      </a:r>
                    </a:p>
                  </a:txBody>
                  <a:tcPr marL="6350" marR="6350" marT="6350" marB="0" anchor="ctr"/>
                </a:tc>
                <a:tc>
                  <a:txBody>
                    <a:bodyPr/>
                    <a:lstStyle/>
                    <a:p>
                      <a:pPr algn="ctr" fontAlgn="b"/>
                      <a:r>
                        <a:rPr lang="en-CA" sz="1400" b="0" i="0" u="none" strike="noStrike" dirty="0">
                          <a:solidFill>
                            <a:srgbClr val="000000"/>
                          </a:solidFill>
                          <a:effectLst/>
                          <a:latin typeface="+mn-lt"/>
                        </a:rPr>
                        <a:t>8</a:t>
                      </a:r>
                    </a:p>
                  </a:txBody>
                  <a:tcPr marL="6350" marR="6350" marT="6350" marB="0" anchor="ctr"/>
                </a:tc>
                <a:extLst>
                  <a:ext uri="{0D108BD9-81ED-4DB2-BD59-A6C34878D82A}">
                    <a16:rowId xmlns:a16="http://schemas.microsoft.com/office/drawing/2014/main" val="661522794"/>
                  </a:ext>
                </a:extLst>
              </a:tr>
            </a:tbl>
          </a:graphicData>
        </a:graphic>
      </p:graphicFrame>
      <p:sp>
        <p:nvSpPr>
          <p:cNvPr id="4" name="Footer Placeholder 3">
            <a:extLst>
              <a:ext uri="{FF2B5EF4-FFF2-40B4-BE49-F238E27FC236}">
                <a16:creationId xmlns:a16="http://schemas.microsoft.com/office/drawing/2014/main" id="{380ECCB0-06F2-41BD-A663-4219930CFF12}"/>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08099482-EEE0-428E-9C2D-B9DA9EEC7827}"/>
              </a:ext>
            </a:extLst>
          </p:cNvPr>
          <p:cNvSpPr>
            <a:spLocks noGrp="1"/>
          </p:cNvSpPr>
          <p:nvPr>
            <p:ph type="sldNum" sz="quarter" idx="11"/>
          </p:nvPr>
        </p:nvSpPr>
        <p:spPr/>
        <p:txBody>
          <a:bodyPr/>
          <a:lstStyle/>
          <a:p>
            <a:fld id="{85342F38-C6C6-AF4D-94FC-B55C427F4550}" type="slidenum">
              <a:rPr lang="en-US" smtClean="0"/>
              <a:pPr/>
              <a:t>6</a:t>
            </a:fld>
            <a:endParaRPr lang="en-US" dirty="0"/>
          </a:p>
        </p:txBody>
      </p:sp>
      <p:sp>
        <p:nvSpPr>
          <p:cNvPr id="8" name="TextBox 7">
            <a:extLst>
              <a:ext uri="{FF2B5EF4-FFF2-40B4-BE49-F238E27FC236}">
                <a16:creationId xmlns:a16="http://schemas.microsoft.com/office/drawing/2014/main" id="{DA15FAD5-D6E7-4606-B862-EC31E7E7134A}"/>
              </a:ext>
            </a:extLst>
          </p:cNvPr>
          <p:cNvSpPr txBox="1"/>
          <p:nvPr/>
        </p:nvSpPr>
        <p:spPr>
          <a:xfrm>
            <a:off x="2598345" y="4807390"/>
            <a:ext cx="6975564" cy="369332"/>
          </a:xfrm>
          <a:prstGeom prst="rect">
            <a:avLst/>
          </a:prstGeom>
          <a:noFill/>
        </p:spPr>
        <p:txBody>
          <a:bodyPr wrap="none" rtlCol="0">
            <a:spAutoFit/>
          </a:bodyPr>
          <a:lstStyle/>
          <a:p>
            <a:r>
              <a:rPr lang="en-CA" dirty="0"/>
              <a:t>+ N</a:t>
            </a:r>
            <a:r>
              <a:rPr lang="en-CA" baseline="-25000" dirty="0"/>
              <a:t>2</a:t>
            </a:r>
            <a:r>
              <a:rPr lang="en-CA" dirty="0"/>
              <a:t>O emissions from manure total  = 1660 t of N</a:t>
            </a:r>
            <a:r>
              <a:rPr lang="en-CA" baseline="-25000" dirty="0"/>
              <a:t>2</a:t>
            </a:r>
            <a:r>
              <a:rPr lang="en-CA" dirty="0"/>
              <a:t>O or 493100 t of CO2e</a:t>
            </a:r>
          </a:p>
        </p:txBody>
      </p:sp>
    </p:spTree>
    <p:extLst>
      <p:ext uri="{BB962C8B-B14F-4D97-AF65-F5344CB8AC3E}">
        <p14:creationId xmlns:p14="http://schemas.microsoft.com/office/powerpoint/2010/main" val="119981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5C04-23ED-447C-B30F-E728CE08CBF8}"/>
              </a:ext>
            </a:extLst>
          </p:cNvPr>
          <p:cNvSpPr>
            <a:spLocks noGrp="1"/>
          </p:cNvSpPr>
          <p:nvPr>
            <p:ph type="title"/>
          </p:nvPr>
        </p:nvSpPr>
        <p:spPr/>
        <p:txBody>
          <a:bodyPr/>
          <a:lstStyle/>
          <a:p>
            <a:r>
              <a:rPr lang="en-CA" dirty="0"/>
              <a:t>Baseline Results</a:t>
            </a:r>
          </a:p>
        </p:txBody>
      </p:sp>
      <p:sp>
        <p:nvSpPr>
          <p:cNvPr id="3" name="Content Placeholder 2">
            <a:extLst>
              <a:ext uri="{FF2B5EF4-FFF2-40B4-BE49-F238E27FC236}">
                <a16:creationId xmlns:a16="http://schemas.microsoft.com/office/drawing/2014/main" id="{5E13CDA3-2F1D-4294-8661-FBC72393A24D}"/>
              </a:ext>
            </a:extLst>
          </p:cNvPr>
          <p:cNvSpPr>
            <a:spLocks noGrp="1"/>
          </p:cNvSpPr>
          <p:nvPr>
            <p:ph idx="1"/>
          </p:nvPr>
        </p:nvSpPr>
        <p:spPr/>
        <p:txBody>
          <a:bodyPr>
            <a:normAutofit/>
          </a:bodyPr>
          <a:lstStyle/>
          <a:p>
            <a:r>
              <a:rPr lang="en-CA" sz="2400" dirty="0"/>
              <a:t>Emission per animal were higher than expected</a:t>
            </a:r>
          </a:p>
          <a:p>
            <a:pPr lvl="1"/>
            <a:r>
              <a:rPr lang="en-CA" sz="2100" dirty="0"/>
              <a:t>Higher than what Cuba currently estimates in its national communications</a:t>
            </a:r>
          </a:p>
          <a:p>
            <a:pPr lvl="2"/>
            <a:r>
              <a:rPr lang="en-CA" sz="2100" dirty="0"/>
              <a:t>Cuba used Tier 1 methods where the emission per cow is set </a:t>
            </a:r>
          </a:p>
          <a:p>
            <a:pPr lvl="2"/>
            <a:r>
              <a:rPr lang="en-CA" sz="2100" dirty="0"/>
              <a:t>This study used Tier 2 methods that tries to meet animal nutritional needs </a:t>
            </a:r>
          </a:p>
          <a:p>
            <a:pPr lvl="3"/>
            <a:r>
              <a:rPr lang="en-CA" sz="2100" dirty="0"/>
              <a:t>Intake of poor quality grazed vegetation is higher to try to meet nutritional needs and this produces higher estimated enteric emissions of methane</a:t>
            </a:r>
          </a:p>
          <a:p>
            <a:pPr>
              <a:buFontTx/>
              <a:buChar char="-"/>
            </a:pPr>
            <a:r>
              <a:rPr lang="en-CA" sz="2400" dirty="0"/>
              <a:t>Productivity is low compared to other countries in Latin America and the Caribbean</a:t>
            </a:r>
          </a:p>
          <a:p>
            <a:pPr lvl="1">
              <a:buFontTx/>
              <a:buChar char="-"/>
            </a:pPr>
            <a:r>
              <a:rPr lang="en-CA" sz="2100" dirty="0"/>
              <a:t>Higher mortality rates and lower birth rate. </a:t>
            </a:r>
          </a:p>
          <a:p>
            <a:pPr lvl="1">
              <a:buFontTx/>
              <a:buChar char="-"/>
            </a:pPr>
            <a:r>
              <a:rPr lang="en-CA" sz="2100" dirty="0"/>
              <a:t>Low milk yield and weight gain primarily due to poor livestock diet.</a:t>
            </a:r>
          </a:p>
          <a:p>
            <a:pPr lvl="1">
              <a:buFontTx/>
              <a:buChar char="-"/>
            </a:pPr>
            <a:r>
              <a:rPr lang="en-CA" sz="2100" dirty="0"/>
              <a:t>Low incomes </a:t>
            </a:r>
          </a:p>
          <a:p>
            <a:pPr marL="342900" lvl="1" indent="0">
              <a:buNone/>
            </a:pPr>
            <a:r>
              <a:rPr lang="en-CA" sz="2100" dirty="0"/>
              <a:t> </a:t>
            </a:r>
          </a:p>
          <a:p>
            <a:pPr marL="0" indent="0">
              <a:buNone/>
            </a:pPr>
            <a:endParaRPr lang="en-CA" dirty="0"/>
          </a:p>
        </p:txBody>
      </p:sp>
      <p:sp>
        <p:nvSpPr>
          <p:cNvPr id="4" name="Footer Placeholder 3">
            <a:extLst>
              <a:ext uri="{FF2B5EF4-FFF2-40B4-BE49-F238E27FC236}">
                <a16:creationId xmlns:a16="http://schemas.microsoft.com/office/drawing/2014/main" id="{6A6FF560-FBBD-4FE6-A894-DB950C909FFB}"/>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AA72E2C9-82D1-4FFE-89F2-716B15BEF904}"/>
              </a:ext>
            </a:extLst>
          </p:cNvPr>
          <p:cNvSpPr>
            <a:spLocks noGrp="1"/>
          </p:cNvSpPr>
          <p:nvPr>
            <p:ph type="sldNum" sz="quarter" idx="11"/>
          </p:nvPr>
        </p:nvSpPr>
        <p:spPr/>
        <p:txBody>
          <a:bodyPr/>
          <a:lstStyle/>
          <a:p>
            <a:fld id="{85342F38-C6C6-AF4D-94FC-B55C427F4550}" type="slidenum">
              <a:rPr lang="en-US" smtClean="0"/>
              <a:pPr/>
              <a:t>7</a:t>
            </a:fld>
            <a:endParaRPr lang="en-US" dirty="0"/>
          </a:p>
        </p:txBody>
      </p:sp>
    </p:spTree>
    <p:extLst>
      <p:ext uri="{BB962C8B-B14F-4D97-AF65-F5344CB8AC3E}">
        <p14:creationId xmlns:p14="http://schemas.microsoft.com/office/powerpoint/2010/main" val="203796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a:extLst>
              <a:ext uri="{FF2B5EF4-FFF2-40B4-BE49-F238E27FC236}">
                <a16:creationId xmlns:a16="http://schemas.microsoft.com/office/drawing/2014/main" id="{627FC502-AD2A-4F48-A5A3-CF939DB96B80}"/>
              </a:ext>
            </a:extLst>
          </p:cNvPr>
          <p:cNvSpPr txBox="1"/>
          <p:nvPr/>
        </p:nvSpPr>
        <p:spPr>
          <a:xfrm>
            <a:off x="1494504" y="200181"/>
            <a:ext cx="10214591" cy="523220"/>
          </a:xfrm>
          <a:prstGeom prst="rect">
            <a:avLst/>
          </a:prstGeom>
          <a:noFill/>
        </p:spPr>
        <p:txBody>
          <a:bodyPr wrap="none" rtlCol="0">
            <a:spAutoFit/>
          </a:bodyPr>
          <a:lstStyle/>
          <a:p>
            <a:r>
              <a:rPr lang="en-CA" sz="2800" dirty="0"/>
              <a:t>The Cuban Team developed practical scenarios of improved practices</a:t>
            </a:r>
          </a:p>
        </p:txBody>
      </p:sp>
      <p:pic>
        <p:nvPicPr>
          <p:cNvPr id="153" name="Picture 152">
            <a:extLst>
              <a:ext uri="{FF2B5EF4-FFF2-40B4-BE49-F238E27FC236}">
                <a16:creationId xmlns:a16="http://schemas.microsoft.com/office/drawing/2014/main" id="{ABE5D693-6B30-4A65-ADFD-3E029048D9E8}"/>
              </a:ext>
            </a:extLst>
          </p:cNvPr>
          <p:cNvPicPr>
            <a:picLocks noChangeAspect="1"/>
          </p:cNvPicPr>
          <p:nvPr/>
        </p:nvPicPr>
        <p:blipFill>
          <a:blip r:embed="rId2"/>
          <a:stretch>
            <a:fillRect/>
          </a:stretch>
        </p:blipFill>
        <p:spPr>
          <a:xfrm>
            <a:off x="7244744" y="3429000"/>
            <a:ext cx="3712786" cy="3712786"/>
          </a:xfrm>
          <a:prstGeom prst="rect">
            <a:avLst/>
          </a:prstGeom>
        </p:spPr>
      </p:pic>
      <p:pic>
        <p:nvPicPr>
          <p:cNvPr id="12" name="Picture 11">
            <a:extLst>
              <a:ext uri="{FF2B5EF4-FFF2-40B4-BE49-F238E27FC236}">
                <a16:creationId xmlns:a16="http://schemas.microsoft.com/office/drawing/2014/main" id="{079D75AF-85CE-43C5-8C33-79DA26BC8203}"/>
              </a:ext>
            </a:extLst>
          </p:cNvPr>
          <p:cNvPicPr>
            <a:picLocks noChangeAspect="1"/>
          </p:cNvPicPr>
          <p:nvPr/>
        </p:nvPicPr>
        <p:blipFill>
          <a:blip r:embed="rId3"/>
          <a:stretch>
            <a:fillRect/>
          </a:stretch>
        </p:blipFill>
        <p:spPr>
          <a:xfrm>
            <a:off x="1649069" y="4003235"/>
            <a:ext cx="4048124" cy="2854765"/>
          </a:xfrm>
          <a:prstGeom prst="rect">
            <a:avLst/>
          </a:prstGeom>
        </p:spPr>
      </p:pic>
      <p:sp>
        <p:nvSpPr>
          <p:cNvPr id="155" name="Content Placeholder 154">
            <a:extLst>
              <a:ext uri="{FF2B5EF4-FFF2-40B4-BE49-F238E27FC236}">
                <a16:creationId xmlns:a16="http://schemas.microsoft.com/office/drawing/2014/main" id="{98C35B2C-9224-4FA6-A15C-C8E0FEA03E2F}"/>
              </a:ext>
            </a:extLst>
          </p:cNvPr>
          <p:cNvSpPr>
            <a:spLocks noGrp="1"/>
          </p:cNvSpPr>
          <p:nvPr>
            <p:ph idx="1"/>
          </p:nvPr>
        </p:nvSpPr>
        <p:spPr>
          <a:xfrm>
            <a:off x="619219" y="795690"/>
            <a:ext cx="10972800" cy="4352925"/>
          </a:xfrm>
        </p:spPr>
        <p:txBody>
          <a:bodyPr/>
          <a:lstStyle/>
          <a:p>
            <a:r>
              <a:rPr lang="en-CA" sz="1800" dirty="0"/>
              <a:t>All involve </a:t>
            </a:r>
          </a:p>
          <a:p>
            <a:pPr lvl="1"/>
            <a:r>
              <a:rPr lang="en-CA" dirty="0"/>
              <a:t>adding higher quality forage to supplement pasture when its quality is low</a:t>
            </a:r>
          </a:p>
          <a:p>
            <a:pPr lvl="1"/>
            <a:r>
              <a:rPr lang="en-CA" dirty="0"/>
              <a:t>Better management of pastures including control of undesired invasive species, rejuvenating with new seeding, and dividing large pastures into multiple paddocks for rotational grazing </a:t>
            </a:r>
          </a:p>
          <a:p>
            <a:pPr lvl="1"/>
            <a:r>
              <a:rPr lang="en-CA" dirty="0"/>
              <a:t>Improving herd health (higher birth rates and lower mortality)</a:t>
            </a:r>
          </a:p>
          <a:p>
            <a:r>
              <a:rPr lang="en-CA" dirty="0"/>
              <a:t>Productivity will be increased</a:t>
            </a:r>
          </a:p>
          <a:p>
            <a:r>
              <a:rPr lang="en-CA" dirty="0"/>
              <a:t>Herd size is reduced since females calf at younger ag and males reach slaughter age sooner </a:t>
            </a:r>
          </a:p>
          <a:p>
            <a:r>
              <a:rPr lang="en-CA" dirty="0"/>
              <a:t>The effect of GHG emissions is complex: new N2O emissions from the land from fertilization, some new carbon sinks on land, and some livestock emissions increase and some decrease over the lifetime of male and female cattle</a:t>
            </a:r>
          </a:p>
        </p:txBody>
      </p:sp>
    </p:spTree>
    <p:extLst>
      <p:ext uri="{BB962C8B-B14F-4D97-AF65-F5344CB8AC3E}">
        <p14:creationId xmlns:p14="http://schemas.microsoft.com/office/powerpoint/2010/main" val="323065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2B3D-E896-42BB-93A0-BEE1FAA71A9E}"/>
              </a:ext>
            </a:extLst>
          </p:cNvPr>
          <p:cNvSpPr>
            <a:spLocks noGrp="1"/>
          </p:cNvSpPr>
          <p:nvPr>
            <p:ph type="title"/>
          </p:nvPr>
        </p:nvSpPr>
        <p:spPr/>
        <p:txBody>
          <a:bodyPr/>
          <a:lstStyle/>
          <a:p>
            <a:r>
              <a:rPr lang="en-CA" dirty="0"/>
              <a:t>Climate-Smart Scenarios to Investigate the Effects of Emissions and Productivity</a:t>
            </a:r>
          </a:p>
        </p:txBody>
      </p:sp>
      <p:pic>
        <p:nvPicPr>
          <p:cNvPr id="6" name="Content Placeholder 5">
            <a:extLst>
              <a:ext uri="{FF2B5EF4-FFF2-40B4-BE49-F238E27FC236}">
                <a16:creationId xmlns:a16="http://schemas.microsoft.com/office/drawing/2014/main" id="{623E2BEA-6785-4E17-86BE-934CBC69ACE3}"/>
              </a:ext>
            </a:extLst>
          </p:cNvPr>
          <p:cNvPicPr>
            <a:picLocks noGrp="1" noChangeAspect="1"/>
          </p:cNvPicPr>
          <p:nvPr>
            <p:ph sz="half" idx="1"/>
          </p:nvPr>
        </p:nvPicPr>
        <p:blipFill>
          <a:blip r:embed="rId2"/>
          <a:stretch>
            <a:fillRect/>
          </a:stretch>
        </p:blipFill>
        <p:spPr>
          <a:xfrm>
            <a:off x="6590261" y="2050266"/>
            <a:ext cx="3712786" cy="3712786"/>
          </a:xfrm>
          <a:prstGeom prst="rect">
            <a:avLst/>
          </a:prstGeom>
        </p:spPr>
      </p:pic>
      <p:sp>
        <p:nvSpPr>
          <p:cNvPr id="7" name="Content Placeholder 6">
            <a:extLst>
              <a:ext uri="{FF2B5EF4-FFF2-40B4-BE49-F238E27FC236}">
                <a16:creationId xmlns:a16="http://schemas.microsoft.com/office/drawing/2014/main" id="{C7C5EFF8-591C-4599-9D33-63C767C6BC51}"/>
              </a:ext>
            </a:extLst>
          </p:cNvPr>
          <p:cNvSpPr>
            <a:spLocks noGrp="1"/>
          </p:cNvSpPr>
          <p:nvPr>
            <p:ph sz="half" idx="2"/>
          </p:nvPr>
        </p:nvSpPr>
        <p:spPr>
          <a:xfrm>
            <a:off x="1039091" y="1602104"/>
            <a:ext cx="5384800" cy="4337051"/>
          </a:xfrm>
        </p:spPr>
        <p:txBody>
          <a:bodyPr>
            <a:normAutofit fontScale="85000" lnSpcReduction="10000"/>
          </a:bodyPr>
          <a:lstStyle/>
          <a:p>
            <a:r>
              <a:rPr lang="en-CA" dirty="0"/>
              <a:t>Each scenario had 1000 cows</a:t>
            </a:r>
          </a:p>
          <a:p>
            <a:r>
              <a:rPr lang="en-CA" dirty="0"/>
              <a:t>The characteristics of cattle production such as birth rate, mortality, weight gain were set to reflect the impact of multiple changes to the production system</a:t>
            </a:r>
          </a:p>
          <a:p>
            <a:pPr lvl="1"/>
            <a:r>
              <a:rPr lang="en-CA" dirty="0"/>
              <a:t>Better pasture through appropriate management</a:t>
            </a:r>
          </a:p>
          <a:p>
            <a:pPr lvl="1"/>
            <a:r>
              <a:rPr lang="en-CA" dirty="0"/>
              <a:t>Stored forage to supplement diet when grazing low quality vegetation</a:t>
            </a:r>
          </a:p>
          <a:p>
            <a:pPr lvl="1"/>
            <a:r>
              <a:rPr lang="en-CA" dirty="0"/>
              <a:t>Herd health improvements from appropriate management</a:t>
            </a:r>
          </a:p>
          <a:p>
            <a:r>
              <a:rPr lang="en-CA" dirty="0"/>
              <a:t>The number of other age groups of cattle for the 1000 cows were developed based on birth rates, mortality, and age to reach the desired mature weight</a:t>
            </a:r>
          </a:p>
          <a:p>
            <a:r>
              <a:rPr lang="en-CA" dirty="0"/>
              <a:t>Three levels of increasing improvement: A, B, C</a:t>
            </a:r>
          </a:p>
          <a:p>
            <a:endParaRPr lang="en-CA" dirty="0"/>
          </a:p>
        </p:txBody>
      </p:sp>
      <p:sp>
        <p:nvSpPr>
          <p:cNvPr id="4" name="Footer Placeholder 3">
            <a:extLst>
              <a:ext uri="{FF2B5EF4-FFF2-40B4-BE49-F238E27FC236}">
                <a16:creationId xmlns:a16="http://schemas.microsoft.com/office/drawing/2014/main" id="{1647E01A-2D67-4B29-B560-3C5F6A389ED4}"/>
              </a:ext>
            </a:extLst>
          </p:cNvPr>
          <p:cNvSpPr>
            <a:spLocks noGrp="1"/>
          </p:cNvSpPr>
          <p:nvPr>
            <p:ph type="ftr" sz="quarter" idx="11"/>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62F8D09C-728B-4390-81B5-92D0D7D8406F}"/>
              </a:ext>
            </a:extLst>
          </p:cNvPr>
          <p:cNvSpPr>
            <a:spLocks noGrp="1"/>
          </p:cNvSpPr>
          <p:nvPr>
            <p:ph type="sldNum" sz="quarter" idx="12"/>
          </p:nvPr>
        </p:nvSpPr>
        <p:spPr/>
        <p:txBody>
          <a:bodyPr/>
          <a:lstStyle/>
          <a:p>
            <a:fld id="{85342F38-C6C6-AF4D-94FC-B55C427F4550}" type="slidenum">
              <a:rPr lang="en-US" smtClean="0"/>
              <a:pPr/>
              <a:t>9</a:t>
            </a:fld>
            <a:endParaRPr lang="en-US" dirty="0"/>
          </a:p>
        </p:txBody>
      </p:sp>
    </p:spTree>
    <p:extLst>
      <p:ext uri="{BB962C8B-B14F-4D97-AF65-F5344CB8AC3E}">
        <p14:creationId xmlns:p14="http://schemas.microsoft.com/office/powerpoint/2010/main" val="1065766930"/>
      </p:ext>
    </p:extLst>
  </p:cSld>
  <p:clrMapOvr>
    <a:masterClrMapping/>
  </p:clrMapOvr>
</p:sld>
</file>

<file path=ppt/theme/theme1.xml><?xml version="1.0" encoding="utf-8"?>
<a:theme xmlns:a="http://schemas.openxmlformats.org/drawingml/2006/main" name="Viresco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6D0869-7923-4407-859F-0906658D061F}" vid="{95903D09-30D2-4396-B4B1-6E3027152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Viresco-PPT-Template-16-9</Template>
  <TotalTime>8808</TotalTime>
  <Words>2004</Words>
  <Application>Microsoft Office PowerPoint</Application>
  <PresentationFormat>Widescreen</PresentationFormat>
  <Paragraphs>390</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Century Gothic</vt:lpstr>
      <vt:lpstr>Roboto</vt:lpstr>
      <vt:lpstr>Viresco_PPT_Template</vt:lpstr>
      <vt:lpstr>Clip</vt:lpstr>
      <vt:lpstr>  Assessment of Applicable Climate Technologies for Establishing Baseline GHG Emissions from Cattle Farming in Cuba </vt:lpstr>
      <vt:lpstr>Objectives</vt:lpstr>
      <vt:lpstr>Project Timeline</vt:lpstr>
      <vt:lpstr>PowerPoint Presentation</vt:lpstr>
      <vt:lpstr>PowerPoint Presentation</vt:lpstr>
      <vt:lpstr>2018 Baseline emissions</vt:lpstr>
      <vt:lpstr>Baseline Results</vt:lpstr>
      <vt:lpstr>PowerPoint Presentation</vt:lpstr>
      <vt:lpstr>Climate-Smart Scenarios to Investigate the Effects of Emissions and Productivity</vt:lpstr>
      <vt:lpstr>4 Scenarios</vt:lpstr>
      <vt:lpstr>PowerPoint Presentation</vt:lpstr>
      <vt:lpstr>PowerPoint Presentation</vt:lpstr>
      <vt:lpstr>PowerPoint Presentation</vt:lpstr>
      <vt:lpstr>Results</vt:lpstr>
      <vt:lpstr>Emissions</vt:lpstr>
      <vt:lpstr> Emission Intensity </vt:lpstr>
      <vt:lpstr>Comments</vt:lpstr>
      <vt:lpstr>Opportunities Depend on the Amount of Implemented Practices </vt:lpstr>
      <vt:lpstr>Potential projects</vt:lpstr>
      <vt:lpstr>PowerPoint Presentation</vt:lpstr>
      <vt:lpstr>Summary</vt:lpstr>
      <vt:lpstr>іGracias!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Vinke</dc:creator>
  <cp:lastModifiedBy>brian mcconkey</cp:lastModifiedBy>
  <cp:revision>152</cp:revision>
  <dcterms:created xsi:type="dcterms:W3CDTF">2019-09-02T09:16:23Z</dcterms:created>
  <dcterms:modified xsi:type="dcterms:W3CDTF">2021-06-15T05:59:45Z</dcterms:modified>
</cp:coreProperties>
</file>