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7" r:id="rId2"/>
    <p:sldId id="278" r:id="rId3"/>
    <p:sldId id="414" r:id="rId4"/>
    <p:sldId id="351" r:id="rId5"/>
    <p:sldId id="356" r:id="rId6"/>
    <p:sldId id="357" r:id="rId7"/>
    <p:sldId id="358" r:id="rId8"/>
    <p:sldId id="352" r:id="rId9"/>
    <p:sldId id="411" r:id="rId10"/>
    <p:sldId id="408" r:id="rId11"/>
    <p:sldId id="399" r:id="rId12"/>
    <p:sldId id="400" r:id="rId13"/>
    <p:sldId id="402" r:id="rId14"/>
    <p:sldId id="403" r:id="rId15"/>
    <p:sldId id="404" r:id="rId16"/>
    <p:sldId id="407" r:id="rId17"/>
    <p:sldId id="409" r:id="rId18"/>
    <p:sldId id="410" r:id="rId19"/>
    <p:sldId id="416" r:id="rId20"/>
    <p:sldId id="412" r:id="rId21"/>
    <p:sldId id="354" r:id="rId22"/>
    <p:sldId id="413"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627"/>
    <a:srgbClr val="4CC057"/>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napToObjects="1">
      <p:cViewPr varScale="1">
        <p:scale>
          <a:sx n="72" d="100"/>
          <a:sy n="72" d="100"/>
        </p:scale>
        <p:origin x="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0566E3-22CD-9442-BBFD-26BB25D704D3}" type="datetimeFigureOut">
              <a:rPr lang="en-US" smtClean="0"/>
              <a:t>6/17/2021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CB314C-660A-C740-8765-CE40B362AFD8}" type="slidenum">
              <a:rPr lang="en-US" smtClean="0"/>
              <a:t>‹#›</a:t>
            </a:fld>
            <a:endParaRPr lang="en-US" dirty="0"/>
          </a:p>
        </p:txBody>
      </p:sp>
    </p:spTree>
    <p:extLst>
      <p:ext uri="{BB962C8B-B14F-4D97-AF65-F5344CB8AC3E}">
        <p14:creationId xmlns:p14="http://schemas.microsoft.com/office/powerpoint/2010/main" val="29159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DB08A-1002-C844-B816-5FE810164453}" type="datetimeFigureOut">
              <a:rPr lang="en-US" smtClean="0"/>
              <a:t>6/17/2021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C633B-B57E-B242-898D-66E34F0C2803}" type="slidenum">
              <a:rPr lang="en-US" smtClean="0"/>
              <a:t>‹#›</a:t>
            </a:fld>
            <a:endParaRPr lang="en-US" dirty="0"/>
          </a:p>
        </p:txBody>
      </p:sp>
    </p:spTree>
    <p:extLst>
      <p:ext uri="{BB962C8B-B14F-4D97-AF65-F5344CB8AC3E}">
        <p14:creationId xmlns:p14="http://schemas.microsoft.com/office/powerpoint/2010/main" val="41090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iresco-PPT-Template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588" y="0"/>
            <a:ext cx="9195412" cy="6858000"/>
          </a:xfrm>
          <a:prstGeom prst="rect">
            <a:avLst/>
          </a:prstGeom>
        </p:spPr>
      </p:pic>
      <p:sp>
        <p:nvSpPr>
          <p:cNvPr id="2" name="Title 1"/>
          <p:cNvSpPr>
            <a:spLocks noGrp="1"/>
          </p:cNvSpPr>
          <p:nvPr>
            <p:ph type="ctrTitle"/>
          </p:nvPr>
        </p:nvSpPr>
        <p:spPr>
          <a:xfrm>
            <a:off x="1078553" y="4170751"/>
            <a:ext cx="9448800" cy="607624"/>
          </a:xfrm>
        </p:spPr>
        <p:txBody>
          <a:bodyPr>
            <a:normAutofit/>
          </a:bodyPr>
          <a:lstStyle>
            <a:lvl1pPr algn="r">
              <a:defRPr sz="2100">
                <a:solidFill>
                  <a:srgbClr val="3C3C3B"/>
                </a:solidFill>
              </a:defRPr>
            </a:lvl1pPr>
          </a:lstStyle>
          <a:p>
            <a:r>
              <a:rPr lang="en-US"/>
              <a:t>Click to edit Master title style</a:t>
            </a:r>
            <a:endParaRPr lang="en-US" dirty="0"/>
          </a:p>
        </p:txBody>
      </p:sp>
      <p:sp>
        <p:nvSpPr>
          <p:cNvPr id="3" name="Subtitle 2"/>
          <p:cNvSpPr>
            <a:spLocks noGrp="1"/>
          </p:cNvSpPr>
          <p:nvPr>
            <p:ph type="subTitle" idx="1"/>
          </p:nvPr>
        </p:nvSpPr>
        <p:spPr>
          <a:xfrm>
            <a:off x="3640667" y="4792307"/>
            <a:ext cx="6886687" cy="401918"/>
          </a:xfrm>
        </p:spPr>
        <p:txBody>
          <a:bodyPr>
            <a:normAutofit/>
          </a:bodyPr>
          <a:lstStyle>
            <a:lvl1pPr marL="0" indent="0" algn="r">
              <a:buNone/>
              <a:defRPr sz="1500">
                <a:solidFill>
                  <a:srgbClr val="3C3C3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66C4946-0875-4A94-BE46-B6F4F14514C7}"/>
              </a:ext>
            </a:extLst>
          </p:cNvPr>
          <p:cNvSpPr/>
          <p:nvPr userDrawn="1"/>
        </p:nvSpPr>
        <p:spPr>
          <a:xfrm>
            <a:off x="0" y="6114361"/>
            <a:ext cx="3117773" cy="4737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437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703DE48-ACF7-4E24-84EF-0838518A1D96}"/>
              </a:ext>
            </a:extLst>
          </p:cNvPr>
          <p:cNvSpPr>
            <a:spLocks noGrp="1"/>
          </p:cNvSpPr>
          <p:nvPr>
            <p:ph type="ftr" sz="quarter" idx="10"/>
          </p:nvPr>
        </p:nvSpPr>
        <p:spPr/>
        <p:txBody>
          <a:bodyPr/>
          <a:lstStyle/>
          <a:p>
            <a:r>
              <a:rPr lang="en-US" dirty="0"/>
              <a:t>VIRESCO SOLUTIONS</a:t>
            </a:r>
          </a:p>
        </p:txBody>
      </p:sp>
      <p:sp>
        <p:nvSpPr>
          <p:cNvPr id="8" name="Slide Number Placeholder 7">
            <a:extLst>
              <a:ext uri="{FF2B5EF4-FFF2-40B4-BE49-F238E27FC236}">
                <a16:creationId xmlns:a16="http://schemas.microsoft.com/office/drawing/2014/main" id="{33841420-DF92-4099-A677-540BB04FFF6F}"/>
              </a:ext>
            </a:extLst>
          </p:cNvPr>
          <p:cNvSpPr>
            <a:spLocks noGrp="1"/>
          </p:cNvSpPr>
          <p:nvPr>
            <p:ph type="sldNum" sz="quarter" idx="11"/>
          </p:nvPr>
        </p:nvSpPr>
        <p:spPr/>
        <p:txBody>
          <a:bodyPr/>
          <a:lstStyle/>
          <a:p>
            <a:fld id="{85342F38-C6C6-AF4D-94FC-B55C427F4550}" type="slidenum">
              <a:rPr lang="en-US" smtClean="0"/>
              <a:pPr/>
              <a:t>‹#›</a:t>
            </a:fld>
            <a:endParaRPr lang="en-US" dirty="0"/>
          </a:p>
        </p:txBody>
      </p:sp>
    </p:spTree>
    <p:extLst>
      <p:ext uri="{BB962C8B-B14F-4D97-AF65-F5344CB8AC3E}">
        <p14:creationId xmlns:p14="http://schemas.microsoft.com/office/powerpoint/2010/main" val="81292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46100"/>
          </a:xfrm>
        </p:spPr>
        <p:txBody>
          <a:bodyPr anchor="t">
            <a:normAutofit/>
          </a:bodyPr>
          <a:lstStyle>
            <a:lvl1pPr algn="l">
              <a:defRPr sz="1800" b="0" cap="all">
                <a:solidFill>
                  <a:srgbClr val="3C3C3B"/>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t>VIRESCO SOLUTIONS</a:t>
            </a:r>
          </a:p>
        </p:txBody>
      </p:sp>
      <p:sp>
        <p:nvSpPr>
          <p:cNvPr id="6" name="Slide Number Placeholder 5"/>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354000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33705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337051"/>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VIRESCO SOLUTIONS</a:t>
            </a:r>
          </a:p>
        </p:txBody>
      </p:sp>
      <p:sp>
        <p:nvSpPr>
          <p:cNvPr id="7" name="Slide Number Placeholder 6"/>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123243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VIRESCO SOLUTIONS</a:t>
            </a:r>
          </a:p>
        </p:txBody>
      </p:sp>
      <p:sp>
        <p:nvSpPr>
          <p:cNvPr id="5" name="Slide Number Placeholder 4"/>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253855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VIRESCO SOLUTIONS</a:t>
            </a:r>
          </a:p>
        </p:txBody>
      </p:sp>
      <p:sp>
        <p:nvSpPr>
          <p:cNvPr id="4" name="Slide Number Placeholder 3"/>
          <p:cNvSpPr>
            <a:spLocks noGrp="1"/>
          </p:cNvSpPr>
          <p:nvPr>
            <p:ph type="sldNum" sz="quarter" idx="12"/>
          </p:nvPr>
        </p:nvSpPr>
        <p:spPr/>
        <p:txBody>
          <a:bodyPr/>
          <a:lstStyle/>
          <a:p>
            <a:fld id="{85342F38-C6C6-AF4D-94FC-B55C427F4550}" type="slidenum">
              <a:rPr lang="en-US" smtClean="0"/>
              <a:t>‹#›</a:t>
            </a:fld>
            <a:endParaRPr lang="en-US" dirty="0"/>
          </a:p>
        </p:txBody>
      </p:sp>
    </p:spTree>
    <p:extLst>
      <p:ext uri="{BB962C8B-B14F-4D97-AF65-F5344CB8AC3E}">
        <p14:creationId xmlns:p14="http://schemas.microsoft.com/office/powerpoint/2010/main" val="27213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35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310140" y="6395680"/>
            <a:ext cx="3860800" cy="365125"/>
          </a:xfrm>
          <a:prstGeom prst="rect">
            <a:avLst/>
          </a:prstGeom>
        </p:spPr>
        <p:txBody>
          <a:bodyPr vert="horz" lIns="91440" tIns="45720" rIns="91440" bIns="45720" rtlCol="0" anchor="ctr"/>
          <a:lstStyle>
            <a:lvl1pPr algn="r">
              <a:defRPr sz="750" kern="1000" spc="90">
                <a:solidFill>
                  <a:srgbClr val="3C3C3B"/>
                </a:solidFill>
                <a:latin typeface="Century Gothic"/>
                <a:cs typeface="Century Gothic"/>
              </a:defRPr>
            </a:lvl1pPr>
          </a:lstStyle>
          <a:p>
            <a:r>
              <a:rPr lang="en-US" dirty="0"/>
              <a:t>VIRESCO SOLUTIONS</a:t>
            </a:r>
          </a:p>
        </p:txBody>
      </p:sp>
      <p:sp>
        <p:nvSpPr>
          <p:cNvPr id="6" name="Slide Number Placeholder 5"/>
          <p:cNvSpPr>
            <a:spLocks noGrp="1"/>
          </p:cNvSpPr>
          <p:nvPr>
            <p:ph type="sldNum" sz="quarter" idx="4"/>
          </p:nvPr>
        </p:nvSpPr>
        <p:spPr>
          <a:xfrm>
            <a:off x="11287765" y="6395680"/>
            <a:ext cx="746945" cy="365125"/>
          </a:xfrm>
          <a:prstGeom prst="rect">
            <a:avLst/>
          </a:prstGeom>
        </p:spPr>
        <p:txBody>
          <a:bodyPr vert="horz" lIns="91440" tIns="45720" rIns="91440" bIns="45720" rtlCol="0" anchor="ctr"/>
          <a:lstStyle>
            <a:lvl1pPr algn="l">
              <a:defRPr sz="750">
                <a:solidFill>
                  <a:srgbClr val="3C3C3B"/>
                </a:solidFill>
              </a:defRPr>
            </a:lvl1pPr>
          </a:lstStyle>
          <a:p>
            <a:fld id="{85342F38-C6C6-AF4D-94FC-B55C427F4550}" type="slidenum">
              <a:rPr lang="en-US" smtClean="0"/>
              <a:pPr/>
              <a:t>‹#›</a:t>
            </a:fld>
            <a:endParaRPr lang="en-US" dirty="0"/>
          </a:p>
        </p:txBody>
      </p:sp>
      <p:pic>
        <p:nvPicPr>
          <p:cNvPr id="8" name="Picture 7">
            <a:extLst>
              <a:ext uri="{FF2B5EF4-FFF2-40B4-BE49-F238E27FC236}">
                <a16:creationId xmlns:a16="http://schemas.microsoft.com/office/drawing/2014/main" id="{D12FD0CE-917A-46DE-89C7-45E55EE2473D}"/>
              </a:ext>
            </a:extLst>
          </p:cNvPr>
          <p:cNvPicPr>
            <a:picLocks noChangeAspect="1"/>
          </p:cNvPicPr>
          <p:nvPr userDrawn="1"/>
        </p:nvPicPr>
        <p:blipFill>
          <a:blip r:embed="rId8"/>
          <a:stretch>
            <a:fillRect/>
          </a:stretch>
        </p:blipFill>
        <p:spPr>
          <a:xfrm>
            <a:off x="10334372" y="5897380"/>
            <a:ext cx="794701" cy="932245"/>
          </a:xfrm>
          <a:prstGeom prst="rect">
            <a:avLst/>
          </a:prstGeom>
        </p:spPr>
      </p:pic>
      <p:cxnSp>
        <p:nvCxnSpPr>
          <p:cNvPr id="10" name="Straight Connector 9">
            <a:extLst>
              <a:ext uri="{FF2B5EF4-FFF2-40B4-BE49-F238E27FC236}">
                <a16:creationId xmlns:a16="http://schemas.microsoft.com/office/drawing/2014/main" id="{E481F0C7-0F60-4687-81F5-6DD827822D06}"/>
              </a:ext>
            </a:extLst>
          </p:cNvPr>
          <p:cNvCxnSpPr>
            <a:cxnSpLocks/>
          </p:cNvCxnSpPr>
          <p:nvPr userDrawn="1"/>
        </p:nvCxnSpPr>
        <p:spPr>
          <a:xfrm flipH="1">
            <a:off x="11248222" y="6213513"/>
            <a:ext cx="943779" cy="0"/>
          </a:xfrm>
          <a:prstGeom prst="line">
            <a:avLst/>
          </a:prstGeom>
          <a:ln w="9525">
            <a:solidFill>
              <a:srgbClr val="DA462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8708764-C43B-4EB4-94ED-981F3D74B413}"/>
              </a:ext>
            </a:extLst>
          </p:cNvPr>
          <p:cNvCxnSpPr>
            <a:cxnSpLocks/>
          </p:cNvCxnSpPr>
          <p:nvPr userDrawn="1"/>
        </p:nvCxnSpPr>
        <p:spPr>
          <a:xfrm flipH="1">
            <a:off x="0" y="6213513"/>
            <a:ext cx="10170941" cy="0"/>
          </a:xfrm>
          <a:prstGeom prst="line">
            <a:avLst/>
          </a:prstGeom>
          <a:ln w="9525">
            <a:solidFill>
              <a:srgbClr val="DA462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dt="0"/>
  <p:txStyles>
    <p:titleStyle>
      <a:lvl1pPr algn="ctr" defTabSz="342900" rtl="0" eaLnBrk="1" latinLnBrk="0" hangingPunct="1">
        <a:spcBef>
          <a:spcPct val="0"/>
        </a:spcBef>
        <a:buNone/>
        <a:defRPr sz="2400" kern="1200">
          <a:solidFill>
            <a:srgbClr val="3C3C3B"/>
          </a:solidFill>
          <a:latin typeface="Century Gothic"/>
          <a:ea typeface="+mj-ea"/>
          <a:cs typeface="Century Gothic"/>
        </a:defRPr>
      </a:lvl1pPr>
    </p:titleStyle>
    <p:bodyStyle>
      <a:lvl1pPr marL="257175" indent="-257175" algn="l" defTabSz="342900" rtl="0" eaLnBrk="1" latinLnBrk="0" hangingPunct="1">
        <a:lnSpc>
          <a:spcPts val="1800"/>
        </a:lnSpc>
        <a:spcBef>
          <a:spcPts val="450"/>
        </a:spcBef>
        <a:spcAft>
          <a:spcPts val="450"/>
        </a:spcAft>
        <a:buFont typeface="Arial"/>
        <a:buChar char="•"/>
        <a:defRPr sz="1800" kern="1200">
          <a:solidFill>
            <a:srgbClr val="3C3C3B"/>
          </a:solidFill>
          <a:latin typeface="Century Gothic"/>
          <a:ea typeface="+mn-ea"/>
          <a:cs typeface="Century Gothic"/>
        </a:defRPr>
      </a:lvl1pPr>
      <a:lvl2pPr marL="557213" indent="-214313"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2pPr>
      <a:lvl3pPr marL="8572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3pPr>
      <a:lvl4pPr marL="12001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4pPr>
      <a:lvl5pPr marL="1543050" indent="-171450" algn="l" defTabSz="342900" rtl="0" eaLnBrk="1" latinLnBrk="0" hangingPunct="1">
        <a:lnSpc>
          <a:spcPts val="1800"/>
        </a:lnSpc>
        <a:spcBef>
          <a:spcPts val="450"/>
        </a:spcBef>
        <a:spcAft>
          <a:spcPts val="450"/>
        </a:spcAft>
        <a:buFont typeface="Arial"/>
        <a:buChar char="»"/>
        <a:defRPr sz="1500" kern="1200">
          <a:solidFill>
            <a:srgbClr val="3C3C3B"/>
          </a:solidFill>
          <a:latin typeface="Century Gothic"/>
          <a:ea typeface="+mn-ea"/>
          <a:cs typeface="Century Gothic"/>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3866939"/>
            <a:ext cx="9915525" cy="607624"/>
          </a:xfrm>
        </p:spPr>
        <p:txBody>
          <a:bodyPr>
            <a:noAutofit/>
          </a:bodyPr>
          <a:lstStyle/>
          <a:p>
            <a:pPr algn="ctr"/>
            <a:r>
              <a:rPr lang="es-ES" sz="2400" dirty="0"/>
              <a:t>Elaboración de datos de referencia de las emisiones de GEI de la ganadería vacuna en Cuba</a:t>
            </a:r>
            <a:endParaRPr lang="es-ES" sz="2800" dirty="0"/>
          </a:p>
        </p:txBody>
      </p:sp>
      <p:sp>
        <p:nvSpPr>
          <p:cNvPr id="3" name="Subtitle 2"/>
          <p:cNvSpPr>
            <a:spLocks noGrp="1"/>
          </p:cNvSpPr>
          <p:nvPr>
            <p:ph type="subTitle" idx="1"/>
          </p:nvPr>
        </p:nvSpPr>
        <p:spPr>
          <a:xfrm>
            <a:off x="3933713" y="5200575"/>
            <a:ext cx="6886687" cy="401918"/>
          </a:xfrm>
        </p:spPr>
        <p:txBody>
          <a:bodyPr>
            <a:noAutofit/>
          </a:bodyPr>
          <a:lstStyle/>
          <a:p>
            <a:r>
              <a:rPr lang="en-CA" sz="1100" b="0" i="0" u="none" strike="noStrike" baseline="0" dirty="0">
                <a:solidFill>
                  <a:srgbClr val="000000"/>
                </a:solidFill>
                <a:latin typeface="Century Gothic" panose="020B0502020202020204" pitchFamily="34" charset="0"/>
              </a:rPr>
              <a:t>CTCN Reference Number: 2018000010</a:t>
            </a:r>
          </a:p>
          <a:p>
            <a:r>
              <a:rPr lang="en-CA" sz="1100" b="0" i="0" u="none" strike="noStrike" baseline="0" dirty="0">
                <a:solidFill>
                  <a:srgbClr val="000000"/>
                </a:solidFill>
                <a:latin typeface="Century Gothic" panose="020B0502020202020204" pitchFamily="34" charset="0"/>
              </a:rPr>
              <a:t> </a:t>
            </a:r>
            <a:endParaRPr lang="en-US" sz="1050" dirty="0"/>
          </a:p>
        </p:txBody>
      </p:sp>
      <p:pic>
        <p:nvPicPr>
          <p:cNvPr id="4" name="Picture 3" descr="A picture containing clipart&#10;&#10;Description automatically generated">
            <a:extLst>
              <a:ext uri="{FF2B5EF4-FFF2-40B4-BE49-F238E27FC236}">
                <a16:creationId xmlns:a16="http://schemas.microsoft.com/office/drawing/2014/main" id="{981EC4F7-2845-485F-861B-A8309ED8F82A}"/>
              </a:ext>
            </a:extLst>
          </p:cNvPr>
          <p:cNvPicPr/>
          <p:nvPr/>
        </p:nvPicPr>
        <p:blipFill>
          <a:blip r:embed="rId2"/>
          <a:stretch>
            <a:fillRect/>
          </a:stretch>
        </p:blipFill>
        <p:spPr>
          <a:xfrm>
            <a:off x="3968913" y="1567888"/>
            <a:ext cx="2127087" cy="1023474"/>
          </a:xfrm>
          <a:prstGeom prst="rect">
            <a:avLst/>
          </a:prstGeom>
        </p:spPr>
      </p:pic>
    </p:spTree>
    <p:extLst>
      <p:ext uri="{BB962C8B-B14F-4D97-AF65-F5344CB8AC3E}">
        <p14:creationId xmlns:p14="http://schemas.microsoft.com/office/powerpoint/2010/main" val="396666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44E4CD5-62A0-4727-96C7-C5E4029AA9C6}"/>
              </a:ext>
            </a:extLst>
          </p:cNvPr>
          <p:cNvSpPr>
            <a:spLocks noGrp="1" noChangeArrowheads="1"/>
          </p:cNvSpPr>
          <p:nvPr>
            <p:ph type="title"/>
          </p:nvPr>
        </p:nvSpPr>
        <p:spPr/>
        <p:txBody>
          <a:bodyPr/>
          <a:lstStyle/>
          <a:p>
            <a:pPr eaLnBrk="1" hangingPunct="1"/>
            <a:r>
              <a:rPr lang="es-ES" altLang="en-US" dirty="0">
                <a:latin typeface="Century Gothic" panose="020B0502020202020204" pitchFamily="34" charset="0"/>
                <a:cs typeface="Century Gothic" panose="020B0502020202020204" pitchFamily="34" charset="0"/>
              </a:rPr>
              <a:t>4 Escenarios</a:t>
            </a:r>
          </a:p>
        </p:txBody>
      </p:sp>
      <p:sp>
        <p:nvSpPr>
          <p:cNvPr id="3" name="Content Placeholder 2">
            <a:extLst>
              <a:ext uri="{FF2B5EF4-FFF2-40B4-BE49-F238E27FC236}">
                <a16:creationId xmlns:a16="http://schemas.microsoft.com/office/drawing/2014/main" id="{74251E59-0A51-4960-B4D7-B0CDE43DFE43}"/>
              </a:ext>
            </a:extLst>
          </p:cNvPr>
          <p:cNvSpPr>
            <a:spLocks noGrp="1"/>
          </p:cNvSpPr>
          <p:nvPr>
            <p:ph idx="1"/>
          </p:nvPr>
        </p:nvSpPr>
        <p:spPr>
          <a:xfrm>
            <a:off x="1514475" y="1252537"/>
            <a:ext cx="10972800" cy="4352925"/>
          </a:xfrm>
        </p:spPr>
        <p:txBody>
          <a:bodyPr rtlCol="0">
            <a:normAutofit/>
          </a:bodyPr>
          <a:lstStyle/>
          <a:p>
            <a:pPr>
              <a:lnSpc>
                <a:spcPct val="120000"/>
              </a:lnSpc>
              <a:spcAft>
                <a:spcPts val="0"/>
              </a:spcAft>
              <a:defRPr/>
            </a:pPr>
            <a:r>
              <a:rPr lang="es-ES" dirty="0">
                <a:ea typeface="+mn-ea"/>
              </a:rPr>
              <a:t>Todos los escenarios tienen</a:t>
            </a:r>
            <a:r>
              <a:rPr lang="es-ES" dirty="0"/>
              <a:t> </a:t>
            </a:r>
            <a:r>
              <a:rPr lang="es-ES" dirty="0">
                <a:ea typeface="+mn-ea"/>
              </a:rPr>
              <a:t>1000 vacas de 450 kg</a:t>
            </a:r>
          </a:p>
          <a:p>
            <a:pPr>
              <a:lnSpc>
                <a:spcPct val="120000"/>
              </a:lnSpc>
              <a:spcAft>
                <a:spcPts val="0"/>
              </a:spcAft>
              <a:defRPr/>
            </a:pPr>
            <a:endParaRPr lang="es-ES" dirty="0"/>
          </a:p>
          <a:p>
            <a:pPr marL="0" indent="0">
              <a:lnSpc>
                <a:spcPct val="120000"/>
              </a:lnSpc>
              <a:spcAft>
                <a:spcPts val="0"/>
              </a:spcAft>
              <a:buNone/>
              <a:defRPr/>
            </a:pPr>
            <a:r>
              <a:rPr lang="es-ES" b="1" dirty="0">
                <a:ea typeface="+mn-ea"/>
              </a:rPr>
              <a:t>Escenario de base (representa la situación actual)</a:t>
            </a:r>
          </a:p>
          <a:p>
            <a:pPr>
              <a:lnSpc>
                <a:spcPct val="120000"/>
              </a:lnSpc>
              <a:spcAft>
                <a:spcPts val="0"/>
              </a:spcAft>
              <a:defRPr/>
            </a:pPr>
            <a:r>
              <a:rPr lang="es-ES" dirty="0">
                <a:ea typeface="+mn-ea"/>
              </a:rPr>
              <a:t>Pastizales naturales (ha): 1,438</a:t>
            </a:r>
          </a:p>
          <a:p>
            <a:pPr>
              <a:lnSpc>
                <a:spcPct val="120000"/>
              </a:lnSpc>
              <a:spcAft>
                <a:spcPts val="0"/>
              </a:spcAft>
              <a:defRPr/>
            </a:pPr>
            <a:r>
              <a:rPr lang="es-ES" dirty="0"/>
              <a:t>Mortalidad</a:t>
            </a:r>
            <a:r>
              <a:rPr lang="es-ES" dirty="0">
                <a:ea typeface="+mn-ea"/>
              </a:rPr>
              <a:t>: 30% animales jóvenes, 20% animales viejos</a:t>
            </a:r>
          </a:p>
          <a:p>
            <a:pPr>
              <a:lnSpc>
                <a:spcPct val="120000"/>
              </a:lnSpc>
              <a:spcAft>
                <a:spcPts val="0"/>
              </a:spcAft>
              <a:defRPr/>
            </a:pPr>
            <a:r>
              <a:rPr lang="es-ES" dirty="0">
                <a:ea typeface="+mn-ea"/>
              </a:rPr>
              <a:t>Ganancia (kg/animal/día): 0.03-0.32</a:t>
            </a:r>
          </a:p>
          <a:p>
            <a:pPr>
              <a:lnSpc>
                <a:spcPct val="120000"/>
              </a:lnSpc>
              <a:spcAft>
                <a:spcPts val="0"/>
              </a:spcAft>
              <a:defRPr/>
            </a:pPr>
            <a:r>
              <a:rPr lang="es-ES" dirty="0">
                <a:ea typeface="+mn-ea"/>
              </a:rPr>
              <a:t>Producción de leche por vaca lechera (kg/día): 3.1</a:t>
            </a:r>
          </a:p>
          <a:p>
            <a:pPr>
              <a:lnSpc>
                <a:spcPct val="120000"/>
              </a:lnSpc>
              <a:spcAft>
                <a:spcPts val="0"/>
              </a:spcAft>
              <a:defRPr/>
            </a:pPr>
            <a:r>
              <a:rPr lang="es-ES" dirty="0">
                <a:ea typeface="+mn-ea"/>
              </a:rPr>
              <a:t>Proporción de animales gestantes(%): 50</a:t>
            </a:r>
          </a:p>
          <a:p>
            <a:pPr>
              <a:lnSpc>
                <a:spcPct val="120000"/>
              </a:lnSpc>
              <a:spcAft>
                <a:spcPts val="0"/>
              </a:spcAft>
              <a:defRPr/>
            </a:pPr>
            <a:r>
              <a:rPr lang="es-ES" dirty="0">
                <a:ea typeface="+mn-ea"/>
              </a:rPr>
              <a:t>Proporción de vacas ordeñadas(%): 50 </a:t>
            </a:r>
          </a:p>
          <a:p>
            <a:pPr>
              <a:lnSpc>
                <a:spcPct val="120000"/>
              </a:lnSpc>
              <a:spcAft>
                <a:spcPts val="0"/>
              </a:spcAft>
              <a:defRPr/>
            </a:pPr>
            <a:r>
              <a:rPr lang="es-ES" dirty="0">
                <a:ea typeface="+mn-ea"/>
              </a:rPr>
              <a:t>Producción anual de leche (kg): 511,000</a:t>
            </a:r>
          </a:p>
          <a:p>
            <a:pPr>
              <a:lnSpc>
                <a:spcPct val="120000"/>
              </a:lnSpc>
              <a:spcAft>
                <a:spcPts val="0"/>
              </a:spcAft>
              <a:defRPr/>
            </a:pPr>
            <a:r>
              <a:rPr lang="es-ES" dirty="0">
                <a:ea typeface="+mn-ea"/>
              </a:rPr>
              <a:t>Producción anual de res muerta para carne (kg): 60,500</a:t>
            </a:r>
          </a:p>
        </p:txBody>
      </p:sp>
      <p:sp>
        <p:nvSpPr>
          <p:cNvPr id="4" name="Footer Placeholder 3">
            <a:extLst>
              <a:ext uri="{FF2B5EF4-FFF2-40B4-BE49-F238E27FC236}">
                <a16:creationId xmlns:a16="http://schemas.microsoft.com/office/drawing/2014/main" id="{9EC70233-14F9-4984-BA92-F5DCA53A413D}"/>
              </a:ext>
            </a:extLst>
          </p:cNvPr>
          <p:cNvSpPr>
            <a:spLocks noGrp="1"/>
          </p:cNvSpPr>
          <p:nvPr>
            <p:ph type="ftr" sz="quarter" idx="11"/>
          </p:nvPr>
        </p:nvSpPr>
        <p:spPr/>
        <p:txBody>
          <a:bodyPr/>
          <a:lstStyle/>
          <a:p>
            <a:pPr>
              <a:defRPr/>
            </a:pPr>
            <a:r>
              <a:rPr lang="en-US" dirty="0"/>
              <a:t>VIRESCO SOLUTIONS</a:t>
            </a:r>
          </a:p>
        </p:txBody>
      </p:sp>
      <p:sp>
        <p:nvSpPr>
          <p:cNvPr id="7173" name="Slide Number Placeholder 4">
            <a:extLst>
              <a:ext uri="{FF2B5EF4-FFF2-40B4-BE49-F238E27FC236}">
                <a16:creationId xmlns:a16="http://schemas.microsoft.com/office/drawing/2014/main" id="{36856ACC-C8FD-4BD6-94FE-808A1703AC06}"/>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10</a:t>
            </a:fld>
            <a:endParaRPr lang="en-US" altLang="en-US" sz="1000"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A02AC-5CDB-4402-BA5D-93199B2C8F68}"/>
              </a:ext>
            </a:extLst>
          </p:cNvPr>
          <p:cNvSpPr>
            <a:spLocks noGrp="1"/>
          </p:cNvSpPr>
          <p:nvPr>
            <p:ph idx="1"/>
          </p:nvPr>
        </p:nvSpPr>
        <p:spPr>
          <a:xfrm>
            <a:off x="1323975" y="1252537"/>
            <a:ext cx="10972800" cy="4352925"/>
          </a:xfrm>
        </p:spPr>
        <p:txBody>
          <a:bodyPr rtlCol="0">
            <a:normAutofit/>
          </a:bodyPr>
          <a:lstStyle/>
          <a:p>
            <a:pPr marL="0" indent="0">
              <a:lnSpc>
                <a:spcPct val="120000"/>
              </a:lnSpc>
              <a:spcAft>
                <a:spcPts val="0"/>
              </a:spcAft>
              <a:buNone/>
              <a:defRPr/>
            </a:pPr>
            <a:r>
              <a:rPr lang="es-ES" b="1" dirty="0"/>
              <a:t>Es</a:t>
            </a:r>
            <a:r>
              <a:rPr lang="es-ES" b="1" dirty="0">
                <a:ea typeface="+mn-ea"/>
              </a:rPr>
              <a:t>cenario A (mejoras leves del escenario base)</a:t>
            </a:r>
          </a:p>
          <a:p>
            <a:pPr>
              <a:lnSpc>
                <a:spcPct val="120000"/>
              </a:lnSpc>
              <a:spcAft>
                <a:spcPts val="0"/>
              </a:spcAft>
              <a:defRPr/>
            </a:pPr>
            <a:r>
              <a:rPr lang="es-ES" dirty="0">
                <a:ea typeface="+mn-ea"/>
              </a:rPr>
              <a:t>Pastizales naturales (ha): 1338</a:t>
            </a:r>
          </a:p>
          <a:p>
            <a:pPr>
              <a:lnSpc>
                <a:spcPct val="120000"/>
              </a:lnSpc>
              <a:spcAft>
                <a:spcPts val="0"/>
              </a:spcAft>
              <a:defRPr/>
            </a:pPr>
            <a:r>
              <a:rPr lang="es-ES" dirty="0">
                <a:ea typeface="+mn-ea"/>
              </a:rPr>
              <a:t>Forraje fertilizado (ha): 100</a:t>
            </a:r>
          </a:p>
          <a:p>
            <a:pPr>
              <a:lnSpc>
                <a:spcPct val="120000"/>
              </a:lnSpc>
              <a:spcAft>
                <a:spcPts val="0"/>
              </a:spcAft>
              <a:defRPr/>
            </a:pPr>
            <a:r>
              <a:rPr lang="es-ES" dirty="0">
                <a:ea typeface="+mn-ea"/>
              </a:rPr>
              <a:t>Mortalidad: 20% animales jóvenes, 10% animales viejos</a:t>
            </a:r>
          </a:p>
          <a:p>
            <a:pPr>
              <a:lnSpc>
                <a:spcPct val="120000"/>
              </a:lnSpc>
              <a:spcAft>
                <a:spcPts val="0"/>
              </a:spcAft>
              <a:defRPr/>
            </a:pPr>
            <a:r>
              <a:rPr lang="es-ES" dirty="0">
                <a:ea typeface="+mn-ea"/>
              </a:rPr>
              <a:t>Ganancia (kg/animal/día): 0.1-0.32</a:t>
            </a:r>
          </a:p>
          <a:p>
            <a:pPr>
              <a:lnSpc>
                <a:spcPct val="120000"/>
              </a:lnSpc>
              <a:spcAft>
                <a:spcPts val="0"/>
              </a:spcAft>
              <a:defRPr/>
            </a:pPr>
            <a:r>
              <a:rPr lang="es-ES" dirty="0">
                <a:ea typeface="+mn-ea"/>
              </a:rPr>
              <a:t>Producción de leche por vaca lechera (kg/día): 6</a:t>
            </a:r>
          </a:p>
          <a:p>
            <a:pPr>
              <a:lnSpc>
                <a:spcPct val="120000"/>
              </a:lnSpc>
              <a:spcAft>
                <a:spcPts val="0"/>
              </a:spcAft>
              <a:defRPr/>
            </a:pPr>
            <a:r>
              <a:rPr lang="es-ES" dirty="0">
                <a:ea typeface="+mn-ea"/>
              </a:rPr>
              <a:t>Proporción de animales gestantes (%): 50</a:t>
            </a:r>
          </a:p>
          <a:p>
            <a:pPr>
              <a:lnSpc>
                <a:spcPct val="120000"/>
              </a:lnSpc>
              <a:spcAft>
                <a:spcPts val="0"/>
              </a:spcAft>
              <a:defRPr/>
            </a:pPr>
            <a:r>
              <a:rPr lang="es-ES" dirty="0">
                <a:ea typeface="+mn-ea"/>
              </a:rPr>
              <a:t>Proporción de vacas ordeñadas (%): 60</a:t>
            </a:r>
          </a:p>
          <a:p>
            <a:pPr>
              <a:lnSpc>
                <a:spcPct val="120000"/>
              </a:lnSpc>
              <a:spcAft>
                <a:spcPts val="0"/>
              </a:spcAft>
              <a:defRPr/>
            </a:pPr>
            <a:r>
              <a:rPr lang="es-ES" dirty="0">
                <a:ea typeface="+mn-ea"/>
              </a:rPr>
              <a:t>Producción anual de leche (kg): 1,277,500</a:t>
            </a:r>
          </a:p>
          <a:p>
            <a:pPr>
              <a:lnSpc>
                <a:spcPct val="120000"/>
              </a:lnSpc>
              <a:spcAft>
                <a:spcPts val="0"/>
              </a:spcAft>
              <a:defRPr/>
            </a:pPr>
            <a:r>
              <a:rPr lang="es-ES" dirty="0">
                <a:ea typeface="+mn-ea"/>
              </a:rPr>
              <a:t>Producción anual de res muerta para carne (kg): 74,000</a:t>
            </a:r>
          </a:p>
        </p:txBody>
      </p:sp>
      <p:sp>
        <p:nvSpPr>
          <p:cNvPr id="4" name="Footer Placeholder 3">
            <a:extLst>
              <a:ext uri="{FF2B5EF4-FFF2-40B4-BE49-F238E27FC236}">
                <a16:creationId xmlns:a16="http://schemas.microsoft.com/office/drawing/2014/main" id="{0A3A9F66-121A-4657-A1C8-F6EA58509145}"/>
              </a:ext>
            </a:extLst>
          </p:cNvPr>
          <p:cNvSpPr>
            <a:spLocks noGrp="1"/>
          </p:cNvSpPr>
          <p:nvPr>
            <p:ph type="ftr" sz="quarter" idx="11"/>
          </p:nvPr>
        </p:nvSpPr>
        <p:spPr/>
        <p:txBody>
          <a:bodyPr/>
          <a:lstStyle/>
          <a:p>
            <a:pPr>
              <a:defRPr/>
            </a:pPr>
            <a:r>
              <a:rPr lang="en-US" dirty="0"/>
              <a:t>VIRESCO SOLUTIONS</a:t>
            </a:r>
          </a:p>
        </p:txBody>
      </p:sp>
      <p:sp>
        <p:nvSpPr>
          <p:cNvPr id="8197" name="Slide Number Placeholder 4">
            <a:extLst>
              <a:ext uri="{FF2B5EF4-FFF2-40B4-BE49-F238E27FC236}">
                <a16:creationId xmlns:a16="http://schemas.microsoft.com/office/drawing/2014/main" id="{2DD261DB-B7E4-436A-8BB7-DC7E3E401F59}"/>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11</a:t>
            </a:fld>
            <a:endParaRPr lang="en-US" altLang="en-US" sz="1000"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8F716-10C8-4C02-ACBA-C815B2FBDCBD}"/>
              </a:ext>
            </a:extLst>
          </p:cNvPr>
          <p:cNvSpPr>
            <a:spLocks noGrp="1"/>
          </p:cNvSpPr>
          <p:nvPr>
            <p:ph idx="1"/>
          </p:nvPr>
        </p:nvSpPr>
        <p:spPr>
          <a:xfrm>
            <a:off x="1103314" y="1057276"/>
            <a:ext cx="8713787" cy="4352925"/>
          </a:xfrm>
        </p:spPr>
        <p:txBody>
          <a:bodyPr rtlCol="0">
            <a:normAutofit lnSpcReduction="10000"/>
          </a:bodyPr>
          <a:lstStyle/>
          <a:p>
            <a:pPr marL="0" indent="0">
              <a:lnSpc>
                <a:spcPct val="120000"/>
              </a:lnSpc>
              <a:spcAft>
                <a:spcPts val="0"/>
              </a:spcAft>
              <a:buNone/>
              <a:defRPr/>
            </a:pPr>
            <a:r>
              <a:rPr lang="es-ES" b="1" dirty="0"/>
              <a:t>Es</a:t>
            </a:r>
            <a:r>
              <a:rPr lang="es-ES" b="1" dirty="0">
                <a:ea typeface="+mn-ea"/>
              </a:rPr>
              <a:t>cenario B (gran mejora con respecto al escenario base)</a:t>
            </a:r>
          </a:p>
          <a:p>
            <a:pPr>
              <a:lnSpc>
                <a:spcPct val="120000"/>
              </a:lnSpc>
              <a:spcAft>
                <a:spcPts val="0"/>
              </a:spcAft>
              <a:defRPr/>
            </a:pPr>
            <a:r>
              <a:rPr lang="es-ES" dirty="0">
                <a:ea typeface="+mn-ea"/>
              </a:rPr>
              <a:t>Pastizales naturales (ha): 331</a:t>
            </a:r>
          </a:p>
          <a:p>
            <a:pPr>
              <a:lnSpc>
                <a:spcPct val="120000"/>
              </a:lnSpc>
              <a:spcAft>
                <a:spcPts val="0"/>
              </a:spcAft>
              <a:defRPr/>
            </a:pPr>
            <a:r>
              <a:rPr lang="es-ES" dirty="0">
                <a:ea typeface="+mn-ea"/>
              </a:rPr>
              <a:t>Pastizales cultivados fertilizados (ha): 1,007</a:t>
            </a:r>
          </a:p>
          <a:p>
            <a:pPr>
              <a:lnSpc>
                <a:spcPct val="120000"/>
              </a:lnSpc>
              <a:spcAft>
                <a:spcPts val="0"/>
              </a:spcAft>
              <a:defRPr/>
            </a:pPr>
            <a:r>
              <a:rPr lang="es-ES" dirty="0">
                <a:ea typeface="+mn-ea"/>
              </a:rPr>
              <a:t>Forraje fertilizado (ha): 100</a:t>
            </a:r>
          </a:p>
          <a:p>
            <a:pPr>
              <a:lnSpc>
                <a:spcPct val="120000"/>
              </a:lnSpc>
              <a:spcAft>
                <a:spcPts val="0"/>
              </a:spcAft>
              <a:defRPr/>
            </a:pPr>
            <a:r>
              <a:rPr lang="es-ES" dirty="0">
                <a:ea typeface="+mn-ea"/>
              </a:rPr>
              <a:t>Mortalidad: 15% animales jóvenes, 10% animales viejos</a:t>
            </a:r>
          </a:p>
          <a:p>
            <a:pPr>
              <a:lnSpc>
                <a:spcPct val="120000"/>
              </a:lnSpc>
              <a:spcAft>
                <a:spcPts val="0"/>
              </a:spcAft>
              <a:defRPr/>
            </a:pPr>
            <a:r>
              <a:rPr lang="es-ES" dirty="0">
                <a:ea typeface="+mn-ea"/>
              </a:rPr>
              <a:t>Ganancia (kg/animal/día): 0.5-0.55</a:t>
            </a:r>
          </a:p>
          <a:p>
            <a:pPr>
              <a:lnSpc>
                <a:spcPct val="120000"/>
              </a:lnSpc>
              <a:spcAft>
                <a:spcPts val="0"/>
              </a:spcAft>
              <a:defRPr/>
            </a:pPr>
            <a:r>
              <a:rPr lang="es-ES" dirty="0">
                <a:ea typeface="+mn-ea"/>
              </a:rPr>
              <a:t>Producción de leche por vaca lechera (incluye la producción de vacas nodrizas), kg/día): 8</a:t>
            </a:r>
          </a:p>
          <a:p>
            <a:pPr>
              <a:lnSpc>
                <a:spcPct val="120000"/>
              </a:lnSpc>
              <a:spcAft>
                <a:spcPts val="0"/>
              </a:spcAft>
              <a:defRPr/>
            </a:pPr>
            <a:r>
              <a:rPr lang="es-ES" dirty="0">
                <a:ea typeface="+mn-ea"/>
              </a:rPr>
              <a:t>Proporción de animales gestantes (%): 60</a:t>
            </a:r>
          </a:p>
          <a:p>
            <a:pPr>
              <a:lnSpc>
                <a:spcPct val="120000"/>
              </a:lnSpc>
              <a:spcAft>
                <a:spcPts val="0"/>
              </a:spcAft>
              <a:defRPr/>
            </a:pPr>
            <a:r>
              <a:rPr lang="es-ES" dirty="0">
                <a:ea typeface="+mn-ea"/>
              </a:rPr>
              <a:t>Proporción de vacas ordeñadas (%): 65</a:t>
            </a:r>
          </a:p>
          <a:p>
            <a:pPr>
              <a:lnSpc>
                <a:spcPct val="120000"/>
              </a:lnSpc>
              <a:spcAft>
                <a:spcPts val="0"/>
              </a:spcAft>
              <a:defRPr/>
            </a:pPr>
            <a:r>
              <a:rPr lang="es-ES" dirty="0">
                <a:ea typeface="+mn-ea"/>
              </a:rPr>
              <a:t>Producción anual de leche (kg): 1,679,000</a:t>
            </a:r>
          </a:p>
          <a:p>
            <a:pPr>
              <a:lnSpc>
                <a:spcPct val="120000"/>
              </a:lnSpc>
              <a:spcAft>
                <a:spcPts val="0"/>
              </a:spcAft>
              <a:defRPr/>
            </a:pPr>
            <a:r>
              <a:rPr lang="es-ES" dirty="0">
                <a:ea typeface="+mn-ea"/>
              </a:rPr>
              <a:t>Producción anual de res muerta para carne (kg): 91,000</a:t>
            </a:r>
          </a:p>
        </p:txBody>
      </p:sp>
      <p:sp>
        <p:nvSpPr>
          <p:cNvPr id="4" name="Footer Placeholder 3">
            <a:extLst>
              <a:ext uri="{FF2B5EF4-FFF2-40B4-BE49-F238E27FC236}">
                <a16:creationId xmlns:a16="http://schemas.microsoft.com/office/drawing/2014/main" id="{B01A82F1-5B7A-44CF-8BF2-808E02CA4CA0}"/>
              </a:ext>
            </a:extLst>
          </p:cNvPr>
          <p:cNvSpPr>
            <a:spLocks noGrp="1"/>
          </p:cNvSpPr>
          <p:nvPr>
            <p:ph type="ftr" sz="quarter" idx="11"/>
          </p:nvPr>
        </p:nvSpPr>
        <p:spPr/>
        <p:txBody>
          <a:bodyPr/>
          <a:lstStyle/>
          <a:p>
            <a:pPr>
              <a:defRPr/>
            </a:pPr>
            <a:r>
              <a:rPr lang="en-US" dirty="0"/>
              <a:t>VIRESCO SOLUTIONS</a:t>
            </a:r>
          </a:p>
        </p:txBody>
      </p:sp>
      <p:sp>
        <p:nvSpPr>
          <p:cNvPr id="9221" name="Slide Number Placeholder 4">
            <a:extLst>
              <a:ext uri="{FF2B5EF4-FFF2-40B4-BE49-F238E27FC236}">
                <a16:creationId xmlns:a16="http://schemas.microsoft.com/office/drawing/2014/main" id="{5B77B796-30F7-4F69-A619-CB5E432726FB}"/>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12</a:t>
            </a:fld>
            <a:endParaRPr lang="en-US" altLang="en-US" sz="1000"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82D5-AA47-4527-96C4-B274F1D24F55}"/>
              </a:ext>
            </a:extLst>
          </p:cNvPr>
          <p:cNvSpPr>
            <a:spLocks noGrp="1"/>
          </p:cNvSpPr>
          <p:nvPr>
            <p:ph idx="1"/>
          </p:nvPr>
        </p:nvSpPr>
        <p:spPr>
          <a:xfrm>
            <a:off x="1000125" y="752475"/>
            <a:ext cx="9934576" cy="4857750"/>
          </a:xfrm>
        </p:spPr>
        <p:txBody>
          <a:bodyPr rtlCol="0">
            <a:normAutofit fontScale="92500" lnSpcReduction="10000"/>
          </a:bodyPr>
          <a:lstStyle/>
          <a:p>
            <a:pPr marL="0" indent="0">
              <a:lnSpc>
                <a:spcPct val="120000"/>
              </a:lnSpc>
              <a:spcAft>
                <a:spcPts val="0"/>
              </a:spcAft>
              <a:buNone/>
              <a:defRPr/>
            </a:pPr>
            <a:r>
              <a:rPr lang="es-ES" b="1" dirty="0">
                <a:ea typeface="+mn-ea"/>
              </a:rPr>
              <a:t>Escenario C (cambio total del sistema de producción actual basado en pastos naturales)</a:t>
            </a:r>
          </a:p>
          <a:p>
            <a:pPr>
              <a:lnSpc>
                <a:spcPct val="120000"/>
              </a:lnSpc>
              <a:spcAft>
                <a:spcPts val="0"/>
              </a:spcAft>
              <a:defRPr/>
            </a:pPr>
            <a:r>
              <a:rPr lang="es-ES" dirty="0">
                <a:ea typeface="+mn-ea"/>
              </a:rPr>
              <a:t>Pastizales naturales (ha): 0</a:t>
            </a:r>
          </a:p>
          <a:p>
            <a:pPr>
              <a:lnSpc>
                <a:spcPct val="120000"/>
              </a:lnSpc>
              <a:spcAft>
                <a:spcPts val="0"/>
              </a:spcAft>
              <a:defRPr/>
            </a:pPr>
            <a:r>
              <a:rPr lang="es-ES" dirty="0">
                <a:ea typeface="+mn-ea"/>
              </a:rPr>
              <a:t>Pastizales cultivados fertilizados (ha): 1,050</a:t>
            </a:r>
          </a:p>
          <a:p>
            <a:pPr>
              <a:lnSpc>
                <a:spcPct val="120000"/>
              </a:lnSpc>
              <a:spcAft>
                <a:spcPts val="0"/>
              </a:spcAft>
              <a:defRPr/>
            </a:pPr>
            <a:r>
              <a:rPr lang="es-ES" dirty="0">
                <a:ea typeface="+mn-ea"/>
              </a:rPr>
              <a:t>Forraje fertilizado (ha): 100</a:t>
            </a:r>
          </a:p>
          <a:p>
            <a:pPr>
              <a:lnSpc>
                <a:spcPct val="120000"/>
              </a:lnSpc>
              <a:spcAft>
                <a:spcPts val="0"/>
              </a:spcAft>
              <a:defRPr/>
            </a:pPr>
            <a:r>
              <a:rPr lang="es-ES" dirty="0">
                <a:ea typeface="+mn-ea"/>
              </a:rPr>
              <a:t>Sistemas silvopastoriles (ha): 288</a:t>
            </a:r>
          </a:p>
          <a:p>
            <a:pPr>
              <a:lnSpc>
                <a:spcPct val="120000"/>
              </a:lnSpc>
              <a:spcAft>
                <a:spcPts val="0"/>
              </a:spcAft>
              <a:defRPr/>
            </a:pPr>
            <a:r>
              <a:rPr lang="es-ES" dirty="0">
                <a:ea typeface="+mn-ea"/>
              </a:rPr>
              <a:t>Mortalidad: 10% animales jóvenes, 5% animales viejos</a:t>
            </a:r>
          </a:p>
          <a:p>
            <a:pPr>
              <a:lnSpc>
                <a:spcPct val="120000"/>
              </a:lnSpc>
              <a:spcAft>
                <a:spcPts val="0"/>
              </a:spcAft>
              <a:defRPr/>
            </a:pPr>
            <a:r>
              <a:rPr lang="es-ES" dirty="0">
                <a:ea typeface="+mn-ea"/>
              </a:rPr>
              <a:t>Ganancia (kg/animal/día): 0.1-0.7</a:t>
            </a:r>
          </a:p>
          <a:p>
            <a:pPr>
              <a:lnSpc>
                <a:spcPct val="120000"/>
              </a:lnSpc>
              <a:spcAft>
                <a:spcPts val="0"/>
              </a:spcAft>
              <a:defRPr/>
            </a:pPr>
            <a:r>
              <a:rPr lang="es-ES" dirty="0">
                <a:ea typeface="+mn-ea"/>
              </a:rPr>
              <a:t>Producción de leche por vaca lechera (incluye producción de nodrizas), (kg/día): 9.5</a:t>
            </a:r>
          </a:p>
          <a:p>
            <a:pPr>
              <a:lnSpc>
                <a:spcPct val="120000"/>
              </a:lnSpc>
              <a:spcAft>
                <a:spcPts val="0"/>
              </a:spcAft>
              <a:defRPr/>
            </a:pPr>
            <a:r>
              <a:rPr lang="es-ES" dirty="0">
                <a:ea typeface="+mn-ea"/>
              </a:rPr>
              <a:t>Proporción de animales gestantes (%): 70</a:t>
            </a:r>
          </a:p>
          <a:p>
            <a:pPr>
              <a:lnSpc>
                <a:spcPct val="120000"/>
              </a:lnSpc>
              <a:spcAft>
                <a:spcPts val="0"/>
              </a:spcAft>
              <a:defRPr/>
            </a:pPr>
            <a:r>
              <a:rPr lang="es-ES" dirty="0">
                <a:ea typeface="+mn-ea"/>
              </a:rPr>
              <a:t>Proporción de vacas ordeñadas (%): 70</a:t>
            </a:r>
          </a:p>
          <a:p>
            <a:pPr>
              <a:lnSpc>
                <a:spcPct val="120000"/>
              </a:lnSpc>
              <a:spcAft>
                <a:spcPts val="0"/>
              </a:spcAft>
              <a:defRPr/>
            </a:pPr>
            <a:r>
              <a:rPr lang="es-ES" dirty="0">
                <a:ea typeface="+mn-ea"/>
              </a:rPr>
              <a:t>Producción anual de leche (kg): 2,095,100</a:t>
            </a:r>
          </a:p>
          <a:p>
            <a:pPr>
              <a:lnSpc>
                <a:spcPct val="120000"/>
              </a:lnSpc>
              <a:spcAft>
                <a:spcPts val="0"/>
              </a:spcAft>
              <a:defRPr/>
            </a:pPr>
            <a:r>
              <a:rPr lang="es-ES" dirty="0">
                <a:ea typeface="+mn-ea"/>
              </a:rPr>
              <a:t>Producción anual de res muerta para carne (kg): 120,000</a:t>
            </a:r>
          </a:p>
          <a:p>
            <a:pPr>
              <a:lnSpc>
                <a:spcPct val="120000"/>
              </a:lnSpc>
              <a:spcAft>
                <a:spcPts val="0"/>
              </a:spcAft>
              <a:defRPr/>
            </a:pPr>
            <a:r>
              <a:rPr lang="es-ES" dirty="0"/>
              <a:t>Digestión de biogás del estiércol recolectado para biogás combustible</a:t>
            </a:r>
            <a:endParaRPr lang="es-ES" dirty="0">
              <a:ea typeface="+mn-ea"/>
            </a:endParaRPr>
          </a:p>
        </p:txBody>
      </p:sp>
      <p:sp>
        <p:nvSpPr>
          <p:cNvPr id="4" name="Footer Placeholder 3">
            <a:extLst>
              <a:ext uri="{FF2B5EF4-FFF2-40B4-BE49-F238E27FC236}">
                <a16:creationId xmlns:a16="http://schemas.microsoft.com/office/drawing/2014/main" id="{2EB8733B-A0E2-48C7-A2EE-7B5445DF74D7}"/>
              </a:ext>
            </a:extLst>
          </p:cNvPr>
          <p:cNvSpPr>
            <a:spLocks noGrp="1"/>
          </p:cNvSpPr>
          <p:nvPr>
            <p:ph type="ftr" sz="quarter" idx="11"/>
          </p:nvPr>
        </p:nvSpPr>
        <p:spPr/>
        <p:txBody>
          <a:bodyPr/>
          <a:lstStyle/>
          <a:p>
            <a:pPr>
              <a:defRPr/>
            </a:pPr>
            <a:r>
              <a:rPr lang="en-US" dirty="0"/>
              <a:t>VIRESCO SOLUTIONS</a:t>
            </a:r>
          </a:p>
        </p:txBody>
      </p:sp>
      <p:sp>
        <p:nvSpPr>
          <p:cNvPr id="10245" name="Slide Number Placeholder 4">
            <a:extLst>
              <a:ext uri="{FF2B5EF4-FFF2-40B4-BE49-F238E27FC236}">
                <a16:creationId xmlns:a16="http://schemas.microsoft.com/office/drawing/2014/main" id="{BD8C511B-1784-4A06-8C0F-79DE74C636C1}"/>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13</a:t>
            </a:fld>
            <a:endParaRPr lang="en-US" altLang="en-US" sz="1000"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49DB103-A262-4669-817E-F66A66B7A88C}"/>
              </a:ext>
            </a:extLst>
          </p:cNvPr>
          <p:cNvSpPr>
            <a:spLocks noGrp="1" noChangeArrowheads="1"/>
          </p:cNvSpPr>
          <p:nvPr>
            <p:ph type="title"/>
          </p:nvPr>
        </p:nvSpPr>
        <p:spPr/>
        <p:txBody>
          <a:bodyPr/>
          <a:lstStyle/>
          <a:p>
            <a:pPr eaLnBrk="1" hangingPunct="1"/>
            <a:r>
              <a:rPr lang="es-ES" altLang="en-US" dirty="0">
                <a:latin typeface="Century Gothic" panose="020B0502020202020204" pitchFamily="34" charset="0"/>
                <a:cs typeface="Century Gothic" panose="020B0502020202020204" pitchFamily="34" charset="0"/>
              </a:rPr>
              <a:t>Resultados</a:t>
            </a:r>
          </a:p>
        </p:txBody>
      </p:sp>
      <p:sp>
        <p:nvSpPr>
          <p:cNvPr id="11267" name="Content Placeholder 2">
            <a:extLst>
              <a:ext uri="{FF2B5EF4-FFF2-40B4-BE49-F238E27FC236}">
                <a16:creationId xmlns:a16="http://schemas.microsoft.com/office/drawing/2014/main" id="{7861D670-8791-4DC0-A5D6-3275C39EDF05}"/>
              </a:ext>
            </a:extLst>
          </p:cNvPr>
          <p:cNvSpPr>
            <a:spLocks noGrp="1" noChangeArrowheads="1"/>
          </p:cNvSpPr>
          <p:nvPr>
            <p:ph sz="half" idx="1"/>
          </p:nvPr>
        </p:nvSpPr>
        <p:spPr>
          <a:xfrm>
            <a:off x="2047875" y="1073150"/>
            <a:ext cx="8525430" cy="1054100"/>
          </a:xfrm>
        </p:spPr>
        <p:txBody>
          <a:bodyPr/>
          <a:lstStyle/>
          <a:p>
            <a:pPr eaLnBrk="1" hangingPunct="1"/>
            <a:r>
              <a:rPr lang="es-ES" altLang="en-US" dirty="0">
                <a:latin typeface="Century Gothic" panose="020B0502020202020204" pitchFamily="34" charset="0"/>
                <a:cs typeface="Century Gothic" panose="020B0502020202020204" pitchFamily="34" charset="0"/>
              </a:rPr>
              <a:t>Todas las emisiones calculadas se obtuvieron utilizando el software ALU siguiendo las directrices del IPCC de 2006.</a:t>
            </a:r>
            <a:endParaRPr lang="en-CA" altLang="en-US" dirty="0">
              <a:latin typeface="Century Gothic" panose="020B0502020202020204" pitchFamily="34" charset="0"/>
              <a:cs typeface="Century Gothic" panose="020B0502020202020204" pitchFamily="34" charset="0"/>
            </a:endParaRPr>
          </a:p>
        </p:txBody>
      </p:sp>
      <p:pic>
        <p:nvPicPr>
          <p:cNvPr id="11268" name="Content Placeholder 6">
            <a:extLst>
              <a:ext uri="{FF2B5EF4-FFF2-40B4-BE49-F238E27FC236}">
                <a16:creationId xmlns:a16="http://schemas.microsoft.com/office/drawing/2014/main" id="{73910820-AB3D-4760-97F9-498B4CDB1D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8588" y="1796077"/>
            <a:ext cx="5846762" cy="4221163"/>
          </a:xfrm>
        </p:spPr>
      </p:pic>
      <p:sp>
        <p:nvSpPr>
          <p:cNvPr id="5" name="Footer Placeholder 4">
            <a:extLst>
              <a:ext uri="{FF2B5EF4-FFF2-40B4-BE49-F238E27FC236}">
                <a16:creationId xmlns:a16="http://schemas.microsoft.com/office/drawing/2014/main" id="{B7B7FE82-42A0-4ADF-BEE8-7AAC976ABF9D}"/>
              </a:ext>
            </a:extLst>
          </p:cNvPr>
          <p:cNvSpPr>
            <a:spLocks noGrp="1"/>
          </p:cNvSpPr>
          <p:nvPr>
            <p:ph type="ftr" sz="quarter" idx="10"/>
          </p:nvPr>
        </p:nvSpPr>
        <p:spPr>
          <a:xfrm>
            <a:off x="4732338" y="6396038"/>
            <a:ext cx="2895600"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000" kern="1000" spc="120">
                <a:solidFill>
                  <a:srgbClr val="3C3C3B"/>
                </a:solidFill>
                <a:latin typeface="Century Gothic"/>
                <a:ea typeface="+mn-ea"/>
                <a:cs typeface="Century Gothic"/>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VIRESCO SOLUTIONS</a:t>
            </a:r>
          </a:p>
        </p:txBody>
      </p:sp>
      <p:sp>
        <p:nvSpPr>
          <p:cNvPr id="11270" name="Slide Number Placeholder 5">
            <a:extLst>
              <a:ext uri="{FF2B5EF4-FFF2-40B4-BE49-F238E27FC236}">
                <a16:creationId xmlns:a16="http://schemas.microsoft.com/office/drawing/2014/main" id="{62B8CFEF-359C-4C3F-B7E2-93C49D552DB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400"/>
              </a:lnSpc>
              <a:spcBef>
                <a:spcPts val="600"/>
              </a:spcBef>
              <a:spcAft>
                <a:spcPts val="600"/>
              </a:spcAft>
              <a:buFont typeface="Arial" panose="020B0604020202020204" pitchFamily="34" charset="0"/>
              <a:buChar char="•"/>
              <a:defRPr sz="24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defTabSz="457200" eaLnBrk="0" fontAlgn="base" hangingPunct="0">
              <a:lnSpc>
                <a:spcPts val="2400"/>
              </a:lnSpc>
              <a:spcBef>
                <a:spcPts val="600"/>
              </a:spcBef>
              <a:spcAft>
                <a:spcPts val="600"/>
              </a:spcAft>
              <a:buFont typeface="Arial" panose="020B0604020202020204" pitchFamily="34" charset="0"/>
              <a:buChar char="»"/>
              <a:defRPr sz="2000">
                <a:solidFill>
                  <a:srgbClr val="3C3C3B"/>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fontAlgn="base">
              <a:lnSpc>
                <a:spcPct val="100000"/>
              </a:lnSpc>
              <a:spcBef>
                <a:spcPct val="0"/>
              </a:spcBef>
              <a:spcAft>
                <a:spcPct val="0"/>
              </a:spcAft>
              <a:buFontTx/>
              <a:buNone/>
            </a:pPr>
            <a:fld id="{CEA2B123-1363-43C3-8D09-03B3DA3F8F18}" type="slidenum">
              <a:rPr lang="en-US" altLang="en-US" sz="1000">
                <a:latin typeface="Calibri" panose="020F0502020204030204" pitchFamily="34" charset="0"/>
              </a:rPr>
              <a:pPr fontAlgn="base">
                <a:lnSpc>
                  <a:spcPct val="100000"/>
                </a:lnSpc>
                <a:spcBef>
                  <a:spcPct val="0"/>
                </a:spcBef>
                <a:spcAft>
                  <a:spcPct val="0"/>
                </a:spcAft>
                <a:buFontTx/>
                <a:buNone/>
              </a:pPr>
              <a:t>14</a:t>
            </a:fld>
            <a:endParaRPr lang="en-US" altLang="en-US" sz="100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65E7069-FC0F-45B1-A4D5-EE3EFA0333AC}"/>
              </a:ext>
            </a:extLst>
          </p:cNvPr>
          <p:cNvSpPr>
            <a:spLocks noGrp="1" noChangeArrowheads="1"/>
          </p:cNvSpPr>
          <p:nvPr>
            <p:ph type="title"/>
          </p:nvPr>
        </p:nvSpPr>
        <p:spPr>
          <a:xfrm>
            <a:off x="1981200" y="96838"/>
            <a:ext cx="8229600" cy="1143000"/>
          </a:xfrm>
        </p:spPr>
        <p:txBody>
          <a:bodyPr/>
          <a:lstStyle/>
          <a:p>
            <a:pPr eaLnBrk="1" hangingPunct="1"/>
            <a:r>
              <a:rPr lang="es-ES" altLang="en-US" dirty="0">
                <a:latin typeface="Century Gothic" panose="020B0502020202020204" pitchFamily="34" charset="0"/>
                <a:cs typeface="Century Gothic" panose="020B0502020202020204" pitchFamily="34" charset="0"/>
              </a:rPr>
              <a:t>Emisiones</a:t>
            </a:r>
          </a:p>
        </p:txBody>
      </p:sp>
      <p:sp>
        <p:nvSpPr>
          <p:cNvPr id="4" name="Footer Placeholder 3">
            <a:extLst>
              <a:ext uri="{FF2B5EF4-FFF2-40B4-BE49-F238E27FC236}">
                <a16:creationId xmlns:a16="http://schemas.microsoft.com/office/drawing/2014/main" id="{5F4A779A-324F-48E0-899C-88D8A8EA9DD8}"/>
              </a:ext>
            </a:extLst>
          </p:cNvPr>
          <p:cNvSpPr>
            <a:spLocks noGrp="1"/>
          </p:cNvSpPr>
          <p:nvPr>
            <p:ph type="ftr" sz="quarter" idx="11"/>
          </p:nvPr>
        </p:nvSpPr>
        <p:spPr/>
        <p:txBody>
          <a:bodyPr/>
          <a:lstStyle/>
          <a:p>
            <a:pPr>
              <a:defRPr/>
            </a:pPr>
            <a:r>
              <a:rPr lang="en-US" dirty="0"/>
              <a:t>VIRESCO SOLUTIONS</a:t>
            </a:r>
          </a:p>
        </p:txBody>
      </p:sp>
      <p:sp>
        <p:nvSpPr>
          <p:cNvPr id="12292" name="Slide Number Placeholder 4">
            <a:extLst>
              <a:ext uri="{FF2B5EF4-FFF2-40B4-BE49-F238E27FC236}">
                <a16:creationId xmlns:a16="http://schemas.microsoft.com/office/drawing/2014/main" id="{25A61C63-BB0C-4778-B223-72BCA5098523}"/>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15</a:t>
            </a:fld>
            <a:endParaRPr lang="en-US" altLang="en-US" sz="1000" dirty="0">
              <a:latin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2C9B3427-68E9-4970-AD8D-409B2CFC24B3}"/>
              </a:ext>
            </a:extLst>
          </p:cNvPr>
          <p:cNvGraphicFramePr>
            <a:graphicFrameLocks noGrp="1"/>
          </p:cNvGraphicFramePr>
          <p:nvPr>
            <p:ph idx="1"/>
            <p:extLst>
              <p:ext uri="{D42A27DB-BD31-4B8C-83A1-F6EECF244321}">
                <p14:modId xmlns:p14="http://schemas.microsoft.com/office/powerpoint/2010/main" val="113928164"/>
              </p:ext>
            </p:extLst>
          </p:nvPr>
        </p:nvGraphicFramePr>
        <p:xfrm>
          <a:off x="1981200" y="894767"/>
          <a:ext cx="8229600" cy="5284943"/>
        </p:xfrm>
        <a:graphic>
          <a:graphicData uri="http://schemas.openxmlformats.org/drawingml/2006/table">
            <a:tbl>
              <a:tblPr>
                <a:tableStyleId>{5C22544A-7EE6-4342-B048-85BDC9FD1C3A}</a:tableStyleId>
              </a:tblPr>
              <a:tblGrid>
                <a:gridCol w="4238624">
                  <a:extLst>
                    <a:ext uri="{9D8B030D-6E8A-4147-A177-3AD203B41FA5}">
                      <a16:colId xmlns:a16="http://schemas.microsoft.com/office/drawing/2014/main" val="20000"/>
                    </a:ext>
                  </a:extLst>
                </a:gridCol>
                <a:gridCol w="857019">
                  <a:extLst>
                    <a:ext uri="{9D8B030D-6E8A-4147-A177-3AD203B41FA5}">
                      <a16:colId xmlns:a16="http://schemas.microsoft.com/office/drawing/2014/main" val="20001"/>
                    </a:ext>
                  </a:extLst>
                </a:gridCol>
                <a:gridCol w="857019">
                  <a:extLst>
                    <a:ext uri="{9D8B030D-6E8A-4147-A177-3AD203B41FA5}">
                      <a16:colId xmlns:a16="http://schemas.microsoft.com/office/drawing/2014/main" val="20002"/>
                    </a:ext>
                  </a:extLst>
                </a:gridCol>
                <a:gridCol w="1020696">
                  <a:extLst>
                    <a:ext uri="{9D8B030D-6E8A-4147-A177-3AD203B41FA5}">
                      <a16:colId xmlns:a16="http://schemas.microsoft.com/office/drawing/2014/main" val="20003"/>
                    </a:ext>
                  </a:extLst>
                </a:gridCol>
                <a:gridCol w="1256242">
                  <a:extLst>
                    <a:ext uri="{9D8B030D-6E8A-4147-A177-3AD203B41FA5}">
                      <a16:colId xmlns:a16="http://schemas.microsoft.com/office/drawing/2014/main" val="20004"/>
                    </a:ext>
                  </a:extLst>
                </a:gridCol>
              </a:tblGrid>
              <a:tr h="410886">
                <a:tc>
                  <a:txBody>
                    <a:bodyPr/>
                    <a:lstStyle/>
                    <a:p>
                      <a:pPr algn="l" fontAlgn="b"/>
                      <a:endParaRPr lang="en-CA" sz="2000" b="0" i="0" u="none" strike="noStrike" noProof="0" dirty="0">
                        <a:solidFill>
                          <a:srgbClr val="000000"/>
                        </a:solidFill>
                        <a:effectLst/>
                        <a:latin typeface="Calibri" panose="020F0502020204030204" pitchFamily="34" charset="0"/>
                      </a:endParaRPr>
                    </a:p>
                  </a:txBody>
                  <a:tcPr marL="6350" marR="6350" marT="6348" marB="0" anchor="b"/>
                </a:tc>
                <a:tc gridSpan="4">
                  <a:txBody>
                    <a:bodyPr/>
                    <a:lstStyle/>
                    <a:p>
                      <a:pPr algn="ctr" fontAlgn="b"/>
                      <a:r>
                        <a:rPr lang="es-ES" sz="2000" u="none" strike="noStrike" noProof="0">
                          <a:effectLst/>
                        </a:rPr>
                        <a:t>Emisiones ( t CO</a:t>
                      </a:r>
                      <a:r>
                        <a:rPr lang="es-ES" sz="2000" u="none" strike="noStrike" baseline="-25000" noProof="0">
                          <a:effectLst/>
                        </a:rPr>
                        <a:t>2</a:t>
                      </a:r>
                      <a:r>
                        <a:rPr lang="es-ES" sz="2000" u="none" strike="noStrike" noProof="0">
                          <a:effectLst/>
                        </a:rPr>
                        <a:t>e)</a:t>
                      </a:r>
                      <a:endParaRPr lang="es-ES" sz="2000" b="0" i="0" u="none" strike="noStrike" noProof="0">
                        <a:solidFill>
                          <a:srgbClr val="000000"/>
                        </a:solidFill>
                        <a:effectLst/>
                        <a:latin typeface="Calibri" panose="020F0502020204030204" pitchFamily="34" charset="0"/>
                      </a:endParaRPr>
                    </a:p>
                  </a:txBody>
                  <a:tcPr marL="6350" marR="6350" marT="6348" marB="0" anchor="b"/>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59525">
                <a:tc>
                  <a:txBody>
                    <a:bodyPr/>
                    <a:lstStyle/>
                    <a:p>
                      <a:pPr algn="l" fontAlgn="b"/>
                      <a:endParaRPr lang="en-CA" sz="2000" b="0" i="0" u="none" strike="noStrike" dirty="0">
                        <a:solidFill>
                          <a:srgbClr val="000000"/>
                        </a:solidFill>
                        <a:effectLst/>
                        <a:latin typeface="Calibri" panose="020F0502020204030204" pitchFamily="34" charset="0"/>
                      </a:endParaRPr>
                    </a:p>
                  </a:txBody>
                  <a:tcPr marL="6350" marR="6350" marT="6348" marB="0" anchor="b"/>
                </a:tc>
                <a:tc gridSpan="4">
                  <a:txBody>
                    <a:bodyPr/>
                    <a:lstStyle/>
                    <a:p>
                      <a:pPr algn="ctr" fontAlgn="b"/>
                      <a:r>
                        <a:rPr lang="es-ES" sz="2000" u="none" strike="noStrike" noProof="0">
                          <a:effectLst/>
                        </a:rPr>
                        <a:t>Escenario</a:t>
                      </a:r>
                      <a:endParaRPr lang="es-ES" sz="2000" b="0" i="0" u="none" strike="noStrike" noProof="0">
                        <a:solidFill>
                          <a:srgbClr val="000000"/>
                        </a:solidFill>
                        <a:effectLst/>
                        <a:latin typeface="Calibri" panose="020F0502020204030204" pitchFamily="34" charset="0"/>
                      </a:endParaRPr>
                    </a:p>
                  </a:txBody>
                  <a:tcPr marL="6350" marR="6350" marT="6348" marB="0" anchor="b"/>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359525">
                <a:tc>
                  <a:txBody>
                    <a:bodyPr/>
                    <a:lstStyle/>
                    <a:p>
                      <a:pPr algn="l" fontAlgn="b"/>
                      <a:r>
                        <a:rPr lang="en-CA" sz="2000" u="none" strike="noStrike" dirty="0">
                          <a:effectLst/>
                        </a:rPr>
                        <a:t>Fuente</a:t>
                      </a:r>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Base</a:t>
                      </a: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s-ES" sz="2000" u="none" strike="noStrike" noProof="0">
                          <a:effectLst/>
                        </a:rPr>
                        <a:t>A</a:t>
                      </a:r>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s-ES" sz="2000" u="none" strike="noStrike" noProof="0">
                          <a:effectLst/>
                        </a:rPr>
                        <a:t>B</a:t>
                      </a:r>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r>
                        <a:rPr lang="es-ES" sz="2000" u="none" strike="noStrike" noProof="0">
                          <a:effectLst/>
                        </a:rPr>
                        <a:t>C</a:t>
                      </a:r>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5976">
                <a:tc>
                  <a:txBody>
                    <a:bodyPr/>
                    <a:lstStyle/>
                    <a:p>
                      <a:pPr algn="l" fontAlgn="ctr"/>
                      <a:r>
                        <a:rPr lang="es-ES" sz="2000" u="none" strike="noStrike" noProof="0" dirty="0">
                          <a:effectLst/>
                        </a:rPr>
                        <a:t>Emisiones de metano por fermentación entérica</a:t>
                      </a:r>
                      <a:endParaRPr lang="en-CA" sz="2000" b="0" i="0" u="none" strike="noStrike" dirty="0">
                        <a:solidFill>
                          <a:srgbClr val="000000"/>
                        </a:solidFill>
                        <a:effectLst/>
                        <a:latin typeface="Calibri" panose="020F0502020204030204" pitchFamily="34" charset="0"/>
                      </a:endParaRPr>
                    </a:p>
                  </a:txBody>
                  <a:tcPr marL="6350" marR="6350" marT="6348" marB="0" anchor="ctr">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4,515</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s-ES" sz="2000" b="0" i="0" u="none" strike="noStrike" noProof="0" dirty="0">
                          <a:solidFill>
                            <a:srgbClr val="000000"/>
                          </a:solidFill>
                          <a:effectLst/>
                          <a:latin typeface="Calibri" panose="020F0502020204030204" pitchFamily="34" charset="0"/>
                        </a:rPr>
                        <a:t>2,583</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s-ES" sz="2000" b="0" i="0" u="none" strike="noStrike" noProof="0" dirty="0">
                          <a:solidFill>
                            <a:srgbClr val="000000"/>
                          </a:solidFill>
                          <a:effectLst/>
                          <a:latin typeface="Calibri" panose="020F0502020204030204" pitchFamily="34" charset="0"/>
                        </a:rPr>
                        <a:t>3,195</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s-ES" sz="2000" b="0" i="0" u="none" strike="noStrike" noProof="0" dirty="0">
                          <a:solidFill>
                            <a:srgbClr val="000000"/>
                          </a:solidFill>
                          <a:effectLst/>
                          <a:latin typeface="Calibri" panose="020F0502020204030204" pitchFamily="34" charset="0"/>
                        </a:rPr>
                        <a:t>3,348</a:t>
                      </a:r>
                    </a:p>
                  </a:txBody>
                  <a:tcPr marL="6350" marR="6350" marT="634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665976">
                <a:tc>
                  <a:txBody>
                    <a:bodyPr/>
                    <a:lstStyle/>
                    <a:p>
                      <a:pPr algn="l" fontAlgn="ctr"/>
                      <a:r>
                        <a:rPr lang="es-ES" sz="2000" u="none" strike="noStrike" dirty="0">
                          <a:effectLst/>
                        </a:rPr>
                        <a:t>Emisiones de metano del estiércol</a:t>
                      </a:r>
                      <a:endParaRPr lang="en-CA" sz="2000" b="0" i="0" u="none" strike="noStrike" dirty="0">
                        <a:solidFill>
                          <a:srgbClr val="000000"/>
                        </a:solidFill>
                        <a:effectLst/>
                        <a:latin typeface="Calibri" panose="020F0502020204030204" pitchFamily="34" charset="0"/>
                      </a:endParaRPr>
                    </a:p>
                  </a:txBody>
                  <a:tcPr marL="6350" marR="6350" marT="6348" marB="0" anchor="ctr"/>
                </a:tc>
                <a:tc>
                  <a:txBody>
                    <a:bodyPr/>
                    <a:lstStyle/>
                    <a:p>
                      <a:pPr algn="ctr" fontAlgn="b"/>
                      <a:r>
                        <a:rPr lang="en-CA" sz="2000" b="0" i="0" u="none" strike="noStrike" dirty="0">
                          <a:solidFill>
                            <a:srgbClr val="000000"/>
                          </a:solidFill>
                          <a:effectLst/>
                          <a:latin typeface="Calibri" panose="020F0502020204030204" pitchFamily="34" charset="0"/>
                        </a:rPr>
                        <a:t>30</a:t>
                      </a:r>
                    </a:p>
                  </a:txBody>
                  <a:tcPr marL="6350" marR="6350" marT="6348" marB="0" anchor="b"/>
                </a:tc>
                <a:tc>
                  <a:txBody>
                    <a:bodyPr/>
                    <a:lstStyle/>
                    <a:p>
                      <a:pPr algn="ctr" fontAlgn="b"/>
                      <a:r>
                        <a:rPr lang="es-ES" sz="2000" u="none" strike="noStrike" noProof="0">
                          <a:effectLst/>
                        </a:rPr>
                        <a:t>12</a:t>
                      </a:r>
                      <a:endParaRPr lang="es-ES" sz="2000" b="0" i="0" u="none" strike="noStrike" noProof="0">
                        <a:solidFill>
                          <a:srgbClr val="000000"/>
                        </a:solidFill>
                        <a:effectLst/>
                        <a:latin typeface="Calibri" panose="020F0502020204030204" pitchFamily="34" charset="0"/>
                      </a:endParaRPr>
                    </a:p>
                  </a:txBody>
                  <a:tcPr marL="6350" marR="6350" marT="6348" marB="0" anchor="b"/>
                </a:tc>
                <a:tc>
                  <a:txBody>
                    <a:bodyPr/>
                    <a:lstStyle/>
                    <a:p>
                      <a:pPr algn="ctr" fontAlgn="b"/>
                      <a:r>
                        <a:rPr lang="es-ES" sz="2000" u="none" strike="noStrike" noProof="0">
                          <a:effectLst/>
                        </a:rPr>
                        <a:t>16</a:t>
                      </a:r>
                      <a:endParaRPr lang="es-ES" sz="2000" b="0" i="0" u="none" strike="noStrike" noProof="0">
                        <a:solidFill>
                          <a:srgbClr val="000000"/>
                        </a:solidFill>
                        <a:effectLst/>
                        <a:latin typeface="Calibri" panose="020F0502020204030204" pitchFamily="34" charset="0"/>
                      </a:endParaRPr>
                    </a:p>
                  </a:txBody>
                  <a:tcPr marL="6350" marR="6350" marT="6348" marB="0" anchor="b"/>
                </a:tc>
                <a:tc>
                  <a:txBody>
                    <a:bodyPr/>
                    <a:lstStyle/>
                    <a:p>
                      <a:pPr algn="ctr" fontAlgn="b"/>
                      <a:r>
                        <a:rPr lang="es-ES" sz="2000" u="none" strike="noStrike" noProof="0">
                          <a:effectLst/>
                        </a:rPr>
                        <a:t>16</a:t>
                      </a:r>
                      <a:endParaRPr lang="es-ES" sz="2000" b="0" i="0" u="none" strike="noStrike" noProof="0">
                        <a:solidFill>
                          <a:srgbClr val="000000"/>
                        </a:solidFill>
                        <a:effectLst/>
                        <a:latin typeface="Calibri" panose="020F0502020204030204" pitchFamily="34" charset="0"/>
                      </a:endParaRPr>
                    </a:p>
                  </a:txBody>
                  <a:tcPr marL="6350" marR="6350" marT="6348" marB="0" anchor="b"/>
                </a:tc>
                <a:extLst>
                  <a:ext uri="{0D108BD9-81ED-4DB2-BD59-A6C34878D82A}">
                    <a16:rowId xmlns:a16="http://schemas.microsoft.com/office/drawing/2014/main" val="10004"/>
                  </a:ext>
                </a:extLst>
              </a:tr>
              <a:tr h="615843">
                <a:tc>
                  <a:txBody>
                    <a:bodyPr/>
                    <a:lstStyle/>
                    <a:p>
                      <a:pPr algn="l" fontAlgn="ctr"/>
                      <a:r>
                        <a:rPr lang="es-ES" sz="2000" u="none" strike="noStrike" dirty="0">
                          <a:effectLst/>
                        </a:rPr>
                        <a:t>Emisiones de N2O de suelos gestionados</a:t>
                      </a:r>
                      <a:endParaRPr lang="en-CA" sz="2000" b="0" i="0" u="none" strike="noStrike" dirty="0">
                        <a:solidFill>
                          <a:srgbClr val="000000"/>
                        </a:solidFill>
                        <a:effectLst/>
                        <a:latin typeface="Calibri" panose="020F0502020204030204" pitchFamily="34" charset="0"/>
                      </a:endParaRPr>
                    </a:p>
                  </a:txBody>
                  <a:tcPr marL="6350" marR="6350" marT="6348" marB="0" anchor="ctr"/>
                </a:tc>
                <a:tc>
                  <a:txBody>
                    <a:bodyPr/>
                    <a:lstStyle/>
                    <a:p>
                      <a:pPr algn="ctr" fontAlgn="b"/>
                      <a:r>
                        <a:rPr lang="en-CA" sz="2000" b="0" i="0" u="none" strike="noStrike" dirty="0">
                          <a:solidFill>
                            <a:srgbClr val="000000"/>
                          </a:solidFill>
                          <a:effectLst/>
                          <a:latin typeface="Calibri" panose="020F0502020204030204" pitchFamily="34" charset="0"/>
                        </a:rPr>
                        <a:t>128</a:t>
                      </a:r>
                    </a:p>
                  </a:txBody>
                  <a:tcPr marL="6350" marR="6350" marT="6348" marB="0" anchor="b"/>
                </a:tc>
                <a:tc>
                  <a:txBody>
                    <a:bodyPr/>
                    <a:lstStyle/>
                    <a:p>
                      <a:pPr algn="ctr" fontAlgn="b"/>
                      <a:r>
                        <a:rPr lang="es-ES" sz="2000" u="none" strike="noStrike" noProof="0">
                          <a:effectLst/>
                        </a:rPr>
                        <a:t>141</a:t>
                      </a:r>
                      <a:endParaRPr lang="es-ES" sz="2000" b="0" i="0" u="none" strike="noStrike" noProof="0">
                        <a:solidFill>
                          <a:srgbClr val="000000"/>
                        </a:solidFill>
                        <a:effectLst/>
                        <a:latin typeface="Calibri" panose="020F0502020204030204" pitchFamily="34" charset="0"/>
                      </a:endParaRPr>
                    </a:p>
                  </a:txBody>
                  <a:tcPr marL="6350" marR="6350" marT="6348" marB="0" anchor="b"/>
                </a:tc>
                <a:tc>
                  <a:txBody>
                    <a:bodyPr/>
                    <a:lstStyle/>
                    <a:p>
                      <a:pPr algn="ctr" fontAlgn="b"/>
                      <a:r>
                        <a:rPr lang="es-ES" sz="2000" u="none" strike="noStrike" noProof="0">
                          <a:effectLst/>
                        </a:rPr>
                        <a:t>709</a:t>
                      </a:r>
                      <a:endParaRPr lang="es-ES" sz="2000" b="0" i="0" u="none" strike="noStrike" noProof="0">
                        <a:solidFill>
                          <a:srgbClr val="000000"/>
                        </a:solidFill>
                        <a:effectLst/>
                        <a:latin typeface="Calibri" panose="020F0502020204030204" pitchFamily="34" charset="0"/>
                      </a:endParaRPr>
                    </a:p>
                  </a:txBody>
                  <a:tcPr marL="6350" marR="6350" marT="6348" marB="0" anchor="b"/>
                </a:tc>
                <a:tc>
                  <a:txBody>
                    <a:bodyPr/>
                    <a:lstStyle/>
                    <a:p>
                      <a:pPr algn="ctr" fontAlgn="b"/>
                      <a:r>
                        <a:rPr lang="es-ES" sz="2000" u="none" strike="noStrike" noProof="0" dirty="0">
                          <a:effectLst/>
                        </a:rPr>
                        <a:t>738</a:t>
                      </a:r>
                      <a:endParaRPr lang="es-ES" sz="2000" b="0" i="0" u="none" strike="noStrike" noProof="0" dirty="0">
                        <a:solidFill>
                          <a:srgbClr val="000000"/>
                        </a:solidFill>
                        <a:effectLst/>
                        <a:latin typeface="Calibri" panose="020F0502020204030204" pitchFamily="34" charset="0"/>
                      </a:endParaRPr>
                    </a:p>
                  </a:txBody>
                  <a:tcPr marL="6350" marR="6350" marT="6348" marB="0" anchor="b"/>
                </a:tc>
                <a:extLst>
                  <a:ext uri="{0D108BD9-81ED-4DB2-BD59-A6C34878D82A}">
                    <a16:rowId xmlns:a16="http://schemas.microsoft.com/office/drawing/2014/main" val="10005"/>
                  </a:ext>
                </a:extLst>
              </a:tr>
              <a:tr h="311095">
                <a:tc>
                  <a:txBody>
                    <a:bodyPr/>
                    <a:lstStyle/>
                    <a:p>
                      <a:pPr algn="l"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n-CA" sz="2000" b="0" i="0" u="none" strike="noStrike" dirty="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noProof="0">
                        <a:solidFill>
                          <a:srgbClr val="000000"/>
                        </a:solidFill>
                        <a:effectLst/>
                        <a:latin typeface="Calibri" panose="020F0502020204030204" pitchFamily="34" charset="0"/>
                      </a:endParaRPr>
                    </a:p>
                  </a:txBody>
                  <a:tcPr marL="6350" marR="6350" marT="63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2059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ES" sz="2000" b="0" i="0" u="none" strike="noStrike" dirty="0">
                          <a:solidFill>
                            <a:srgbClr val="000000"/>
                          </a:solidFill>
                          <a:effectLst/>
                          <a:latin typeface="Calibri" panose="020F0502020204030204" pitchFamily="34" charset="0"/>
                        </a:rPr>
                        <a:t>Cambio en las reservas de carbono del suelo</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a:solidFill>
                            <a:srgbClr val="000000"/>
                          </a:solidFill>
                          <a:effectLst/>
                          <a:latin typeface="Calibri" panose="020F0502020204030204" pitchFamily="34" charset="0"/>
                        </a:rPr>
                        <a:t>-219</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dirty="0">
                          <a:solidFill>
                            <a:srgbClr val="000000"/>
                          </a:solidFill>
                          <a:effectLst/>
                          <a:latin typeface="Calibri" panose="020F0502020204030204" pitchFamily="34" charset="0"/>
                        </a:rPr>
                        <a:t>-2,427</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dirty="0">
                          <a:solidFill>
                            <a:srgbClr val="000000"/>
                          </a:solidFill>
                          <a:effectLst/>
                          <a:latin typeface="Calibri" panose="020F0502020204030204" pitchFamily="34" charset="0"/>
                        </a:rPr>
                        <a:t>-2,881</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5843">
                <a:tc>
                  <a:txBody>
                    <a:bodyPr/>
                    <a:lstStyle/>
                    <a:p>
                      <a:pPr algn="l" fontAlgn="b"/>
                      <a:r>
                        <a:rPr lang="es-ES" sz="2000" b="0" i="0" u="none" strike="noStrike" dirty="0">
                          <a:solidFill>
                            <a:srgbClr val="000000"/>
                          </a:solidFill>
                          <a:effectLst/>
                          <a:latin typeface="Calibri" panose="020F0502020204030204" pitchFamily="34" charset="0"/>
                        </a:rPr>
                        <a:t>Cambio en la biomasa de las reservas de carbono</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000" b="0" i="0" u="none" strike="noStrike" dirty="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a:solidFill>
                            <a:srgbClr val="000000"/>
                          </a:solidFill>
                          <a:effectLst/>
                          <a:latin typeface="Calibri" panose="020F0502020204030204" pitchFamily="34" charset="0"/>
                        </a:rPr>
                        <a:t>0</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noProof="0" dirty="0">
                          <a:solidFill>
                            <a:srgbClr val="000000"/>
                          </a:solidFill>
                          <a:effectLst/>
                          <a:latin typeface="Calibri" panose="020F0502020204030204" pitchFamily="34" charset="0"/>
                        </a:rPr>
                        <a:t>-3,911</a:t>
                      </a:r>
                    </a:p>
                  </a:txBody>
                  <a:tcPr marL="6350" marR="6350" marT="634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9525">
                <a:tc>
                  <a:txBody>
                    <a:bodyPr/>
                    <a:lstStyle/>
                    <a:p>
                      <a:pPr algn="l" fontAlgn="b"/>
                      <a:r>
                        <a:rPr lang="en-CA" sz="2000" u="none" strike="noStrike" dirty="0">
                          <a:effectLst/>
                        </a:rPr>
                        <a:t>Total</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b="0" i="0" u="none" strike="noStrike" dirty="0">
                          <a:solidFill>
                            <a:srgbClr val="000000"/>
                          </a:solidFill>
                          <a:effectLst/>
                          <a:latin typeface="Calibri" panose="020F0502020204030204" pitchFamily="34" charset="0"/>
                        </a:rPr>
                        <a:t>4,673</a:t>
                      </a: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2,517</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1,493</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rPr>
                        <a:t>-2,690</a:t>
                      </a:r>
                      <a:endParaRPr lang="en-CA" sz="2000" b="0" i="0" u="none" strike="noStrike" dirty="0">
                        <a:solidFill>
                          <a:srgbClr val="000000"/>
                        </a:solidFill>
                        <a:effectLst/>
                        <a:latin typeface="Calibri" panose="020F0502020204030204" pitchFamily="34" charset="0"/>
                      </a:endParaRPr>
                    </a:p>
                  </a:txBody>
                  <a:tcPr marL="6350" marR="6350" marT="634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87F4-C6CE-4439-8FC8-8C28BD4F7B66}"/>
              </a:ext>
            </a:extLst>
          </p:cNvPr>
          <p:cNvSpPr>
            <a:spLocks noGrp="1"/>
          </p:cNvSpPr>
          <p:nvPr>
            <p:ph type="title"/>
          </p:nvPr>
        </p:nvSpPr>
        <p:spPr/>
        <p:txBody>
          <a:bodyPr rtlCol="0">
            <a:normAutofit fontScale="90000"/>
          </a:bodyPr>
          <a:lstStyle/>
          <a:p>
            <a:pPr fontAlgn="t">
              <a:defRPr/>
            </a:pPr>
            <a:br>
              <a:rPr lang="es-ES" dirty="0">
                <a:solidFill>
                  <a:srgbClr val="777777"/>
                </a:solidFill>
                <a:latin typeface="Roboto"/>
                <a:ea typeface="+mj-ea"/>
              </a:rPr>
            </a:br>
            <a:r>
              <a:rPr lang="es-ES" dirty="0">
                <a:solidFill>
                  <a:schemeClr val="tx1"/>
                </a:solidFill>
                <a:latin typeface="Roboto"/>
                <a:ea typeface="+mj-ea"/>
              </a:rPr>
              <a:t>Intensidad de las emisiones</a:t>
            </a:r>
            <a:br>
              <a:rPr lang="es-ES" dirty="0">
                <a:solidFill>
                  <a:schemeClr val="tx1"/>
                </a:solidFill>
                <a:latin typeface="Roboto"/>
                <a:ea typeface="+mj-ea"/>
              </a:rPr>
            </a:br>
            <a:endParaRPr lang="en-CA" dirty="0">
              <a:solidFill>
                <a:schemeClr val="tx1"/>
              </a:solidFill>
              <a:ea typeface="+mj-ea"/>
            </a:endParaRPr>
          </a:p>
        </p:txBody>
      </p:sp>
      <p:graphicFrame>
        <p:nvGraphicFramePr>
          <p:cNvPr id="6" name="Content Placeholder 5">
            <a:extLst>
              <a:ext uri="{FF2B5EF4-FFF2-40B4-BE49-F238E27FC236}">
                <a16:creationId xmlns:a16="http://schemas.microsoft.com/office/drawing/2014/main" id="{D39E6559-1515-4901-8E09-E52162E11A2F}"/>
              </a:ext>
            </a:extLst>
          </p:cNvPr>
          <p:cNvGraphicFramePr>
            <a:graphicFrameLocks noGrp="1"/>
          </p:cNvGraphicFramePr>
          <p:nvPr>
            <p:ph idx="1"/>
            <p:extLst>
              <p:ext uri="{D42A27DB-BD31-4B8C-83A1-F6EECF244321}">
                <p14:modId xmlns:p14="http://schemas.microsoft.com/office/powerpoint/2010/main" val="155859543"/>
              </p:ext>
            </p:extLst>
          </p:nvPr>
        </p:nvGraphicFramePr>
        <p:xfrm>
          <a:off x="1616075" y="1570039"/>
          <a:ext cx="9552034" cy="3817933"/>
        </p:xfrm>
        <a:graphic>
          <a:graphicData uri="http://schemas.openxmlformats.org/drawingml/2006/table">
            <a:tbl>
              <a:tblPr>
                <a:tableStyleId>{5C22544A-7EE6-4342-B048-85BDC9FD1C3A}</a:tableStyleId>
              </a:tblPr>
              <a:tblGrid>
                <a:gridCol w="2096629">
                  <a:extLst>
                    <a:ext uri="{9D8B030D-6E8A-4147-A177-3AD203B41FA5}">
                      <a16:colId xmlns:a16="http://schemas.microsoft.com/office/drawing/2014/main" val="20000"/>
                    </a:ext>
                  </a:extLst>
                </a:gridCol>
                <a:gridCol w="807397">
                  <a:extLst>
                    <a:ext uri="{9D8B030D-6E8A-4147-A177-3AD203B41FA5}">
                      <a16:colId xmlns:a16="http://schemas.microsoft.com/office/drawing/2014/main" val="20001"/>
                    </a:ext>
                  </a:extLst>
                </a:gridCol>
                <a:gridCol w="2907926">
                  <a:extLst>
                    <a:ext uri="{9D8B030D-6E8A-4147-A177-3AD203B41FA5}">
                      <a16:colId xmlns:a16="http://schemas.microsoft.com/office/drawing/2014/main" val="20002"/>
                    </a:ext>
                  </a:extLst>
                </a:gridCol>
                <a:gridCol w="2876521">
                  <a:extLst>
                    <a:ext uri="{9D8B030D-6E8A-4147-A177-3AD203B41FA5}">
                      <a16:colId xmlns:a16="http://schemas.microsoft.com/office/drawing/2014/main" val="20003"/>
                    </a:ext>
                  </a:extLst>
                </a:gridCol>
                <a:gridCol w="863561">
                  <a:extLst>
                    <a:ext uri="{9D8B030D-6E8A-4147-A177-3AD203B41FA5}">
                      <a16:colId xmlns:a16="http://schemas.microsoft.com/office/drawing/2014/main" val="20004"/>
                    </a:ext>
                  </a:extLst>
                </a:gridCol>
              </a:tblGrid>
              <a:tr h="554847">
                <a:tc>
                  <a:txBody>
                    <a:bodyPr/>
                    <a:lstStyle/>
                    <a:p>
                      <a:pPr algn="l" fontAlgn="b"/>
                      <a:endParaRPr lang="es-ES" sz="1800" b="0" i="0" u="none" strike="noStrike" noProof="0">
                        <a:solidFill>
                          <a:srgbClr val="000000"/>
                        </a:solidFill>
                        <a:effectLst/>
                        <a:latin typeface="Calibri" panose="020F0502020204030204" pitchFamily="34" charset="0"/>
                      </a:endParaRPr>
                    </a:p>
                  </a:txBody>
                  <a:tcPr marL="6350" marR="6350" marT="6349" marB="0" anchor="b"/>
                </a:tc>
                <a:tc gridSpan="3">
                  <a:txBody>
                    <a:bodyPr/>
                    <a:lstStyle/>
                    <a:p>
                      <a:pPr algn="ctr" fontAlgn="b"/>
                      <a:r>
                        <a:rPr lang="es-ES" sz="1800" u="none" strike="noStrike" noProof="0">
                          <a:effectLst/>
                        </a:rPr>
                        <a:t>Emisión por unidad de producción</a:t>
                      </a:r>
                      <a:endParaRPr lang="es-ES" sz="1800" b="0" i="0" u="none" strike="noStrike" noProof="0">
                        <a:solidFill>
                          <a:srgbClr val="000000"/>
                        </a:solidFill>
                        <a:effectLst/>
                        <a:latin typeface="Calibri" panose="020F0502020204030204" pitchFamily="34" charset="0"/>
                      </a:endParaRPr>
                    </a:p>
                  </a:txBody>
                  <a:tcPr marL="6350" marR="6350" marT="6349"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s-ES" sz="1800" b="0" i="0" u="none" strike="noStrike" dirty="0">
                        <a:solidFill>
                          <a:srgbClr val="000000"/>
                        </a:solidFill>
                        <a:effectLst/>
                        <a:latin typeface="Calibri" panose="020F0502020204030204" pitchFamily="34" charset="0"/>
                      </a:endParaRPr>
                    </a:p>
                  </a:txBody>
                  <a:tcPr marL="6350" marR="6350" marT="6348" marB="0" anchor="b"/>
                </a:tc>
                <a:tc>
                  <a:txBody>
                    <a:bodyPr/>
                    <a:lstStyle/>
                    <a:p>
                      <a:pPr algn="l" fontAlgn="b"/>
                      <a:endParaRPr lang="en-CA" sz="1800" b="0" i="0" u="none" strike="noStrike" noProof="0" dirty="0">
                        <a:solidFill>
                          <a:srgbClr val="000000"/>
                        </a:solidFill>
                        <a:effectLst/>
                        <a:latin typeface="Calibri" panose="020F0502020204030204" pitchFamily="34" charset="0"/>
                      </a:endParaRPr>
                    </a:p>
                  </a:txBody>
                  <a:tcPr marL="6350" marR="6350" marT="6349" marB="0" anchor="b"/>
                </a:tc>
                <a:extLst>
                  <a:ext uri="{0D108BD9-81ED-4DB2-BD59-A6C34878D82A}">
                    <a16:rowId xmlns:a16="http://schemas.microsoft.com/office/drawing/2014/main" val="10000"/>
                  </a:ext>
                </a:extLst>
              </a:tr>
              <a:tr h="456146">
                <a:tc>
                  <a:txBody>
                    <a:bodyPr/>
                    <a:lstStyle/>
                    <a:p>
                      <a:pPr algn="l" fontAlgn="b"/>
                      <a:r>
                        <a:rPr lang="es-ES" sz="1800" b="0" i="0" u="none" strike="noStrike" noProof="0">
                          <a:solidFill>
                            <a:srgbClr val="000000"/>
                          </a:solidFill>
                          <a:effectLst/>
                          <a:latin typeface="Calibri" panose="020F0502020204030204" pitchFamily="34" charset="0"/>
                        </a:rPr>
                        <a:t>Escenario </a:t>
                      </a:r>
                    </a:p>
                  </a:txBody>
                  <a:tcPr marL="6350" marR="6350" marT="6349" marB="0" anchor="b"/>
                </a:tc>
                <a:tc>
                  <a:txBody>
                    <a:bodyPr/>
                    <a:lstStyle/>
                    <a:p>
                      <a:pPr algn="l" fontAlgn="b"/>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ES" sz="1800" u="none" strike="noStrike" noProof="0">
                          <a:effectLst/>
                        </a:rPr>
                        <a:t>Leche (kg CO</a:t>
                      </a:r>
                      <a:r>
                        <a:rPr lang="es-ES" sz="1800" u="none" strike="noStrike" baseline="-25000" noProof="0">
                          <a:effectLst/>
                        </a:rPr>
                        <a:t>2</a:t>
                      </a:r>
                      <a:r>
                        <a:rPr lang="es-ES" sz="1800" u="none" strike="noStrike" noProof="0">
                          <a:effectLst/>
                        </a:rPr>
                        <a:t>e/kg leche)</a:t>
                      </a:r>
                      <a:endParaRPr lang="es-ES" sz="1800" b="0" i="0" u="none" strike="noStrike" noProof="0">
                        <a:solidFill>
                          <a:srgbClr val="000000"/>
                        </a:solidFill>
                        <a:effectLst/>
                        <a:latin typeface="Calibri" panose="020F0502020204030204" pitchFamily="34" charset="0"/>
                      </a:endParaRPr>
                    </a:p>
                  </a:txBody>
                  <a:tcPr marL="6350" marR="6350" marT="6349" marB="0" anchor="b"/>
                </a:tc>
                <a:tc gridSpan="2">
                  <a:txBody>
                    <a:bodyPr/>
                    <a:lstStyle/>
                    <a:p>
                      <a:r>
                        <a:rPr lang="es-ES" sz="1800" noProof="0" dirty="0"/>
                        <a:t>Carne (kg CO</a:t>
                      </a:r>
                      <a:r>
                        <a:rPr lang="es-ES" sz="1800" baseline="-25000" noProof="0" dirty="0"/>
                        <a:t>2</a:t>
                      </a:r>
                      <a:r>
                        <a:rPr lang="es-ES" sz="1800" noProof="0" dirty="0"/>
                        <a:t>e/kg peso de res muerta)</a:t>
                      </a:r>
                    </a:p>
                  </a:txBody>
                  <a:tcPr marL="6350" marR="6350" marT="6349" marB="0" anchor="b"/>
                </a:tc>
                <a:tc hMerge="1">
                  <a:txBody>
                    <a:bodyPr/>
                    <a:lstStyle/>
                    <a:p>
                      <a:endParaRPr lang="en-CA"/>
                    </a:p>
                  </a:txBody>
                  <a:tcPr/>
                </a:tc>
                <a:extLst>
                  <a:ext uri="{0D108BD9-81ED-4DB2-BD59-A6C34878D82A}">
                    <a16:rowId xmlns:a16="http://schemas.microsoft.com/office/drawing/2014/main" val="10001"/>
                  </a:ext>
                </a:extLst>
              </a:tr>
              <a:tr h="280694">
                <a:tc gridSpan="2">
                  <a:txBody>
                    <a:bodyPr/>
                    <a:lstStyle/>
                    <a:p>
                      <a:pPr algn="l" fontAlgn="b"/>
                      <a:r>
                        <a:rPr lang="es-ES" sz="1800" u="none" strike="noStrike" noProof="0">
                          <a:effectLst/>
                        </a:rPr>
                        <a:t>Sin cambio en el Carbono</a:t>
                      </a:r>
                      <a:endParaRPr lang="es-ES" sz="1800" b="0" i="0" u="none" strike="noStrike" noProof="0">
                        <a:solidFill>
                          <a:srgbClr val="000000"/>
                        </a:solidFill>
                        <a:effectLst/>
                        <a:latin typeface="Calibri" panose="020F0502020204030204" pitchFamily="34" charset="0"/>
                      </a:endParaRPr>
                    </a:p>
                  </a:txBody>
                  <a:tcPr marL="6350" marR="6350" marT="6349" marB="0" anchor="b"/>
                </a:tc>
                <a:tc hMerge="1">
                  <a:txBody>
                    <a:bodyPr/>
                    <a:lstStyle/>
                    <a:p>
                      <a:pPr algn="l" fontAlgn="b"/>
                      <a:endParaRPr lang="en-CA" sz="1800" b="0" i="0" u="none" strike="noStrike" dirty="0">
                        <a:solidFill>
                          <a:srgbClr val="000000"/>
                        </a:solidFill>
                        <a:effectLst/>
                        <a:latin typeface="Calibri" panose="020F0502020204030204" pitchFamily="34" charset="0"/>
                      </a:endParaRPr>
                    </a:p>
                  </a:txBody>
                  <a:tcPr marL="6350" marR="6350" marT="6348" marB="0" anchor="b"/>
                </a:tc>
                <a:tc>
                  <a:txBody>
                    <a:bodyPr/>
                    <a:lstStyle/>
                    <a:p>
                      <a:pPr algn="ctr" fontAlgn="b"/>
                      <a:endParaRPr lang="es-ES" sz="1800" b="0" i="0" u="none" strike="noStrike" noProof="0">
                        <a:solidFill>
                          <a:srgbClr val="000000"/>
                        </a:solidFill>
                        <a:effectLst/>
                        <a:latin typeface="Calibri" panose="020F0502020204030204" pitchFamily="34" charset="0"/>
                      </a:endParaRPr>
                    </a:p>
                  </a:txBody>
                  <a:tcPr marL="6350" marR="6350" marT="6349" marB="0" anchor="b"/>
                </a:tc>
                <a:tc gridSpan="2">
                  <a:txBody>
                    <a:bodyPr/>
                    <a:lstStyle/>
                    <a:p>
                      <a:endParaRPr lang="es-ES" sz="1800" noProof="0"/>
                    </a:p>
                  </a:txBody>
                  <a:tcPr marL="6350" marR="6350" marT="6349" marB="0" anchor="b"/>
                </a:tc>
                <a:tc hMerge="1">
                  <a:txBody>
                    <a:bodyPr/>
                    <a:lstStyle/>
                    <a:p>
                      <a:pPr algn="r" fontAlgn="b"/>
                      <a:r>
                        <a:rPr lang="en-CA" sz="1100" u="none" strike="noStrike">
                          <a:effectLst/>
                        </a:rPr>
                        <a:t>24.7</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280694">
                <a:tc>
                  <a:txBody>
                    <a:bodyPr/>
                    <a:lstStyle/>
                    <a:p>
                      <a:pPr algn="l" fontAlgn="b"/>
                      <a:r>
                        <a:rPr lang="es-ES" sz="1800" b="0" i="0" u="none" strike="noStrike" noProof="0">
                          <a:solidFill>
                            <a:srgbClr val="000000"/>
                          </a:solidFill>
                          <a:effectLst/>
                          <a:latin typeface="Calibri" panose="020F0502020204030204" pitchFamily="34" charset="0"/>
                        </a:rPr>
                        <a:t>Base</a:t>
                      </a:r>
                    </a:p>
                  </a:txBody>
                  <a:tcPr marL="6350" marR="6350" marT="6349" marB="0" anchor="b"/>
                </a:tc>
                <a:tc>
                  <a:txBody>
                    <a:bodyPr/>
                    <a:lstStyle/>
                    <a:p>
                      <a:pPr algn="l" fontAlgn="b"/>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8.2</a:t>
                      </a:r>
                    </a:p>
                  </a:txBody>
                  <a:tcPr marL="6350" marR="6350" marT="6349" marB="0" anchor="b"/>
                </a:tc>
                <a:tc gridSpan="2">
                  <a:txBody>
                    <a:bodyPr/>
                    <a:lstStyle/>
                    <a:p>
                      <a:pPr algn="ctr"/>
                      <a:r>
                        <a:rPr lang="es-ES" sz="1800" noProof="0"/>
                        <a:t>69.0</a:t>
                      </a:r>
                    </a:p>
                  </a:txBody>
                  <a:tcPr marL="6350" marR="6350" marT="6349" marB="0" anchor="b"/>
                </a:tc>
                <a:tc hMerge="1">
                  <a:txBody>
                    <a:bodyPr/>
                    <a:lstStyle/>
                    <a:p>
                      <a:endParaRPr lang="en-CA"/>
                    </a:p>
                  </a:txBody>
                  <a:tcPr/>
                </a:tc>
                <a:extLst>
                  <a:ext uri="{0D108BD9-81ED-4DB2-BD59-A6C34878D82A}">
                    <a16:rowId xmlns:a16="http://schemas.microsoft.com/office/drawing/2014/main" val="10003"/>
                  </a:ext>
                </a:extLst>
              </a:tr>
              <a:tr h="280694">
                <a:tc>
                  <a:txBody>
                    <a:bodyPr/>
                    <a:lstStyle/>
                    <a:p>
                      <a:pPr algn="l" fontAlgn="b"/>
                      <a:r>
                        <a:rPr lang="es-ES" sz="1800" b="0" i="0" u="none" strike="noStrike" noProof="0">
                          <a:solidFill>
                            <a:srgbClr val="000000"/>
                          </a:solidFill>
                          <a:effectLst/>
                          <a:latin typeface="Calibri" panose="020F0502020204030204" pitchFamily="34" charset="0"/>
                        </a:rPr>
                        <a:t>A</a:t>
                      </a:r>
                    </a:p>
                  </a:txBody>
                  <a:tcPr marL="6350" marR="6350" marT="6349" marB="0" anchor="b"/>
                </a:tc>
                <a:tc>
                  <a:txBody>
                    <a:bodyPr/>
                    <a:lstStyle/>
                    <a:p>
                      <a:pPr algn="l" fontAlgn="b"/>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2.3</a:t>
                      </a:r>
                    </a:p>
                  </a:txBody>
                  <a:tcPr marL="6350" marR="6350" marT="6349" marB="0" anchor="b"/>
                </a:tc>
                <a:tc gridSpan="2">
                  <a:txBody>
                    <a:bodyPr/>
                    <a:lstStyle/>
                    <a:p>
                      <a:pPr algn="ctr"/>
                      <a:r>
                        <a:rPr lang="es-ES" sz="1800" noProof="0"/>
                        <a:t>39.6</a:t>
                      </a:r>
                    </a:p>
                  </a:txBody>
                  <a:tcPr marL="6350" marR="6350" marT="6349" marB="0" anchor="b"/>
                </a:tc>
                <a:tc hMerge="1">
                  <a:txBody>
                    <a:bodyPr/>
                    <a:lstStyle/>
                    <a:p>
                      <a:endParaRPr lang="en-CA"/>
                    </a:p>
                  </a:txBody>
                  <a:tcPr/>
                </a:tc>
                <a:extLst>
                  <a:ext uri="{0D108BD9-81ED-4DB2-BD59-A6C34878D82A}">
                    <a16:rowId xmlns:a16="http://schemas.microsoft.com/office/drawing/2014/main" val="10004"/>
                  </a:ext>
                </a:extLst>
              </a:tr>
              <a:tr h="280694">
                <a:tc>
                  <a:txBody>
                    <a:bodyPr/>
                    <a:lstStyle/>
                    <a:p>
                      <a:pPr algn="l" fontAlgn="b"/>
                      <a:r>
                        <a:rPr lang="es-ES" sz="1800" u="none" strike="noStrike" noProof="0">
                          <a:effectLst/>
                        </a:rPr>
                        <a:t>B</a:t>
                      </a:r>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pPr algn="l" fontAlgn="b"/>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2.3</a:t>
                      </a:r>
                    </a:p>
                  </a:txBody>
                  <a:tcPr marL="6350" marR="6350" marT="6349" marB="0" anchor="b"/>
                </a:tc>
                <a:tc gridSpan="2">
                  <a:txBody>
                    <a:bodyPr/>
                    <a:lstStyle/>
                    <a:p>
                      <a:pPr algn="ctr"/>
                      <a:r>
                        <a:rPr lang="es-ES" sz="1800" noProof="0"/>
                        <a:t>40.0</a:t>
                      </a:r>
                    </a:p>
                  </a:txBody>
                  <a:tcPr marL="6350" marR="6350" marT="6349" marB="0" anchor="b"/>
                </a:tc>
                <a:tc hMerge="1">
                  <a:txBody>
                    <a:bodyPr/>
                    <a:lstStyle/>
                    <a:p>
                      <a:pPr algn="r" fontAlgn="b"/>
                      <a:r>
                        <a:rPr lang="en-CA" sz="1100" u="none" strike="noStrike">
                          <a:effectLst/>
                        </a:rPr>
                        <a:t>25.4</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280694">
                <a:tc gridSpan="2">
                  <a:txBody>
                    <a:bodyPr/>
                    <a:lstStyle/>
                    <a:p>
                      <a:pPr algn="l" fontAlgn="b"/>
                      <a:r>
                        <a:rPr lang="es-ES" sz="1800" u="none" strike="noStrike" noProof="0">
                          <a:effectLst/>
                        </a:rPr>
                        <a:t>C</a:t>
                      </a:r>
                      <a:endParaRPr lang="es-ES" sz="1800" b="0" i="0" u="none" strike="noStrike" noProof="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r>
                        <a:rPr lang="es-ES" sz="1800" b="0" i="0" u="none" strike="noStrike" noProof="0">
                          <a:solidFill>
                            <a:srgbClr val="000000"/>
                          </a:solidFill>
                          <a:effectLst/>
                          <a:latin typeface="Calibri" panose="020F0502020204030204" pitchFamily="34" charset="0"/>
                        </a:rPr>
                        <a:t>2.1</a:t>
                      </a:r>
                    </a:p>
                  </a:txBody>
                  <a:tcPr marL="6350" marR="6350" marT="6349" marB="0" anchor="b"/>
                </a:tc>
                <a:tc gridSpan="2">
                  <a:txBody>
                    <a:bodyPr/>
                    <a:lstStyle/>
                    <a:p>
                      <a:pPr algn="ctr"/>
                      <a:r>
                        <a:rPr lang="es-ES" sz="1800" noProof="0"/>
                        <a:t>36.4</a:t>
                      </a:r>
                    </a:p>
                  </a:txBody>
                  <a:tcPr marL="6350" marR="6350" marT="6349" marB="0" anchor="b"/>
                </a:tc>
                <a:tc hMerge="1">
                  <a:txBody>
                    <a:bodyPr/>
                    <a:lstStyle/>
                    <a:p>
                      <a:pPr algn="r" fontAlgn="b"/>
                      <a:r>
                        <a:rPr lang="en-CA" sz="1100" u="none" strike="noStrike">
                          <a:effectLst/>
                        </a:rPr>
                        <a:t>21.4</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r h="280694">
                <a:tc gridSpan="2">
                  <a:txBody>
                    <a:bodyPr/>
                    <a:lstStyle/>
                    <a:p>
                      <a:pPr algn="l" fontAlgn="b"/>
                      <a:r>
                        <a:rPr lang="es-ES" sz="1800" u="none" strike="noStrike" noProof="0" dirty="0">
                          <a:effectLst/>
                        </a:rPr>
                        <a:t>Con cambio en el carbono</a:t>
                      </a:r>
                      <a:endParaRPr lang="es-ES" sz="1800" b="0" i="0" u="none" strike="noStrike" noProof="0" dirty="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endParaRPr lang="es-ES" sz="1800" b="0" i="0" u="none" strike="noStrike" noProof="0" dirty="0">
                        <a:solidFill>
                          <a:srgbClr val="000000"/>
                        </a:solidFill>
                        <a:effectLst/>
                        <a:latin typeface="Calibri" panose="020F0502020204030204" pitchFamily="34" charset="0"/>
                      </a:endParaRPr>
                    </a:p>
                  </a:txBody>
                  <a:tcPr marL="6350" marR="6350" marT="6349" marB="0" anchor="b"/>
                </a:tc>
                <a:tc gridSpan="2">
                  <a:txBody>
                    <a:bodyPr/>
                    <a:lstStyle/>
                    <a:p>
                      <a:pPr algn="ctr"/>
                      <a:endParaRPr lang="es-ES" sz="1800" noProof="0"/>
                    </a:p>
                  </a:txBody>
                  <a:tcPr marL="6350" marR="6350" marT="6349" marB="0" anchor="b"/>
                </a:tc>
                <a:tc hMerge="1">
                  <a:txBody>
                    <a:bodyPr/>
                    <a:lstStyle/>
                    <a:p>
                      <a:endParaRPr lang="en-CA"/>
                    </a:p>
                  </a:txBody>
                  <a:tcPr/>
                </a:tc>
                <a:extLst>
                  <a:ext uri="{0D108BD9-81ED-4DB2-BD59-A6C34878D82A}">
                    <a16:rowId xmlns:a16="http://schemas.microsoft.com/office/drawing/2014/main" val="10007"/>
                  </a:ext>
                </a:extLst>
              </a:tr>
              <a:tr h="280694">
                <a:tc>
                  <a:txBody>
                    <a:bodyPr/>
                    <a:lstStyle/>
                    <a:p>
                      <a:pPr algn="l" fontAlgn="b"/>
                      <a:r>
                        <a:rPr lang="es-ES" sz="1800" b="0" i="0" u="none" strike="noStrike" noProof="0">
                          <a:solidFill>
                            <a:srgbClr val="000000"/>
                          </a:solidFill>
                          <a:effectLst/>
                          <a:latin typeface="Calibri" panose="020F0502020204030204" pitchFamily="34" charset="0"/>
                        </a:rPr>
                        <a:t>Base</a:t>
                      </a:r>
                    </a:p>
                  </a:txBody>
                  <a:tcPr marL="6350" marR="6350" marT="6349" marB="0" anchor="b"/>
                </a:tc>
                <a:tc>
                  <a:txBody>
                    <a:bodyPr/>
                    <a:lstStyle/>
                    <a:p>
                      <a:endParaRPr lang="es-ES" sz="1800" noProof="0"/>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8.2</a:t>
                      </a:r>
                    </a:p>
                  </a:txBody>
                  <a:tcPr marL="6350" marR="6350" marT="6349" marB="0" anchor="b"/>
                </a:tc>
                <a:tc gridSpan="2">
                  <a:txBody>
                    <a:bodyPr/>
                    <a:lstStyle/>
                    <a:p>
                      <a:pPr algn="ctr"/>
                      <a:r>
                        <a:rPr lang="es-ES" sz="1800" noProof="0"/>
                        <a:t>69.0</a:t>
                      </a:r>
                    </a:p>
                  </a:txBody>
                  <a:tcPr marL="6350" marR="6350" marT="6349" marB="0" anchor="b"/>
                </a:tc>
                <a:tc hMerge="1">
                  <a:txBody>
                    <a:bodyPr/>
                    <a:lstStyle/>
                    <a:p>
                      <a:endParaRPr lang="en-CA"/>
                    </a:p>
                  </a:txBody>
                  <a:tcPr/>
                </a:tc>
                <a:extLst>
                  <a:ext uri="{0D108BD9-81ED-4DB2-BD59-A6C34878D82A}">
                    <a16:rowId xmlns:a16="http://schemas.microsoft.com/office/drawing/2014/main" val="10008"/>
                  </a:ext>
                </a:extLst>
              </a:tr>
              <a:tr h="280694">
                <a:tc>
                  <a:txBody>
                    <a:bodyPr/>
                    <a:lstStyle/>
                    <a:p>
                      <a:pPr algn="l" fontAlgn="b"/>
                      <a:r>
                        <a:rPr lang="es-ES" sz="1800" b="0" i="0" u="none" strike="noStrike" noProof="0">
                          <a:solidFill>
                            <a:srgbClr val="000000"/>
                          </a:solidFill>
                          <a:effectLst/>
                          <a:latin typeface="Calibri" panose="020F0502020204030204" pitchFamily="34" charset="0"/>
                        </a:rPr>
                        <a:t>A</a:t>
                      </a:r>
                    </a:p>
                  </a:txBody>
                  <a:tcPr marL="6350" marR="6350" marT="6349" marB="0" anchor="b"/>
                </a:tc>
                <a:tc>
                  <a:txBody>
                    <a:bodyPr/>
                    <a:lstStyle/>
                    <a:p>
                      <a:endParaRPr lang="es-ES" sz="1800" noProof="0"/>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1.3</a:t>
                      </a:r>
                    </a:p>
                  </a:txBody>
                  <a:tcPr marL="6350" marR="6350" marT="6349" marB="0" anchor="b"/>
                </a:tc>
                <a:tc gridSpan="2">
                  <a:txBody>
                    <a:bodyPr/>
                    <a:lstStyle/>
                    <a:p>
                      <a:pPr algn="ctr"/>
                      <a:r>
                        <a:rPr lang="es-ES" sz="1800" noProof="0"/>
                        <a:t>22.4</a:t>
                      </a:r>
                    </a:p>
                  </a:txBody>
                  <a:tcPr marL="6350" marR="6350" marT="6349" marB="0" anchor="b"/>
                </a:tc>
                <a:tc hMerge="1">
                  <a:txBody>
                    <a:bodyPr/>
                    <a:lstStyle/>
                    <a:p>
                      <a:endParaRPr lang="en-CA"/>
                    </a:p>
                  </a:txBody>
                  <a:tcPr/>
                </a:tc>
                <a:extLst>
                  <a:ext uri="{0D108BD9-81ED-4DB2-BD59-A6C34878D82A}">
                    <a16:rowId xmlns:a16="http://schemas.microsoft.com/office/drawing/2014/main" val="10009"/>
                  </a:ext>
                </a:extLst>
              </a:tr>
              <a:tr h="280694">
                <a:tc>
                  <a:txBody>
                    <a:bodyPr/>
                    <a:lstStyle/>
                    <a:p>
                      <a:pPr algn="l" fontAlgn="b"/>
                      <a:r>
                        <a:rPr lang="es-ES" sz="1800" u="none" strike="noStrike" noProof="0">
                          <a:effectLst/>
                        </a:rPr>
                        <a:t>B</a:t>
                      </a:r>
                      <a:endParaRPr lang="es-ES" sz="1800" b="0" i="0" u="none" strike="noStrike" noProof="0">
                        <a:solidFill>
                          <a:srgbClr val="000000"/>
                        </a:solidFill>
                        <a:effectLst/>
                        <a:latin typeface="Calibri" panose="020F0502020204030204" pitchFamily="34" charset="0"/>
                      </a:endParaRPr>
                    </a:p>
                  </a:txBody>
                  <a:tcPr marL="6350" marR="6350" marT="6349" marB="0" anchor="b"/>
                </a:tc>
                <a:tc>
                  <a:txBody>
                    <a:bodyPr/>
                    <a:lstStyle/>
                    <a:p>
                      <a:endParaRPr lang="es-ES" sz="1800" noProof="0"/>
                    </a:p>
                  </a:txBody>
                  <a:tcPr marL="6350" marR="6350" marT="6349" marB="0" anchor="b"/>
                </a:tc>
                <a:tc>
                  <a:txBody>
                    <a:bodyPr/>
                    <a:lstStyle/>
                    <a:p>
                      <a:pPr algn="ctr" fontAlgn="b"/>
                      <a:r>
                        <a:rPr lang="es-ES" sz="1800" b="0" i="0" u="none" strike="noStrike" noProof="0">
                          <a:solidFill>
                            <a:srgbClr val="000000"/>
                          </a:solidFill>
                          <a:effectLst/>
                          <a:latin typeface="Calibri" panose="020F0502020204030204" pitchFamily="34" charset="0"/>
                        </a:rPr>
                        <a:t>0.2</a:t>
                      </a:r>
                    </a:p>
                  </a:txBody>
                  <a:tcPr marL="6350" marR="6350" marT="6349" marB="0" anchor="b"/>
                </a:tc>
                <a:tc gridSpan="2">
                  <a:txBody>
                    <a:bodyPr/>
                    <a:lstStyle/>
                    <a:p>
                      <a:pPr algn="ctr"/>
                      <a:r>
                        <a:rPr lang="es-ES" sz="1800" noProof="0"/>
                        <a:t>3.0</a:t>
                      </a:r>
                    </a:p>
                  </a:txBody>
                  <a:tcPr marL="6350" marR="6350" marT="6349" marB="0" anchor="b"/>
                </a:tc>
                <a:tc hMerge="1">
                  <a:txBody>
                    <a:bodyPr/>
                    <a:lstStyle/>
                    <a:p>
                      <a:endParaRPr lang="en-CA"/>
                    </a:p>
                  </a:txBody>
                  <a:tcPr/>
                </a:tc>
                <a:extLst>
                  <a:ext uri="{0D108BD9-81ED-4DB2-BD59-A6C34878D82A}">
                    <a16:rowId xmlns:a16="http://schemas.microsoft.com/office/drawing/2014/main" val="10010"/>
                  </a:ext>
                </a:extLst>
              </a:tr>
              <a:tr h="280694">
                <a:tc gridSpan="2">
                  <a:txBody>
                    <a:bodyPr/>
                    <a:lstStyle/>
                    <a:p>
                      <a:pPr algn="l" fontAlgn="b"/>
                      <a:r>
                        <a:rPr lang="es-ES" sz="1800" u="none" strike="noStrike" noProof="0">
                          <a:effectLst/>
                        </a:rPr>
                        <a:t>C</a:t>
                      </a:r>
                      <a:endParaRPr lang="es-ES" sz="1800" b="0" i="0" u="none" strike="noStrike" noProof="0">
                        <a:solidFill>
                          <a:srgbClr val="000000"/>
                        </a:solidFill>
                        <a:effectLst/>
                        <a:latin typeface="Calibri" panose="020F0502020204030204" pitchFamily="34" charset="0"/>
                      </a:endParaRPr>
                    </a:p>
                  </a:txBody>
                  <a:tcPr marL="6350" marR="6350" marT="6349" marB="0" anchor="b"/>
                </a:tc>
                <a:tc hMerge="1">
                  <a:txBody>
                    <a:bodyPr/>
                    <a:lstStyle/>
                    <a:p>
                      <a:endParaRPr lang="en-CA"/>
                    </a:p>
                  </a:txBody>
                  <a:tcPr/>
                </a:tc>
                <a:tc>
                  <a:txBody>
                    <a:bodyPr/>
                    <a:lstStyle/>
                    <a:p>
                      <a:pPr algn="ctr" fontAlgn="b"/>
                      <a:r>
                        <a:rPr lang="es-ES" sz="1800" b="0" i="0" u="none" strike="noStrike" noProof="0">
                          <a:solidFill>
                            <a:srgbClr val="000000"/>
                          </a:solidFill>
                          <a:effectLst/>
                          <a:latin typeface="Calibri" panose="020F0502020204030204" pitchFamily="34" charset="0"/>
                        </a:rPr>
                        <a:t>-1.5</a:t>
                      </a:r>
                    </a:p>
                  </a:txBody>
                  <a:tcPr marL="6350" marR="6350" marT="6349" marB="0" anchor="b"/>
                </a:tc>
                <a:tc gridSpan="2">
                  <a:txBody>
                    <a:bodyPr/>
                    <a:lstStyle/>
                    <a:p>
                      <a:pPr algn="ctr"/>
                      <a:r>
                        <a:rPr lang="es-ES" sz="1800" noProof="0" dirty="0"/>
                        <a:t>-26.1</a:t>
                      </a:r>
                    </a:p>
                  </a:txBody>
                  <a:tcPr marL="6350" marR="6350" marT="6349" marB="0" anchor="b"/>
                </a:tc>
                <a:tc hMerge="1">
                  <a:txBody>
                    <a:bodyPr/>
                    <a:lstStyle/>
                    <a:p>
                      <a:endParaRPr lang="en-CA"/>
                    </a:p>
                  </a:txBody>
                  <a:tcPr/>
                </a:tc>
                <a:extLst>
                  <a:ext uri="{0D108BD9-81ED-4DB2-BD59-A6C34878D82A}">
                    <a16:rowId xmlns:a16="http://schemas.microsoft.com/office/drawing/2014/main" val="10011"/>
                  </a:ext>
                </a:extLst>
              </a:tr>
            </a:tbl>
          </a:graphicData>
        </a:graphic>
      </p:graphicFrame>
      <p:sp>
        <p:nvSpPr>
          <p:cNvPr id="4" name="Footer Placeholder 3">
            <a:extLst>
              <a:ext uri="{FF2B5EF4-FFF2-40B4-BE49-F238E27FC236}">
                <a16:creationId xmlns:a16="http://schemas.microsoft.com/office/drawing/2014/main" id="{D6D9F8DF-901A-4A80-B311-9B01AD3485BB}"/>
              </a:ext>
            </a:extLst>
          </p:cNvPr>
          <p:cNvSpPr>
            <a:spLocks noGrp="1"/>
          </p:cNvSpPr>
          <p:nvPr>
            <p:ph type="ftr" sz="quarter" idx="11"/>
          </p:nvPr>
        </p:nvSpPr>
        <p:spPr/>
        <p:txBody>
          <a:bodyPr/>
          <a:lstStyle/>
          <a:p>
            <a:pPr>
              <a:defRPr/>
            </a:pPr>
            <a:r>
              <a:rPr lang="en-US" dirty="0"/>
              <a:t>VIRESCO SOLUTIONS</a:t>
            </a:r>
          </a:p>
        </p:txBody>
      </p:sp>
      <p:sp>
        <p:nvSpPr>
          <p:cNvPr id="13381" name="Slide Number Placeholder 4">
            <a:extLst>
              <a:ext uri="{FF2B5EF4-FFF2-40B4-BE49-F238E27FC236}">
                <a16:creationId xmlns:a16="http://schemas.microsoft.com/office/drawing/2014/main" id="{734CCCAB-8C9F-42ED-BAB2-379E09B21960}"/>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16</a:t>
            </a:fld>
            <a:endParaRPr lang="en-US" altLang="en-US" sz="1000"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CC2BE02-05C3-4529-B7F8-448BDC8034AE}"/>
              </a:ext>
            </a:extLst>
          </p:cNvPr>
          <p:cNvSpPr>
            <a:spLocks noGrp="1" noChangeArrowheads="1"/>
          </p:cNvSpPr>
          <p:nvPr>
            <p:ph type="title"/>
          </p:nvPr>
        </p:nvSpPr>
        <p:spPr/>
        <p:txBody>
          <a:bodyPr/>
          <a:lstStyle/>
          <a:p>
            <a:pPr eaLnBrk="1" hangingPunct="1"/>
            <a:r>
              <a:rPr lang="es-ES" altLang="en-US" dirty="0">
                <a:latin typeface="Century Gothic" panose="020B0502020202020204" pitchFamily="34" charset="0"/>
                <a:cs typeface="Century Gothic" panose="020B0502020202020204" pitchFamily="34" charset="0"/>
              </a:rPr>
              <a:t>Comentarios</a:t>
            </a:r>
          </a:p>
        </p:txBody>
      </p:sp>
      <p:sp>
        <p:nvSpPr>
          <p:cNvPr id="3" name="Content Placeholder 2">
            <a:extLst>
              <a:ext uri="{FF2B5EF4-FFF2-40B4-BE49-F238E27FC236}">
                <a16:creationId xmlns:a16="http://schemas.microsoft.com/office/drawing/2014/main" id="{1DEB2D61-915B-43AF-8642-6760972009FF}"/>
              </a:ext>
            </a:extLst>
          </p:cNvPr>
          <p:cNvSpPr>
            <a:spLocks noGrp="1"/>
          </p:cNvSpPr>
          <p:nvPr>
            <p:ph idx="1"/>
          </p:nvPr>
        </p:nvSpPr>
        <p:spPr>
          <a:xfrm>
            <a:off x="609600" y="1171575"/>
            <a:ext cx="10972800" cy="4781553"/>
          </a:xfrm>
        </p:spPr>
        <p:txBody>
          <a:bodyPr rtlCol="0">
            <a:normAutofit/>
          </a:bodyPr>
          <a:lstStyle/>
          <a:p>
            <a:pPr algn="just" eaLnBrk="1" fontAlgn="auto" hangingPunct="1">
              <a:buFont typeface="Arial"/>
              <a:buChar char="•"/>
              <a:defRPr/>
            </a:pPr>
            <a:r>
              <a:rPr lang="es-ES" dirty="0">
                <a:ea typeface="+mn-ea"/>
              </a:rPr>
              <a:t>Los escenarios estandarizados funcionaron muy bien para analizar y comparar los efectos del cambio a sistemas de producción ganadera más climáticamente inteligentes </a:t>
            </a:r>
            <a:r>
              <a:rPr lang="es-ES" sz="1600" dirty="0">
                <a:ea typeface="+mn-ea"/>
              </a:rPr>
              <a:t>(Bravo, Dra. Tania Sánchez Santana)</a:t>
            </a:r>
          </a:p>
          <a:p>
            <a:pPr algn="just" eaLnBrk="1" fontAlgn="auto" hangingPunct="1">
              <a:buFont typeface="Arial"/>
              <a:buChar char="•"/>
              <a:defRPr/>
            </a:pPr>
            <a:r>
              <a:rPr lang="es-ES" dirty="0">
                <a:ea typeface="+mn-ea"/>
              </a:rPr>
              <a:t>El escenario de base tiene aproximadamente el doble de intensidad en GEI para la leche y aproximadamente la misma intensidad de GEI para la carne en comparación con otros países de América Latina y el Caribe (ALC).</a:t>
            </a:r>
          </a:p>
          <a:p>
            <a:pPr algn="just" eaLnBrk="1" fontAlgn="auto" hangingPunct="1">
              <a:buFont typeface="Arial"/>
              <a:buChar char="•"/>
              <a:defRPr/>
            </a:pPr>
            <a:r>
              <a:rPr lang="es-ES" dirty="0"/>
              <a:t>En aquellos escenarios donde se mejoraron las prácticas en la producción se redujo la intensidad de GEI de la leche y la carne y se situó alrededor del 55 al 60% del valor típico para la región de ALC.</a:t>
            </a:r>
          </a:p>
          <a:p>
            <a:pPr algn="just" eaLnBrk="1" fontAlgn="auto" hangingPunct="1">
              <a:buFont typeface="Arial"/>
              <a:buChar char="•"/>
              <a:defRPr/>
            </a:pPr>
            <a:r>
              <a:rPr lang="es-ES" dirty="0">
                <a:ea typeface="+mn-ea"/>
              </a:rPr>
              <a:t>Cualquier emisión de GEI de las aproximadamente 40 t de biogás (energía equivalente a 60000 L de combustible </a:t>
            </a:r>
            <a:r>
              <a:rPr lang="es-ES" dirty="0" err="1">
                <a:ea typeface="+mn-ea"/>
              </a:rPr>
              <a:t>diesel</a:t>
            </a:r>
            <a:r>
              <a:rPr lang="es-ES" dirty="0">
                <a:ea typeface="+mn-ea"/>
              </a:rPr>
              <a:t>) en el escenario C no se incluyeron debido a que dependen de si desplazan las emisiones de los combustibles fósiles.</a:t>
            </a:r>
          </a:p>
          <a:p>
            <a:pPr algn="just" eaLnBrk="1" fontAlgn="auto" hangingPunct="1">
              <a:buFont typeface="Arial"/>
              <a:buChar char="•"/>
              <a:defRPr/>
            </a:pPr>
            <a:r>
              <a:rPr lang="es-ES" dirty="0">
                <a:ea typeface="+mn-ea"/>
              </a:rPr>
              <a:t>Los cambios en las reservas de carbono tuvieron un gran impacto en la reducción de la intensidad de GEI.</a:t>
            </a:r>
          </a:p>
          <a:p>
            <a:pPr lvl="1" algn="just">
              <a:buFont typeface="Arial"/>
              <a:buChar char="•"/>
              <a:defRPr/>
            </a:pPr>
            <a:r>
              <a:rPr lang="es-ES" dirty="0"/>
              <a:t>La intensidad se volvió negativa (reducción neta de las emisiones de GEI) durante los primeros 20 años después de los cambios aplicados para el escenario C que incluyen el 20% de las tierras en una silvopastoril.</a:t>
            </a:r>
            <a:endParaRPr lang="es-ES" dirty="0">
              <a:ea typeface="+mn-ea"/>
            </a:endParaRPr>
          </a:p>
        </p:txBody>
      </p:sp>
      <p:sp>
        <p:nvSpPr>
          <p:cNvPr id="4" name="Footer Placeholder 3">
            <a:extLst>
              <a:ext uri="{FF2B5EF4-FFF2-40B4-BE49-F238E27FC236}">
                <a16:creationId xmlns:a16="http://schemas.microsoft.com/office/drawing/2014/main" id="{13FB05E8-C8A1-498F-B242-41F8438BC2B0}"/>
              </a:ext>
            </a:extLst>
          </p:cNvPr>
          <p:cNvSpPr>
            <a:spLocks noGrp="1"/>
          </p:cNvSpPr>
          <p:nvPr>
            <p:ph type="ftr" sz="quarter" idx="11"/>
          </p:nvPr>
        </p:nvSpPr>
        <p:spPr/>
        <p:txBody>
          <a:bodyPr/>
          <a:lstStyle/>
          <a:p>
            <a:pPr>
              <a:defRPr/>
            </a:pPr>
            <a:r>
              <a:rPr lang="en-US" dirty="0"/>
              <a:t>VIRESCO SOLUTIONS</a:t>
            </a:r>
          </a:p>
        </p:txBody>
      </p:sp>
      <p:sp>
        <p:nvSpPr>
          <p:cNvPr id="14341" name="Slide Number Placeholder 4">
            <a:extLst>
              <a:ext uri="{FF2B5EF4-FFF2-40B4-BE49-F238E27FC236}">
                <a16:creationId xmlns:a16="http://schemas.microsoft.com/office/drawing/2014/main" id="{CDC56709-CCB2-4327-B93A-DFCB4B8940A0}"/>
              </a:ext>
            </a:extLst>
          </p:cNvPr>
          <p:cNvSpPr>
            <a:spLocks noGrp="1" noChangeArrowheads="1"/>
          </p:cNvSpPr>
          <p:nvPr>
            <p:ph type="sldNum" sz="quarter" idx="12"/>
          </p:nvPr>
        </p:nvSpPr>
        <p:spPr bwMode="auto">
          <a:xfrm>
            <a:off x="8466138" y="6396038"/>
            <a:ext cx="5603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rgbClr val="3C3C3B"/>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24C2E747-EEFF-46B8-875C-1EC6E776AEB5}" type="slidenum">
              <a:rPr lang="en-US" smtClean="0"/>
              <a:pPr fontAlgn="base">
                <a:lnSpc>
                  <a:spcPct val="100000"/>
                </a:lnSpc>
                <a:spcBef>
                  <a:spcPct val="0"/>
                </a:spcBef>
                <a:spcAft>
                  <a:spcPct val="0"/>
                </a:spcAft>
                <a:buFontTx/>
                <a:buNone/>
                <a:defRPr/>
              </a:pPr>
              <a:t>17</a:t>
            </a:fld>
            <a:endParaRPr lang="en-US" altLang="en-US" sz="1000"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133E-8153-4D17-8164-A437A8691036}"/>
              </a:ext>
            </a:extLst>
          </p:cNvPr>
          <p:cNvSpPr>
            <a:spLocks noGrp="1"/>
          </p:cNvSpPr>
          <p:nvPr>
            <p:ph type="title"/>
          </p:nvPr>
        </p:nvSpPr>
        <p:spPr/>
        <p:txBody>
          <a:bodyPr/>
          <a:lstStyle/>
          <a:p>
            <a:r>
              <a:rPr lang="es-ES" dirty="0"/>
              <a:t>Las oportunidades dependen de la cantidad de prácticas implementadas</a:t>
            </a:r>
          </a:p>
        </p:txBody>
      </p:sp>
      <p:sp>
        <p:nvSpPr>
          <p:cNvPr id="3" name="Content Placeholder 2">
            <a:extLst>
              <a:ext uri="{FF2B5EF4-FFF2-40B4-BE49-F238E27FC236}">
                <a16:creationId xmlns:a16="http://schemas.microsoft.com/office/drawing/2014/main" id="{36C5F9AD-D8E3-4AB8-8E9B-8E20977EF5F5}"/>
              </a:ext>
            </a:extLst>
          </p:cNvPr>
          <p:cNvSpPr>
            <a:spLocks noGrp="1"/>
          </p:cNvSpPr>
          <p:nvPr>
            <p:ph sz="half" idx="1"/>
          </p:nvPr>
        </p:nvSpPr>
        <p:spPr>
          <a:xfrm>
            <a:off x="609600" y="1174688"/>
            <a:ext cx="10326986" cy="4337050"/>
          </a:xfrm>
        </p:spPr>
        <p:txBody>
          <a:bodyPr/>
          <a:lstStyle/>
          <a:p>
            <a:r>
              <a:rPr lang="es-ES" dirty="0"/>
              <a:t>Debido a los grandes aumentos en la producción de leche y carne por vaca con prácticas de producción climáticamente inteligentes mejoradas, la producción actual puede satisfacerse con un rebaño total de ganado menor y menos área de tierra para la producción de ganado.</a:t>
            </a:r>
          </a:p>
          <a:p>
            <a:pPr lvl="1"/>
            <a:r>
              <a:rPr lang="es-ES" dirty="0"/>
              <a:t>La tierra que no se usa para el ganado podría plantarse en bosques para ayudar a cumplir la aspiración de Cuba de aumentar el área total de bosques en un 33% bajo su plan de cambio climático bajo el Acuerdo de París.</a:t>
            </a:r>
          </a:p>
        </p:txBody>
      </p:sp>
      <p:graphicFrame>
        <p:nvGraphicFramePr>
          <p:cNvPr id="7" name="Table 7">
            <a:extLst>
              <a:ext uri="{FF2B5EF4-FFF2-40B4-BE49-F238E27FC236}">
                <a16:creationId xmlns:a16="http://schemas.microsoft.com/office/drawing/2014/main" id="{D3F1B64D-9B10-40C3-9695-E09447653719}"/>
              </a:ext>
            </a:extLst>
          </p:cNvPr>
          <p:cNvGraphicFramePr>
            <a:graphicFrameLocks noGrp="1"/>
          </p:cNvGraphicFramePr>
          <p:nvPr>
            <p:ph sz="half" idx="2"/>
            <p:extLst>
              <p:ext uri="{D42A27DB-BD31-4B8C-83A1-F6EECF244321}">
                <p14:modId xmlns:p14="http://schemas.microsoft.com/office/powerpoint/2010/main" val="3997907376"/>
              </p:ext>
            </p:extLst>
          </p:nvPr>
        </p:nvGraphicFramePr>
        <p:xfrm>
          <a:off x="609595" y="2944788"/>
          <a:ext cx="10678170" cy="3698240"/>
        </p:xfrm>
        <a:graphic>
          <a:graphicData uri="http://schemas.openxmlformats.org/drawingml/2006/table">
            <a:tbl>
              <a:tblPr firstRow="1" bandRow="1">
                <a:tableStyleId>{5C22544A-7EE6-4342-B048-85BDC9FD1C3A}</a:tableStyleId>
              </a:tblPr>
              <a:tblGrid>
                <a:gridCol w="1067817">
                  <a:extLst>
                    <a:ext uri="{9D8B030D-6E8A-4147-A177-3AD203B41FA5}">
                      <a16:colId xmlns:a16="http://schemas.microsoft.com/office/drawing/2014/main" val="982558241"/>
                    </a:ext>
                  </a:extLst>
                </a:gridCol>
                <a:gridCol w="558790">
                  <a:extLst>
                    <a:ext uri="{9D8B030D-6E8A-4147-A177-3AD203B41FA5}">
                      <a16:colId xmlns:a16="http://schemas.microsoft.com/office/drawing/2014/main" val="4119985675"/>
                    </a:ext>
                  </a:extLst>
                </a:gridCol>
                <a:gridCol w="552261">
                  <a:extLst>
                    <a:ext uri="{9D8B030D-6E8A-4147-A177-3AD203B41FA5}">
                      <a16:colId xmlns:a16="http://schemas.microsoft.com/office/drawing/2014/main" val="3931760559"/>
                    </a:ext>
                  </a:extLst>
                </a:gridCol>
                <a:gridCol w="615636">
                  <a:extLst>
                    <a:ext uri="{9D8B030D-6E8A-4147-A177-3AD203B41FA5}">
                      <a16:colId xmlns:a16="http://schemas.microsoft.com/office/drawing/2014/main" val="4214983930"/>
                    </a:ext>
                  </a:extLst>
                </a:gridCol>
                <a:gridCol w="1276539">
                  <a:extLst>
                    <a:ext uri="{9D8B030D-6E8A-4147-A177-3AD203B41FA5}">
                      <a16:colId xmlns:a16="http://schemas.microsoft.com/office/drawing/2014/main" val="4027923242"/>
                    </a:ext>
                  </a:extLst>
                </a:gridCol>
                <a:gridCol w="1041148">
                  <a:extLst>
                    <a:ext uri="{9D8B030D-6E8A-4147-A177-3AD203B41FA5}">
                      <a16:colId xmlns:a16="http://schemas.microsoft.com/office/drawing/2014/main" val="2761587154"/>
                    </a:ext>
                  </a:extLst>
                </a:gridCol>
                <a:gridCol w="1493822">
                  <a:extLst>
                    <a:ext uri="{9D8B030D-6E8A-4147-A177-3AD203B41FA5}">
                      <a16:colId xmlns:a16="http://schemas.microsoft.com/office/drawing/2014/main" val="2649846378"/>
                    </a:ext>
                  </a:extLst>
                </a:gridCol>
                <a:gridCol w="1493822">
                  <a:extLst>
                    <a:ext uri="{9D8B030D-6E8A-4147-A177-3AD203B41FA5}">
                      <a16:colId xmlns:a16="http://schemas.microsoft.com/office/drawing/2014/main" val="211016771"/>
                    </a:ext>
                  </a:extLst>
                </a:gridCol>
                <a:gridCol w="1285592">
                  <a:extLst>
                    <a:ext uri="{9D8B030D-6E8A-4147-A177-3AD203B41FA5}">
                      <a16:colId xmlns:a16="http://schemas.microsoft.com/office/drawing/2014/main" val="2521909953"/>
                    </a:ext>
                  </a:extLst>
                </a:gridCol>
                <a:gridCol w="1292743">
                  <a:extLst>
                    <a:ext uri="{9D8B030D-6E8A-4147-A177-3AD203B41FA5}">
                      <a16:colId xmlns:a16="http://schemas.microsoft.com/office/drawing/2014/main" val="1529780565"/>
                    </a:ext>
                  </a:extLst>
                </a:gridCol>
              </a:tblGrid>
              <a:tr h="370840">
                <a:tc gridSpan="4">
                  <a:txBody>
                    <a:bodyPr/>
                    <a:lstStyle/>
                    <a:p>
                      <a:pPr algn="ctr"/>
                      <a:r>
                        <a:rPr lang="es-ES" sz="1400" noProof="0"/>
                        <a:t>% de vacas Cubanas  en escenario</a:t>
                      </a:r>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tc>
                  <a:txBody>
                    <a:bodyPr/>
                    <a:lstStyle/>
                    <a:p>
                      <a:pPr algn="ctr"/>
                      <a:r>
                        <a:rPr lang="es-ES" sz="1400" noProof="0"/>
                        <a:t>Cabezas</a:t>
                      </a:r>
                    </a:p>
                  </a:txBody>
                  <a:tcPr/>
                </a:tc>
                <a:tc gridSpan="5">
                  <a:txBody>
                    <a:bodyPr/>
                    <a:lstStyle/>
                    <a:p>
                      <a:pPr algn="ctr"/>
                      <a:r>
                        <a:rPr lang="es-ES" sz="1400" noProof="0"/>
                        <a:t>% del valor para la situación actual del 100% de las vacas en el escenario de base</a:t>
                      </a:r>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tc hMerge="1">
                  <a:txBody>
                    <a:bodyPr/>
                    <a:lstStyle/>
                    <a:p>
                      <a:endParaRPr lang="en-CA" sz="1400" dirty="0"/>
                    </a:p>
                  </a:txBody>
                  <a:tcPr/>
                </a:tc>
                <a:extLst>
                  <a:ext uri="{0D108BD9-81ED-4DB2-BD59-A6C34878D82A}">
                    <a16:rowId xmlns:a16="http://schemas.microsoft.com/office/drawing/2014/main" val="3818072551"/>
                  </a:ext>
                </a:extLst>
              </a:tr>
              <a:tr h="370840">
                <a:tc>
                  <a:txBody>
                    <a:bodyPr/>
                    <a:lstStyle/>
                    <a:p>
                      <a:pPr algn="ctr"/>
                      <a:r>
                        <a:rPr lang="es-ES" sz="1400" noProof="0"/>
                        <a:t>Base</a:t>
                      </a:r>
                    </a:p>
                  </a:txBody>
                  <a:tcPr/>
                </a:tc>
                <a:tc>
                  <a:txBody>
                    <a:bodyPr/>
                    <a:lstStyle/>
                    <a:p>
                      <a:pPr algn="ctr"/>
                      <a:r>
                        <a:rPr lang="es-ES" sz="1400" noProof="0"/>
                        <a:t>A</a:t>
                      </a:r>
                    </a:p>
                  </a:txBody>
                  <a:tcPr/>
                </a:tc>
                <a:tc>
                  <a:txBody>
                    <a:bodyPr/>
                    <a:lstStyle/>
                    <a:p>
                      <a:pPr algn="ctr"/>
                      <a:r>
                        <a:rPr lang="es-ES" sz="1400" b="0" noProof="0"/>
                        <a:t>B</a:t>
                      </a:r>
                    </a:p>
                  </a:txBody>
                  <a:tcPr/>
                </a:tc>
                <a:tc>
                  <a:txBody>
                    <a:bodyPr/>
                    <a:lstStyle/>
                    <a:p>
                      <a:pPr algn="ctr"/>
                      <a:r>
                        <a:rPr lang="es-ES" sz="1400" noProof="0"/>
                        <a:t>C</a:t>
                      </a:r>
                    </a:p>
                  </a:txBody>
                  <a:tcPr/>
                </a:tc>
                <a:tc>
                  <a:txBody>
                    <a:bodyPr/>
                    <a:lstStyle/>
                    <a:p>
                      <a:pPr algn="ctr"/>
                      <a:r>
                        <a:rPr lang="es-ES" sz="1400" noProof="0"/>
                        <a:t>Vacas</a:t>
                      </a:r>
                    </a:p>
                  </a:txBody>
                  <a:tcPr/>
                </a:tc>
                <a:tc>
                  <a:txBody>
                    <a:bodyPr/>
                    <a:lstStyle/>
                    <a:p>
                      <a:pPr algn="ctr"/>
                      <a:r>
                        <a:rPr lang="es-ES" sz="1400" noProof="0"/>
                        <a:t>Área de Producción</a:t>
                      </a:r>
                    </a:p>
                  </a:txBody>
                  <a:tcPr/>
                </a:tc>
                <a:tc>
                  <a:txBody>
                    <a:bodyPr/>
                    <a:lstStyle/>
                    <a:p>
                      <a:pPr algn="ctr"/>
                      <a:endParaRPr lang="es-ES" sz="1400" noProof="0"/>
                    </a:p>
                    <a:p>
                      <a:pPr algn="ctr"/>
                      <a:r>
                        <a:rPr lang="es-ES" sz="1400" noProof="0"/>
                        <a:t>Producción de leche</a:t>
                      </a:r>
                    </a:p>
                  </a:txBody>
                  <a:tcPr/>
                </a:tc>
                <a:tc>
                  <a:txBody>
                    <a:bodyPr/>
                    <a:lstStyle/>
                    <a:p>
                      <a:pPr algn="ctr"/>
                      <a:endParaRPr lang="es-ES" sz="1400" noProof="0"/>
                    </a:p>
                    <a:p>
                      <a:pPr algn="ctr"/>
                      <a:r>
                        <a:rPr lang="es-ES" sz="1400" noProof="0"/>
                        <a:t>Producción de Carne</a:t>
                      </a:r>
                    </a:p>
                  </a:txBody>
                  <a:tcPr/>
                </a:tc>
                <a:tc>
                  <a:txBody>
                    <a:bodyPr/>
                    <a:lstStyle/>
                    <a:p>
                      <a:pPr algn="ctr"/>
                      <a:endParaRPr lang="es-ES" sz="1400" noProof="0"/>
                    </a:p>
                    <a:p>
                      <a:pPr algn="ctr"/>
                      <a:r>
                        <a:rPr lang="es-ES" sz="1400" noProof="0"/>
                        <a:t>GEI sin C </a:t>
                      </a:r>
                    </a:p>
                  </a:txBody>
                  <a:tcPr/>
                </a:tc>
                <a:tc>
                  <a:txBody>
                    <a:bodyPr/>
                    <a:lstStyle/>
                    <a:p>
                      <a:pPr algn="ctr"/>
                      <a:endParaRPr lang="es-ES" sz="1400" noProof="0"/>
                    </a:p>
                    <a:p>
                      <a:pPr algn="ctr"/>
                      <a:r>
                        <a:rPr lang="es-ES" sz="1400" noProof="0"/>
                        <a:t>GEI sin C</a:t>
                      </a:r>
                    </a:p>
                  </a:txBody>
                  <a:tcPr/>
                </a:tc>
                <a:extLst>
                  <a:ext uri="{0D108BD9-81ED-4DB2-BD59-A6C34878D82A}">
                    <a16:rowId xmlns:a16="http://schemas.microsoft.com/office/drawing/2014/main" val="1551146626"/>
                  </a:ext>
                </a:extLst>
              </a:tr>
              <a:tr h="370840">
                <a:tc>
                  <a:txBody>
                    <a:bodyPr/>
                    <a:lstStyle/>
                    <a:p>
                      <a:pPr algn="ctr"/>
                      <a:r>
                        <a:rPr lang="es-ES" sz="1400" noProof="0"/>
                        <a:t>100</a:t>
                      </a:r>
                    </a:p>
                  </a:txBody>
                  <a:tcPr/>
                </a:tc>
                <a:tc>
                  <a:txBody>
                    <a:bodyPr/>
                    <a:lstStyle/>
                    <a:p>
                      <a:pPr algn="ctr"/>
                      <a:r>
                        <a:rPr lang="es-ES" sz="1400" noProof="0"/>
                        <a:t>0</a:t>
                      </a:r>
                    </a:p>
                  </a:txBody>
                  <a:tcPr/>
                </a:tc>
                <a:tc>
                  <a:txBody>
                    <a:bodyPr/>
                    <a:lstStyle/>
                    <a:p>
                      <a:pPr algn="ctr"/>
                      <a:r>
                        <a:rPr lang="es-ES" sz="1400" noProof="0"/>
                        <a:t>0</a:t>
                      </a:r>
                    </a:p>
                  </a:txBody>
                  <a:tcPr/>
                </a:tc>
                <a:tc>
                  <a:txBody>
                    <a:bodyPr/>
                    <a:lstStyle/>
                    <a:p>
                      <a:pPr algn="ctr"/>
                      <a:r>
                        <a:rPr lang="es-ES" sz="1400" noProof="0"/>
                        <a:t>0</a:t>
                      </a:r>
                    </a:p>
                  </a:txBody>
                  <a:tcPr/>
                </a:tc>
                <a:tc>
                  <a:txBody>
                    <a:bodyPr/>
                    <a:lstStyle/>
                    <a:p>
                      <a:pPr algn="ctr"/>
                      <a:r>
                        <a:rPr lang="es-ES" sz="1400" noProof="0"/>
                        <a:t>1169100</a:t>
                      </a:r>
                    </a:p>
                  </a:txBody>
                  <a:tcPr/>
                </a:tc>
                <a:tc>
                  <a:txBody>
                    <a:bodyPr/>
                    <a:lstStyle/>
                    <a:p>
                      <a:pPr algn="ctr"/>
                      <a:r>
                        <a:rPr lang="es-ES" sz="1400" noProof="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ES" sz="1400" noProof="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ES" sz="1400" noProof="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ES" sz="1400" noProof="0"/>
                        <a:t>100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ES" sz="1400" noProof="0"/>
                        <a:t>100</a:t>
                      </a:r>
                    </a:p>
                  </a:txBody>
                  <a:tcPr/>
                </a:tc>
                <a:extLst>
                  <a:ext uri="{0D108BD9-81ED-4DB2-BD59-A6C34878D82A}">
                    <a16:rowId xmlns:a16="http://schemas.microsoft.com/office/drawing/2014/main" val="3570852119"/>
                  </a:ext>
                </a:extLst>
              </a:tr>
              <a:tr h="370840">
                <a:tc>
                  <a:txBody>
                    <a:bodyPr/>
                    <a:lstStyle/>
                    <a:p>
                      <a:pPr algn="ctr"/>
                      <a:r>
                        <a:rPr lang="es-ES" sz="1400" noProof="0"/>
                        <a:t>85</a:t>
                      </a:r>
                    </a:p>
                  </a:txBody>
                  <a:tcPr/>
                </a:tc>
                <a:tc>
                  <a:txBody>
                    <a:bodyPr/>
                    <a:lstStyle/>
                    <a:p>
                      <a:pPr algn="ctr"/>
                      <a:r>
                        <a:rPr lang="es-ES" sz="1400" noProof="0"/>
                        <a:t>5</a:t>
                      </a:r>
                    </a:p>
                  </a:txBody>
                  <a:tcPr/>
                </a:tc>
                <a:tc>
                  <a:txBody>
                    <a:bodyPr/>
                    <a:lstStyle/>
                    <a:p>
                      <a:pPr algn="ctr"/>
                      <a:r>
                        <a:rPr lang="es-ES" sz="1400" noProof="0"/>
                        <a:t>5</a:t>
                      </a:r>
                    </a:p>
                  </a:txBody>
                  <a:tcPr/>
                </a:tc>
                <a:tc>
                  <a:txBody>
                    <a:bodyPr/>
                    <a:lstStyle/>
                    <a:p>
                      <a:pPr algn="ctr"/>
                      <a:r>
                        <a:rPr lang="es-ES" sz="1400" noProof="0"/>
                        <a:t>5</a:t>
                      </a:r>
                    </a:p>
                  </a:txBody>
                  <a:tcPr/>
                </a:tc>
                <a:tc>
                  <a:txBody>
                    <a:bodyPr/>
                    <a:lstStyle/>
                    <a:p>
                      <a:pPr algn="ctr"/>
                      <a:r>
                        <a:rPr lang="es-ES" sz="1400" noProof="0"/>
                        <a:t>1169100</a:t>
                      </a:r>
                    </a:p>
                  </a:txBody>
                  <a:tcPr/>
                </a:tc>
                <a:tc>
                  <a:txBody>
                    <a:bodyPr/>
                    <a:lstStyle/>
                    <a:p>
                      <a:pPr algn="ctr"/>
                      <a:r>
                        <a:rPr lang="es-ES" sz="1400" noProof="0"/>
                        <a:t>95</a:t>
                      </a:r>
                    </a:p>
                  </a:txBody>
                  <a:tcPr/>
                </a:tc>
                <a:tc>
                  <a:txBody>
                    <a:bodyPr/>
                    <a:lstStyle/>
                    <a:p>
                      <a:pPr algn="ctr"/>
                      <a:r>
                        <a:rPr lang="es-ES" sz="1400" noProof="0"/>
                        <a:t>133</a:t>
                      </a:r>
                    </a:p>
                  </a:txBody>
                  <a:tcPr/>
                </a:tc>
                <a:tc>
                  <a:txBody>
                    <a:bodyPr/>
                    <a:lstStyle/>
                    <a:p>
                      <a:pPr algn="ctr"/>
                      <a:r>
                        <a:rPr lang="es-ES" sz="1400" noProof="0"/>
                        <a:t>108</a:t>
                      </a:r>
                    </a:p>
                  </a:txBody>
                  <a:tcPr/>
                </a:tc>
                <a:tc>
                  <a:txBody>
                    <a:bodyPr/>
                    <a:lstStyle/>
                    <a:p>
                      <a:pPr algn="ctr"/>
                      <a:r>
                        <a:rPr lang="es-ES" sz="1400" noProof="0"/>
                        <a:t>98</a:t>
                      </a:r>
                    </a:p>
                  </a:txBody>
                  <a:tcPr/>
                </a:tc>
                <a:tc>
                  <a:txBody>
                    <a:bodyPr/>
                    <a:lstStyle/>
                    <a:p>
                      <a:pPr algn="ctr"/>
                      <a:r>
                        <a:rPr lang="es-ES" sz="1400" noProof="0"/>
                        <a:t>84</a:t>
                      </a:r>
                    </a:p>
                  </a:txBody>
                  <a:tcPr/>
                </a:tc>
                <a:extLst>
                  <a:ext uri="{0D108BD9-81ED-4DB2-BD59-A6C34878D82A}">
                    <a16:rowId xmlns:a16="http://schemas.microsoft.com/office/drawing/2014/main" val="1346298898"/>
                  </a:ext>
                </a:extLst>
              </a:tr>
              <a:tr h="370840">
                <a:tc>
                  <a:txBody>
                    <a:bodyPr/>
                    <a:lstStyle/>
                    <a:p>
                      <a:pPr algn="ctr"/>
                      <a:r>
                        <a:rPr lang="es-ES" sz="1400" noProof="0"/>
                        <a:t>85</a:t>
                      </a:r>
                    </a:p>
                  </a:txBody>
                  <a:tcPr/>
                </a:tc>
                <a:tc>
                  <a:txBody>
                    <a:bodyPr/>
                    <a:lstStyle/>
                    <a:p>
                      <a:pPr algn="ctr"/>
                      <a:r>
                        <a:rPr lang="es-ES" sz="1400" noProof="0"/>
                        <a:t>5</a:t>
                      </a:r>
                    </a:p>
                  </a:txBody>
                  <a:tcPr/>
                </a:tc>
                <a:tc>
                  <a:txBody>
                    <a:bodyPr/>
                    <a:lstStyle/>
                    <a:p>
                      <a:pPr algn="ctr"/>
                      <a:r>
                        <a:rPr lang="es-ES" sz="1400" noProof="0"/>
                        <a:t>5</a:t>
                      </a:r>
                    </a:p>
                  </a:txBody>
                  <a:tcPr/>
                </a:tc>
                <a:tc>
                  <a:txBody>
                    <a:bodyPr/>
                    <a:lstStyle/>
                    <a:p>
                      <a:pPr algn="ctr"/>
                      <a:r>
                        <a:rPr lang="es-ES" sz="1400" noProof="0"/>
                        <a:t>5</a:t>
                      </a:r>
                    </a:p>
                  </a:txBody>
                  <a:tcPr/>
                </a:tc>
                <a:tc>
                  <a:txBody>
                    <a:bodyPr/>
                    <a:lstStyle/>
                    <a:p>
                      <a:pPr algn="ctr"/>
                      <a:r>
                        <a:rPr lang="es-ES" sz="1400" noProof="0"/>
                        <a:t>1079003</a:t>
                      </a:r>
                    </a:p>
                  </a:txBody>
                  <a:tcPr/>
                </a:tc>
                <a:tc>
                  <a:txBody>
                    <a:bodyPr/>
                    <a:lstStyle/>
                    <a:p>
                      <a:pPr algn="ctr"/>
                      <a:r>
                        <a:rPr lang="es-ES" sz="1400" noProof="0"/>
                        <a:t>87</a:t>
                      </a:r>
                    </a:p>
                  </a:txBody>
                  <a:tcPr/>
                </a:tc>
                <a:tc>
                  <a:txBody>
                    <a:bodyPr/>
                    <a:lstStyle/>
                    <a:p>
                      <a:pPr algn="ctr"/>
                      <a:r>
                        <a:rPr lang="es-ES" sz="1400" noProof="0"/>
                        <a:t>123</a:t>
                      </a:r>
                    </a:p>
                  </a:txBody>
                  <a:tcPr/>
                </a:tc>
                <a:tc>
                  <a:txBody>
                    <a:bodyPr/>
                    <a:lstStyle/>
                    <a:p>
                      <a:pPr algn="ctr"/>
                      <a:r>
                        <a:rPr lang="es-ES" sz="1400" noProof="0"/>
                        <a:t>100</a:t>
                      </a:r>
                    </a:p>
                  </a:txBody>
                  <a:tcPr/>
                </a:tc>
                <a:tc>
                  <a:txBody>
                    <a:bodyPr/>
                    <a:lstStyle/>
                    <a:p>
                      <a:pPr algn="ctr"/>
                      <a:r>
                        <a:rPr lang="es-ES" sz="1400" noProof="0"/>
                        <a:t>90</a:t>
                      </a:r>
                    </a:p>
                  </a:txBody>
                  <a:tcPr/>
                </a:tc>
                <a:tc>
                  <a:txBody>
                    <a:bodyPr/>
                    <a:lstStyle/>
                    <a:p>
                      <a:pPr algn="ctr"/>
                      <a:r>
                        <a:rPr lang="es-ES" sz="1400" noProof="0"/>
                        <a:t>77</a:t>
                      </a:r>
                    </a:p>
                  </a:txBody>
                  <a:tcPr/>
                </a:tc>
                <a:extLst>
                  <a:ext uri="{0D108BD9-81ED-4DB2-BD59-A6C34878D82A}">
                    <a16:rowId xmlns:a16="http://schemas.microsoft.com/office/drawing/2014/main" val="3515656745"/>
                  </a:ext>
                </a:extLst>
              </a:tr>
              <a:tr h="370840">
                <a:tc>
                  <a:txBody>
                    <a:bodyPr/>
                    <a:lstStyle/>
                    <a:p>
                      <a:pPr algn="ctr"/>
                      <a:r>
                        <a:rPr lang="es-ES" sz="1400" noProof="0"/>
                        <a:t>75</a:t>
                      </a:r>
                    </a:p>
                  </a:txBody>
                  <a:tcPr/>
                </a:tc>
                <a:tc>
                  <a:txBody>
                    <a:bodyPr/>
                    <a:lstStyle/>
                    <a:p>
                      <a:pPr algn="ctr"/>
                      <a:r>
                        <a:rPr lang="es-ES" sz="1400" noProof="0"/>
                        <a:t>10</a:t>
                      </a:r>
                    </a:p>
                  </a:txBody>
                  <a:tcPr/>
                </a:tc>
                <a:tc>
                  <a:txBody>
                    <a:bodyPr/>
                    <a:lstStyle/>
                    <a:p>
                      <a:pPr algn="ctr"/>
                      <a:r>
                        <a:rPr lang="es-ES" sz="1400" noProof="0"/>
                        <a:t>5</a:t>
                      </a:r>
                    </a:p>
                  </a:txBody>
                  <a:tcPr/>
                </a:tc>
                <a:tc>
                  <a:txBody>
                    <a:bodyPr/>
                    <a:lstStyle/>
                    <a:p>
                      <a:pPr algn="ctr"/>
                      <a:r>
                        <a:rPr lang="es-ES" sz="1400" noProof="0"/>
                        <a:t>10</a:t>
                      </a:r>
                    </a:p>
                  </a:txBody>
                  <a:tcPr/>
                </a:tc>
                <a:tc>
                  <a:txBody>
                    <a:bodyPr/>
                    <a:lstStyle/>
                    <a:p>
                      <a:pPr algn="ctr"/>
                      <a:r>
                        <a:rPr lang="es-ES" sz="1400" noProof="0"/>
                        <a:t>1169100</a:t>
                      </a:r>
                    </a:p>
                  </a:txBody>
                  <a:tcPr/>
                </a:tc>
                <a:tc>
                  <a:txBody>
                    <a:bodyPr/>
                    <a:lstStyle/>
                    <a:p>
                      <a:pPr algn="ctr"/>
                      <a:r>
                        <a:rPr lang="es-ES" sz="1400" noProof="0"/>
                        <a:t>91</a:t>
                      </a:r>
                    </a:p>
                  </a:txBody>
                  <a:tcPr/>
                </a:tc>
                <a:tc>
                  <a:txBody>
                    <a:bodyPr/>
                    <a:lstStyle/>
                    <a:p>
                      <a:pPr algn="ctr"/>
                      <a:r>
                        <a:rPr lang="es-ES" sz="1400" noProof="0"/>
                        <a:t>156</a:t>
                      </a:r>
                    </a:p>
                  </a:txBody>
                  <a:tcPr/>
                </a:tc>
                <a:tc>
                  <a:txBody>
                    <a:bodyPr/>
                    <a:lstStyle/>
                    <a:p>
                      <a:pPr algn="ctr"/>
                      <a:r>
                        <a:rPr lang="es-ES" sz="1400" noProof="0"/>
                        <a:t>114</a:t>
                      </a:r>
                    </a:p>
                  </a:txBody>
                  <a:tcPr/>
                </a:tc>
                <a:tc>
                  <a:txBody>
                    <a:bodyPr/>
                    <a:lstStyle/>
                    <a:p>
                      <a:pPr algn="ctr"/>
                      <a:r>
                        <a:rPr lang="es-ES" sz="1400" noProof="0"/>
                        <a:t>97</a:t>
                      </a:r>
                    </a:p>
                  </a:txBody>
                  <a:tcPr/>
                </a:tc>
                <a:tc>
                  <a:txBody>
                    <a:bodyPr/>
                    <a:lstStyle/>
                    <a:p>
                      <a:pPr algn="ctr"/>
                      <a:r>
                        <a:rPr lang="es-ES" sz="1400" noProof="0"/>
                        <a:t>73</a:t>
                      </a:r>
                    </a:p>
                  </a:txBody>
                  <a:tcPr/>
                </a:tc>
                <a:extLst>
                  <a:ext uri="{0D108BD9-81ED-4DB2-BD59-A6C34878D82A}">
                    <a16:rowId xmlns:a16="http://schemas.microsoft.com/office/drawing/2014/main" val="2201703155"/>
                  </a:ext>
                </a:extLst>
              </a:tr>
              <a:tr h="370840">
                <a:tc>
                  <a:txBody>
                    <a:bodyPr/>
                    <a:lstStyle/>
                    <a:p>
                      <a:pPr algn="ctr"/>
                      <a:r>
                        <a:rPr lang="es-ES" sz="1400" noProof="0"/>
                        <a:t>75</a:t>
                      </a:r>
                    </a:p>
                  </a:txBody>
                  <a:tcPr/>
                </a:tc>
                <a:tc>
                  <a:txBody>
                    <a:bodyPr/>
                    <a:lstStyle/>
                    <a:p>
                      <a:pPr algn="ctr"/>
                      <a:r>
                        <a:rPr lang="es-ES" sz="1400" noProof="0"/>
                        <a:t>10</a:t>
                      </a:r>
                    </a:p>
                  </a:txBody>
                  <a:tcPr/>
                </a:tc>
                <a:tc>
                  <a:txBody>
                    <a:bodyPr/>
                    <a:lstStyle/>
                    <a:p>
                      <a:pPr algn="ctr"/>
                      <a:r>
                        <a:rPr lang="es-ES" sz="1400" noProof="0"/>
                        <a:t>5</a:t>
                      </a:r>
                    </a:p>
                  </a:txBody>
                  <a:tcPr/>
                </a:tc>
                <a:tc>
                  <a:txBody>
                    <a:bodyPr/>
                    <a:lstStyle/>
                    <a:p>
                      <a:pPr algn="ctr"/>
                      <a:r>
                        <a:rPr lang="es-ES" sz="1400" noProof="0"/>
                        <a:t>10</a:t>
                      </a:r>
                    </a:p>
                  </a:txBody>
                  <a:tcPr/>
                </a:tc>
                <a:tc>
                  <a:txBody>
                    <a:bodyPr/>
                    <a:lstStyle/>
                    <a:p>
                      <a:pPr algn="ctr"/>
                      <a:r>
                        <a:rPr lang="es-ES" sz="1400" noProof="0"/>
                        <a:t>1023282</a:t>
                      </a:r>
                    </a:p>
                  </a:txBody>
                  <a:tcPr/>
                </a:tc>
                <a:tc>
                  <a:txBody>
                    <a:bodyPr/>
                    <a:lstStyle/>
                    <a:p>
                      <a:pPr algn="ctr"/>
                      <a:r>
                        <a:rPr lang="es-ES" sz="1400" noProof="0"/>
                        <a:t>80</a:t>
                      </a:r>
                    </a:p>
                  </a:txBody>
                  <a:tcPr/>
                </a:tc>
                <a:tc>
                  <a:txBody>
                    <a:bodyPr/>
                    <a:lstStyle/>
                    <a:p>
                      <a:pPr algn="ctr"/>
                      <a:r>
                        <a:rPr lang="es-ES" sz="1400" noProof="0"/>
                        <a:t>137</a:t>
                      </a:r>
                    </a:p>
                  </a:txBody>
                  <a:tcPr/>
                </a:tc>
                <a:tc>
                  <a:txBody>
                    <a:bodyPr/>
                    <a:lstStyle/>
                    <a:p>
                      <a:pPr algn="ctr"/>
                      <a:r>
                        <a:rPr lang="es-ES" sz="1400" noProof="0"/>
                        <a:t>100</a:t>
                      </a:r>
                    </a:p>
                  </a:txBody>
                  <a:tcPr/>
                </a:tc>
                <a:tc>
                  <a:txBody>
                    <a:bodyPr/>
                    <a:lstStyle/>
                    <a:p>
                      <a:pPr algn="ctr"/>
                      <a:r>
                        <a:rPr lang="es-ES" sz="1400" noProof="0"/>
                        <a:t>85</a:t>
                      </a:r>
                    </a:p>
                  </a:txBody>
                  <a:tcPr/>
                </a:tc>
                <a:tc>
                  <a:txBody>
                    <a:bodyPr/>
                    <a:lstStyle/>
                    <a:p>
                      <a:pPr algn="ctr"/>
                      <a:r>
                        <a:rPr lang="es-ES" sz="1400" noProof="0"/>
                        <a:t>63</a:t>
                      </a:r>
                    </a:p>
                  </a:txBody>
                  <a:tcPr/>
                </a:tc>
                <a:extLst>
                  <a:ext uri="{0D108BD9-81ED-4DB2-BD59-A6C34878D82A}">
                    <a16:rowId xmlns:a16="http://schemas.microsoft.com/office/drawing/2014/main" val="844506971"/>
                  </a:ext>
                </a:extLst>
              </a:tr>
              <a:tr h="370840">
                <a:tc>
                  <a:txBody>
                    <a:bodyPr/>
                    <a:lstStyle/>
                    <a:p>
                      <a:pPr algn="ctr"/>
                      <a:r>
                        <a:rPr lang="es-ES" sz="1400" noProof="0"/>
                        <a:t>33</a:t>
                      </a:r>
                    </a:p>
                  </a:txBody>
                  <a:tcPr/>
                </a:tc>
                <a:tc>
                  <a:txBody>
                    <a:bodyPr/>
                    <a:lstStyle/>
                    <a:p>
                      <a:pPr algn="ctr"/>
                      <a:r>
                        <a:rPr lang="es-ES" sz="1400" noProof="0"/>
                        <a:t>17</a:t>
                      </a:r>
                    </a:p>
                  </a:txBody>
                  <a:tcPr/>
                </a:tc>
                <a:tc>
                  <a:txBody>
                    <a:bodyPr/>
                    <a:lstStyle/>
                    <a:p>
                      <a:pPr algn="ctr"/>
                      <a:r>
                        <a:rPr lang="es-ES" sz="1400" noProof="0"/>
                        <a:t>16</a:t>
                      </a:r>
                    </a:p>
                  </a:txBody>
                  <a:tcPr/>
                </a:tc>
                <a:tc>
                  <a:txBody>
                    <a:bodyPr/>
                    <a:lstStyle/>
                    <a:p>
                      <a:pPr algn="ctr"/>
                      <a:r>
                        <a:rPr lang="es-ES" sz="1400" noProof="0"/>
                        <a:t>33</a:t>
                      </a:r>
                    </a:p>
                  </a:txBody>
                  <a:tcPr/>
                </a:tc>
                <a:tc>
                  <a:txBody>
                    <a:bodyPr/>
                    <a:lstStyle/>
                    <a:p>
                      <a:pPr algn="ctr"/>
                      <a:r>
                        <a:rPr lang="es-ES" sz="1400" noProof="0"/>
                        <a:t>818370</a:t>
                      </a:r>
                    </a:p>
                  </a:txBody>
                  <a:tcPr/>
                </a:tc>
                <a:tc>
                  <a:txBody>
                    <a:bodyPr/>
                    <a:lstStyle/>
                    <a:p>
                      <a:pPr algn="ctr"/>
                      <a:r>
                        <a:rPr lang="es-ES" sz="1400" noProof="0"/>
                        <a:t>52</a:t>
                      </a:r>
                    </a:p>
                  </a:txBody>
                  <a:tcPr/>
                </a:tc>
                <a:tc>
                  <a:txBody>
                    <a:bodyPr/>
                    <a:lstStyle/>
                    <a:p>
                      <a:pPr algn="ctr"/>
                      <a:r>
                        <a:rPr lang="es-ES" sz="1400" noProof="0"/>
                        <a:t>182</a:t>
                      </a:r>
                    </a:p>
                  </a:txBody>
                  <a:tcPr/>
                </a:tc>
                <a:tc>
                  <a:txBody>
                    <a:bodyPr/>
                    <a:lstStyle/>
                    <a:p>
                      <a:pPr algn="ctr"/>
                      <a:r>
                        <a:rPr lang="es-ES" sz="1400" noProof="0"/>
                        <a:t>100</a:t>
                      </a:r>
                    </a:p>
                  </a:txBody>
                  <a:tcPr/>
                </a:tc>
                <a:tc>
                  <a:txBody>
                    <a:bodyPr/>
                    <a:lstStyle/>
                    <a:p>
                      <a:pPr algn="ctr"/>
                      <a:r>
                        <a:rPr lang="es-ES" sz="1400" noProof="0"/>
                        <a:t>65</a:t>
                      </a:r>
                    </a:p>
                  </a:txBody>
                  <a:tcPr/>
                </a:tc>
                <a:tc>
                  <a:txBody>
                    <a:bodyPr/>
                    <a:lstStyle/>
                    <a:p>
                      <a:pPr algn="ctr"/>
                      <a:r>
                        <a:rPr lang="es-ES" sz="1400" noProof="0"/>
                        <a:t>13</a:t>
                      </a:r>
                    </a:p>
                  </a:txBody>
                  <a:tcPr/>
                </a:tc>
                <a:extLst>
                  <a:ext uri="{0D108BD9-81ED-4DB2-BD59-A6C34878D82A}">
                    <a16:rowId xmlns:a16="http://schemas.microsoft.com/office/drawing/2014/main" val="1716954640"/>
                  </a:ext>
                </a:extLst>
              </a:tr>
              <a:tr h="370840">
                <a:tc>
                  <a:txBody>
                    <a:bodyPr/>
                    <a:lstStyle/>
                    <a:p>
                      <a:pPr algn="ctr"/>
                      <a:r>
                        <a:rPr lang="es-ES" sz="1400" noProof="0"/>
                        <a:t>10</a:t>
                      </a:r>
                    </a:p>
                  </a:txBody>
                  <a:tcPr/>
                </a:tc>
                <a:tc>
                  <a:txBody>
                    <a:bodyPr/>
                    <a:lstStyle/>
                    <a:p>
                      <a:pPr algn="ctr"/>
                      <a:r>
                        <a:rPr lang="es-ES" sz="1400" noProof="0"/>
                        <a:t>30</a:t>
                      </a:r>
                    </a:p>
                  </a:txBody>
                  <a:tcPr/>
                </a:tc>
                <a:tc>
                  <a:txBody>
                    <a:bodyPr/>
                    <a:lstStyle/>
                    <a:p>
                      <a:pPr algn="ctr"/>
                      <a:r>
                        <a:rPr lang="es-ES" sz="1400" noProof="0"/>
                        <a:t>10</a:t>
                      </a:r>
                    </a:p>
                  </a:txBody>
                  <a:tcPr/>
                </a:tc>
                <a:tc>
                  <a:txBody>
                    <a:bodyPr/>
                    <a:lstStyle/>
                    <a:p>
                      <a:pPr algn="ctr"/>
                      <a:r>
                        <a:rPr lang="es-ES" sz="1400" noProof="0"/>
                        <a:t>50</a:t>
                      </a:r>
                    </a:p>
                  </a:txBody>
                  <a:tcPr/>
                </a:tc>
                <a:tc>
                  <a:txBody>
                    <a:bodyPr/>
                    <a:lstStyle/>
                    <a:p>
                      <a:pPr algn="ctr"/>
                      <a:r>
                        <a:rPr lang="es-ES" sz="1400" noProof="0"/>
                        <a:t>888516</a:t>
                      </a:r>
                    </a:p>
                  </a:txBody>
                  <a:tcPr/>
                </a:tc>
                <a:tc>
                  <a:txBody>
                    <a:bodyPr/>
                    <a:lstStyle/>
                    <a:p>
                      <a:pPr algn="ctr"/>
                      <a:r>
                        <a:rPr lang="es-ES" sz="1400" noProof="0"/>
                        <a:t>50</a:t>
                      </a:r>
                    </a:p>
                  </a:txBody>
                  <a:tcPr/>
                </a:tc>
                <a:tc>
                  <a:txBody>
                    <a:bodyPr/>
                    <a:lstStyle/>
                    <a:p>
                      <a:pPr algn="ctr"/>
                      <a:r>
                        <a:rPr lang="es-ES" sz="1400" noProof="0"/>
                        <a:t>244</a:t>
                      </a:r>
                    </a:p>
                  </a:txBody>
                  <a:tcPr/>
                </a:tc>
                <a:tc>
                  <a:txBody>
                    <a:bodyPr/>
                    <a:lstStyle/>
                    <a:p>
                      <a:pPr algn="ctr"/>
                      <a:r>
                        <a:rPr lang="es-ES" sz="1400" noProof="0"/>
                        <a:t>121</a:t>
                      </a:r>
                    </a:p>
                  </a:txBody>
                  <a:tcPr/>
                </a:tc>
                <a:tc>
                  <a:txBody>
                    <a:bodyPr/>
                    <a:lstStyle/>
                    <a:p>
                      <a:pPr algn="ctr"/>
                      <a:r>
                        <a:rPr lang="es-ES" sz="1400" noProof="0"/>
                        <a:t>70</a:t>
                      </a:r>
                    </a:p>
                  </a:txBody>
                  <a:tcPr/>
                </a:tc>
                <a:tc>
                  <a:txBody>
                    <a:bodyPr/>
                    <a:lstStyle/>
                    <a:p>
                      <a:pPr algn="ctr"/>
                      <a:r>
                        <a:rPr lang="es-ES" sz="1400" noProof="0" dirty="0"/>
                        <a:t>-9</a:t>
                      </a:r>
                    </a:p>
                  </a:txBody>
                  <a:tcPr/>
                </a:tc>
                <a:extLst>
                  <a:ext uri="{0D108BD9-81ED-4DB2-BD59-A6C34878D82A}">
                    <a16:rowId xmlns:a16="http://schemas.microsoft.com/office/drawing/2014/main" val="1932358118"/>
                  </a:ext>
                </a:extLst>
              </a:tr>
            </a:tbl>
          </a:graphicData>
        </a:graphic>
      </p:graphicFrame>
      <p:sp>
        <p:nvSpPr>
          <p:cNvPr id="4" name="Footer Placeholder 3">
            <a:extLst>
              <a:ext uri="{FF2B5EF4-FFF2-40B4-BE49-F238E27FC236}">
                <a16:creationId xmlns:a16="http://schemas.microsoft.com/office/drawing/2014/main" id="{1C19CFA1-FB7D-4DE3-8253-E6EBF41A8E86}"/>
              </a:ext>
            </a:extLst>
          </p:cNvPr>
          <p:cNvSpPr>
            <a:spLocks noGrp="1"/>
          </p:cNvSpPr>
          <p:nvPr>
            <p:ph type="ftr" sz="quarter" idx="11"/>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273EAD31-C9F5-48C8-AAFE-617AB7C8FB66}"/>
              </a:ext>
            </a:extLst>
          </p:cNvPr>
          <p:cNvSpPr>
            <a:spLocks noGrp="1"/>
          </p:cNvSpPr>
          <p:nvPr>
            <p:ph type="sldNum" sz="quarter" idx="12"/>
          </p:nvPr>
        </p:nvSpPr>
        <p:spPr/>
        <p:txBody>
          <a:bodyPr/>
          <a:lstStyle/>
          <a:p>
            <a:fld id="{85342F38-C6C6-AF4D-94FC-B55C427F4550}" type="slidenum">
              <a:rPr lang="en-US" smtClean="0"/>
              <a:pPr/>
              <a:t>18</a:t>
            </a:fld>
            <a:endParaRPr lang="en-US" dirty="0"/>
          </a:p>
        </p:txBody>
      </p:sp>
    </p:spTree>
    <p:extLst>
      <p:ext uri="{BB962C8B-B14F-4D97-AF65-F5344CB8AC3E}">
        <p14:creationId xmlns:p14="http://schemas.microsoft.com/office/powerpoint/2010/main" val="128831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B2AE-FCA1-4B04-AC1A-F13344E3C728}"/>
              </a:ext>
            </a:extLst>
          </p:cNvPr>
          <p:cNvSpPr>
            <a:spLocks noGrp="1"/>
          </p:cNvSpPr>
          <p:nvPr>
            <p:ph type="title"/>
          </p:nvPr>
        </p:nvSpPr>
        <p:spPr/>
        <p:txBody>
          <a:bodyPr/>
          <a:lstStyle/>
          <a:p>
            <a:r>
              <a:rPr lang="es-ES" dirty="0"/>
              <a:t>Se han elaborado </a:t>
            </a:r>
            <a:r>
              <a:rPr lang="es-ES" dirty="0">
                <a:highlight>
                  <a:srgbClr val="FFFF00"/>
                </a:highlight>
              </a:rPr>
              <a:t>3</a:t>
            </a:r>
            <a:r>
              <a:rPr lang="es-ES" dirty="0"/>
              <a:t> manuales para compartir la Riqueza de la información recopilada</a:t>
            </a:r>
          </a:p>
        </p:txBody>
      </p:sp>
      <p:pic>
        <p:nvPicPr>
          <p:cNvPr id="8" name="Content Placeholder 7">
            <a:extLst>
              <a:ext uri="{FF2B5EF4-FFF2-40B4-BE49-F238E27FC236}">
                <a16:creationId xmlns:a16="http://schemas.microsoft.com/office/drawing/2014/main" id="{7A63B556-E326-47B8-8E50-D4C2ABFC7C71}"/>
              </a:ext>
            </a:extLst>
          </p:cNvPr>
          <p:cNvPicPr>
            <a:picLocks noGrp="1" noChangeAspect="1"/>
          </p:cNvPicPr>
          <p:nvPr>
            <p:ph sz="half" idx="1"/>
          </p:nvPr>
        </p:nvPicPr>
        <p:blipFill>
          <a:blip r:embed="rId2"/>
          <a:stretch>
            <a:fillRect/>
          </a:stretch>
        </p:blipFill>
        <p:spPr>
          <a:xfrm>
            <a:off x="609600" y="1600204"/>
            <a:ext cx="3054876" cy="4337050"/>
          </a:xfrm>
        </p:spPr>
      </p:pic>
      <p:pic>
        <p:nvPicPr>
          <p:cNvPr id="12" name="Content Placeholder 11">
            <a:extLst>
              <a:ext uri="{FF2B5EF4-FFF2-40B4-BE49-F238E27FC236}">
                <a16:creationId xmlns:a16="http://schemas.microsoft.com/office/drawing/2014/main" id="{56213CDC-1B46-4C45-8570-8D598560AA66}"/>
              </a:ext>
            </a:extLst>
          </p:cNvPr>
          <p:cNvPicPr>
            <a:picLocks noGrp="1" noChangeAspect="1"/>
          </p:cNvPicPr>
          <p:nvPr>
            <p:ph sz="half" idx="2"/>
          </p:nvPr>
        </p:nvPicPr>
        <p:blipFill>
          <a:blip r:embed="rId3"/>
          <a:stretch>
            <a:fillRect/>
          </a:stretch>
        </p:blipFill>
        <p:spPr>
          <a:xfrm>
            <a:off x="8527524" y="1600200"/>
            <a:ext cx="3054876" cy="4337050"/>
          </a:xfrm>
        </p:spPr>
      </p:pic>
      <p:sp>
        <p:nvSpPr>
          <p:cNvPr id="5" name="Footer Placeholder 4">
            <a:extLst>
              <a:ext uri="{FF2B5EF4-FFF2-40B4-BE49-F238E27FC236}">
                <a16:creationId xmlns:a16="http://schemas.microsoft.com/office/drawing/2014/main" id="{A2B1FB3A-7128-4D71-B08F-AFF0AAC3F35C}"/>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000" cap="none" spc="90" normalizeH="0" baseline="0" noProof="0">
                <a:ln>
                  <a:noFill/>
                </a:ln>
                <a:solidFill>
                  <a:srgbClr val="3C3C3B"/>
                </a:solidFill>
                <a:effectLst/>
                <a:uLnTx/>
                <a:uFillTx/>
                <a:latin typeface="Century Gothic"/>
                <a:ea typeface="+mn-ea"/>
              </a:rPr>
              <a:t>VIRESCO SOLUTIONS</a:t>
            </a:r>
            <a:endParaRPr kumimoji="0" lang="en-US" sz="750" b="0" i="0" u="none" strike="noStrike" kern="1000" cap="none" spc="90" normalizeH="0" baseline="0" noProof="0" dirty="0">
              <a:ln>
                <a:noFill/>
              </a:ln>
              <a:solidFill>
                <a:srgbClr val="3C3C3B"/>
              </a:solidFill>
              <a:effectLst/>
              <a:uLnTx/>
              <a:uFillTx/>
              <a:latin typeface="Century Gothic"/>
              <a:ea typeface="+mn-ea"/>
            </a:endParaRPr>
          </a:p>
        </p:txBody>
      </p:sp>
      <p:sp>
        <p:nvSpPr>
          <p:cNvPr id="6" name="Slide Number Placeholder 5">
            <a:extLst>
              <a:ext uri="{FF2B5EF4-FFF2-40B4-BE49-F238E27FC236}">
                <a16:creationId xmlns:a16="http://schemas.microsoft.com/office/drawing/2014/main" id="{065F12D9-E63D-4596-A75A-2AE5123A295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342F38-C6C6-AF4D-94FC-B55C427F4550}" type="slidenum">
              <a:rPr kumimoji="0" lang="en-US" sz="750" b="0" i="0" u="none" strike="noStrike" kern="1200" cap="none" spc="0" normalizeH="0" baseline="0" noProof="0" smtClean="0">
                <a:ln>
                  <a:noFill/>
                </a:ln>
                <a:solidFill>
                  <a:srgbClr val="3C3C3B"/>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750" b="0" i="0" u="none" strike="noStrike" kern="1200" cap="none" spc="0" normalizeH="0" baseline="0" noProof="0" dirty="0">
              <a:ln>
                <a:noFill/>
              </a:ln>
              <a:solidFill>
                <a:srgbClr val="3C3C3B"/>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1600E71-2B27-4C28-83A8-5FDC10CF8302}"/>
              </a:ext>
            </a:extLst>
          </p:cNvPr>
          <p:cNvPicPr>
            <a:picLocks noChangeAspect="1"/>
          </p:cNvPicPr>
          <p:nvPr/>
        </p:nvPicPr>
        <p:blipFill>
          <a:blip r:embed="rId4"/>
          <a:stretch>
            <a:fillRect/>
          </a:stretch>
        </p:blipFill>
        <p:spPr>
          <a:xfrm>
            <a:off x="4568562" y="1600206"/>
            <a:ext cx="3054875" cy="4337048"/>
          </a:xfrm>
          <a:prstGeom prst="rect">
            <a:avLst/>
          </a:prstGeom>
        </p:spPr>
      </p:pic>
    </p:spTree>
    <p:extLst>
      <p:ext uri="{BB962C8B-B14F-4D97-AF65-F5344CB8AC3E}">
        <p14:creationId xmlns:p14="http://schemas.microsoft.com/office/powerpoint/2010/main" val="342731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584A-5A4B-4D83-8802-E7E6BA296D01}"/>
              </a:ext>
            </a:extLst>
          </p:cNvPr>
          <p:cNvSpPr>
            <a:spLocks noGrp="1"/>
          </p:cNvSpPr>
          <p:nvPr>
            <p:ph type="title"/>
          </p:nvPr>
        </p:nvSpPr>
        <p:spPr/>
        <p:txBody>
          <a:bodyPr/>
          <a:lstStyle/>
          <a:p>
            <a:r>
              <a:rPr lang="es-ES" sz="3600" dirty="0"/>
              <a:t>Objetivos</a:t>
            </a:r>
          </a:p>
        </p:txBody>
      </p:sp>
      <p:sp>
        <p:nvSpPr>
          <p:cNvPr id="3" name="Content Placeholder 2">
            <a:extLst>
              <a:ext uri="{FF2B5EF4-FFF2-40B4-BE49-F238E27FC236}">
                <a16:creationId xmlns:a16="http://schemas.microsoft.com/office/drawing/2014/main" id="{3321A82F-B5FE-4BB7-83ED-49878321F542}"/>
              </a:ext>
            </a:extLst>
          </p:cNvPr>
          <p:cNvSpPr>
            <a:spLocks noGrp="1"/>
          </p:cNvSpPr>
          <p:nvPr>
            <p:ph idx="1"/>
          </p:nvPr>
        </p:nvSpPr>
        <p:spPr>
          <a:xfrm>
            <a:off x="498218" y="1471697"/>
            <a:ext cx="11242385" cy="4352925"/>
          </a:xfrm>
        </p:spPr>
        <p:txBody>
          <a:bodyPr>
            <a:normAutofit/>
          </a:bodyPr>
          <a:lstStyle/>
          <a:p>
            <a:pPr marL="342900" indent="-342900" algn="just">
              <a:buFont typeface="+mj-lt"/>
              <a:buAutoNum type="arabicPeriod"/>
            </a:pPr>
            <a:r>
              <a:rPr lang="es-ES" dirty="0"/>
              <a:t>Ayudar a Cuba en el desarrollo de la estimación inicial de datos de referencia de sus emisiones ganaderas;</a:t>
            </a:r>
          </a:p>
          <a:p>
            <a:pPr marL="342900" indent="-342900" algn="just">
              <a:buFont typeface="+mj-lt"/>
              <a:buAutoNum type="arabicPeriod"/>
            </a:pPr>
            <a:r>
              <a:rPr lang="es-ES" dirty="0"/>
              <a:t>Estimar el potencial en la reducción de gases de efecto invernadero al implementar unas mejores prácticas;</a:t>
            </a:r>
          </a:p>
          <a:p>
            <a:pPr marL="342900" indent="-342900" algn="just">
              <a:buFont typeface="+mj-lt"/>
              <a:buAutoNum type="arabicPeriod"/>
            </a:pPr>
            <a:r>
              <a:rPr lang="es-ES" dirty="0"/>
              <a:t>Identificar los posibles </a:t>
            </a:r>
            <a:r>
              <a:rPr lang="es-ES" dirty="0" err="1"/>
              <a:t>co-beneficios</a:t>
            </a:r>
            <a:r>
              <a:rPr lang="es-ES" dirty="0"/>
              <a:t> de adaptación tras la incorporación de prácticas de gestión ganadera climáticamente inteligentes;</a:t>
            </a:r>
          </a:p>
          <a:p>
            <a:pPr marL="342900" indent="-342900" algn="just">
              <a:buFont typeface="+mj-lt"/>
              <a:buAutoNum type="arabicPeriod"/>
            </a:pPr>
            <a:r>
              <a:rPr lang="es-ES" dirty="0"/>
              <a:t>Difundir a las partes interesadas locales (por ejemplo, investigadores, especialistas, líderes locales) sobre las enseñanzas del proyecto; </a:t>
            </a:r>
          </a:p>
          <a:p>
            <a:pPr marL="342900" indent="-342900" algn="just">
              <a:buFont typeface="+mj-lt"/>
              <a:buAutoNum type="arabicPeriod"/>
            </a:pPr>
            <a:r>
              <a:rPr lang="es-ES" dirty="0"/>
              <a:t>Desarrollar documentos de comunicación relacionados para conseguir una mayor implementación de la gestión climáticamente inteligente;</a:t>
            </a:r>
          </a:p>
          <a:p>
            <a:pPr marL="342900" indent="-342900" algn="just">
              <a:buFont typeface="+mj-lt"/>
              <a:buAutoNum type="arabicPeriod"/>
            </a:pPr>
            <a:r>
              <a:rPr lang="es-ES" dirty="0"/>
              <a:t>Desarrollar un esquema a partir de una nota conceptual para el apoyo del Fondo Verde para el Clima con el objetivo de implementar un proyecto para lograr una producción climáticamente inteligente para Cuba con menores emisiones de gases de efecto invernadero</a:t>
            </a:r>
            <a:r>
              <a:rPr lang="en-CA" sz="1800" dirty="0">
                <a:solidFill>
                  <a:srgbClr val="3C3C3B"/>
                </a:solidFill>
                <a:effectLst/>
                <a:latin typeface="Century Gothic" panose="020B0502020202020204" pitchFamily="34" charset="0"/>
              </a:rPr>
              <a:t>.</a:t>
            </a:r>
            <a:endParaRPr lang="en-CA" dirty="0">
              <a:effectLst/>
            </a:endParaRPr>
          </a:p>
        </p:txBody>
      </p:sp>
      <p:sp>
        <p:nvSpPr>
          <p:cNvPr id="4" name="Footer Placeholder 3">
            <a:extLst>
              <a:ext uri="{FF2B5EF4-FFF2-40B4-BE49-F238E27FC236}">
                <a16:creationId xmlns:a16="http://schemas.microsoft.com/office/drawing/2014/main" id="{3CDB07CF-319D-4555-BDCC-40420951FAD7}"/>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6DC37016-4516-42D1-B0B6-5BDED372E7F6}"/>
              </a:ext>
            </a:extLst>
          </p:cNvPr>
          <p:cNvSpPr>
            <a:spLocks noGrp="1"/>
          </p:cNvSpPr>
          <p:nvPr>
            <p:ph type="sldNum" sz="quarter" idx="11"/>
          </p:nvPr>
        </p:nvSpPr>
        <p:spPr/>
        <p:txBody>
          <a:bodyPr/>
          <a:lstStyle/>
          <a:p>
            <a:fld id="{85342F38-C6C6-AF4D-94FC-B55C427F4550}" type="slidenum">
              <a:rPr lang="en-US" smtClean="0"/>
              <a:pPr/>
              <a:t>2</a:t>
            </a:fld>
            <a:endParaRPr lang="en-US" dirty="0"/>
          </a:p>
        </p:txBody>
      </p:sp>
    </p:spTree>
    <p:extLst>
      <p:ext uri="{BB962C8B-B14F-4D97-AF65-F5344CB8AC3E}">
        <p14:creationId xmlns:p14="http://schemas.microsoft.com/office/powerpoint/2010/main" val="87365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1557-9724-4190-832E-5953478B27DF}"/>
              </a:ext>
            </a:extLst>
          </p:cNvPr>
          <p:cNvSpPr>
            <a:spLocks noGrp="1"/>
          </p:cNvSpPr>
          <p:nvPr>
            <p:ph type="title"/>
          </p:nvPr>
        </p:nvSpPr>
        <p:spPr/>
        <p:txBody>
          <a:bodyPr/>
          <a:lstStyle/>
          <a:p>
            <a:r>
              <a:rPr lang="es-ES" dirty="0"/>
              <a:t>Proyectos potenciales</a:t>
            </a:r>
          </a:p>
        </p:txBody>
      </p:sp>
      <p:sp>
        <p:nvSpPr>
          <p:cNvPr id="3" name="Content Placeholder 2">
            <a:extLst>
              <a:ext uri="{FF2B5EF4-FFF2-40B4-BE49-F238E27FC236}">
                <a16:creationId xmlns:a16="http://schemas.microsoft.com/office/drawing/2014/main" id="{990B00E0-4BC8-4583-9F91-596D9F4B8035}"/>
              </a:ext>
            </a:extLst>
          </p:cNvPr>
          <p:cNvSpPr>
            <a:spLocks noGrp="1"/>
          </p:cNvSpPr>
          <p:nvPr>
            <p:ph idx="1"/>
          </p:nvPr>
        </p:nvSpPr>
        <p:spPr/>
        <p:txBody>
          <a:bodyPr/>
          <a:lstStyle/>
          <a:p>
            <a:r>
              <a:rPr lang="es-ES" dirty="0"/>
              <a:t>Son posibles incrementos sustanciales en la producción de leche y carne con una reducción leve de emisiones de GEI.</a:t>
            </a:r>
          </a:p>
          <a:p>
            <a:r>
              <a:rPr lang="es-ES" dirty="0"/>
              <a:t>Son posibles reducciones sustanciales en las emisiones de GEI con aumentos leves en la producción de leche y carne.</a:t>
            </a:r>
          </a:p>
          <a:p>
            <a:r>
              <a:rPr lang="es-ES" dirty="0"/>
              <a:t>Cuba debe decidir en que tipos de mejoras y en que cantidad se destinan los sistemas de producción de ganado para cumplir con la producción de alimentos deseada y las emisiones de GEI, dada la viabilidad de realizar esas mejoras.</a:t>
            </a:r>
          </a:p>
          <a:p>
            <a:r>
              <a:rPr lang="es-ES" dirty="0"/>
              <a:t>Los silvopastoriles son particularmente interesantes para las reducciones de gases de efecto invernadero debido a la reducción agregada por el aumento del secuestro de carbono.</a:t>
            </a:r>
          </a:p>
        </p:txBody>
      </p:sp>
      <p:sp>
        <p:nvSpPr>
          <p:cNvPr id="4" name="Footer Placeholder 3">
            <a:extLst>
              <a:ext uri="{FF2B5EF4-FFF2-40B4-BE49-F238E27FC236}">
                <a16:creationId xmlns:a16="http://schemas.microsoft.com/office/drawing/2014/main" id="{CE1B20C0-F6FC-4B3D-863A-41A0EC917C53}"/>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9569F251-D749-476B-B349-E26478DF31DF}"/>
              </a:ext>
            </a:extLst>
          </p:cNvPr>
          <p:cNvSpPr>
            <a:spLocks noGrp="1"/>
          </p:cNvSpPr>
          <p:nvPr>
            <p:ph type="sldNum" sz="quarter" idx="11"/>
          </p:nvPr>
        </p:nvSpPr>
        <p:spPr/>
        <p:txBody>
          <a:bodyPr/>
          <a:lstStyle/>
          <a:p>
            <a:fld id="{85342F38-C6C6-AF4D-94FC-B55C427F4550}" type="slidenum">
              <a:rPr lang="en-US" smtClean="0"/>
              <a:pPr/>
              <a:t>20</a:t>
            </a:fld>
            <a:endParaRPr lang="en-US" dirty="0"/>
          </a:p>
        </p:txBody>
      </p:sp>
    </p:spTree>
    <p:extLst>
      <p:ext uri="{BB962C8B-B14F-4D97-AF65-F5344CB8AC3E}">
        <p14:creationId xmlns:p14="http://schemas.microsoft.com/office/powerpoint/2010/main" val="68618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23E643-81E9-4A79-8795-1402E86A5826}"/>
              </a:ext>
            </a:extLst>
          </p:cNvPr>
          <p:cNvSpPr>
            <a:spLocks noGrp="1"/>
          </p:cNvSpPr>
          <p:nvPr>
            <p:ph type="ftr" sz="quarter" idx="11"/>
          </p:nvPr>
        </p:nvSpPr>
        <p:spPr>
          <a:xfrm>
            <a:off x="6310140" y="5579497"/>
            <a:ext cx="3860800" cy="365125"/>
          </a:xfrm>
        </p:spPr>
        <p:txBody>
          <a:bodyPr/>
          <a:lstStyle/>
          <a:p>
            <a:r>
              <a:rPr lang="en-US" dirty="0"/>
              <a:t>VIRESCO SOLUTIONS</a:t>
            </a:r>
          </a:p>
        </p:txBody>
      </p:sp>
      <p:sp>
        <p:nvSpPr>
          <p:cNvPr id="3" name="Slide Number Placeholder 2">
            <a:extLst>
              <a:ext uri="{FF2B5EF4-FFF2-40B4-BE49-F238E27FC236}">
                <a16:creationId xmlns:a16="http://schemas.microsoft.com/office/drawing/2014/main" id="{E4C811F4-8C96-43E3-B93B-C1F6211D9A59}"/>
              </a:ext>
            </a:extLst>
          </p:cNvPr>
          <p:cNvSpPr>
            <a:spLocks noGrp="1"/>
          </p:cNvSpPr>
          <p:nvPr>
            <p:ph type="sldNum" sz="quarter" idx="12"/>
          </p:nvPr>
        </p:nvSpPr>
        <p:spPr/>
        <p:txBody>
          <a:bodyPr/>
          <a:lstStyle/>
          <a:p>
            <a:fld id="{85342F38-C6C6-AF4D-94FC-B55C427F4550}" type="slidenum">
              <a:rPr lang="en-US" smtClean="0"/>
              <a:t>21</a:t>
            </a:fld>
            <a:endParaRPr lang="en-US" dirty="0"/>
          </a:p>
        </p:txBody>
      </p:sp>
      <p:pic>
        <p:nvPicPr>
          <p:cNvPr id="5" name="Picture 4">
            <a:extLst>
              <a:ext uri="{FF2B5EF4-FFF2-40B4-BE49-F238E27FC236}">
                <a16:creationId xmlns:a16="http://schemas.microsoft.com/office/drawing/2014/main" id="{DBB2BBCA-77AE-4BA8-935A-6637524C1DDB}"/>
              </a:ext>
            </a:extLst>
          </p:cNvPr>
          <p:cNvPicPr>
            <a:picLocks noChangeAspect="1"/>
          </p:cNvPicPr>
          <p:nvPr/>
        </p:nvPicPr>
        <p:blipFill>
          <a:blip r:embed="rId2"/>
          <a:stretch>
            <a:fillRect/>
          </a:stretch>
        </p:blipFill>
        <p:spPr>
          <a:xfrm>
            <a:off x="1301053" y="-1179756"/>
            <a:ext cx="9209314" cy="9209314"/>
          </a:xfrm>
          <a:prstGeom prst="rect">
            <a:avLst/>
          </a:prstGeom>
        </p:spPr>
      </p:pic>
      <p:sp>
        <p:nvSpPr>
          <p:cNvPr id="6" name="Rectangle 5">
            <a:extLst>
              <a:ext uri="{FF2B5EF4-FFF2-40B4-BE49-F238E27FC236}">
                <a16:creationId xmlns:a16="http://schemas.microsoft.com/office/drawing/2014/main" id="{7EA5D836-04CA-4A8A-A221-B2A388C6166D}"/>
              </a:ext>
            </a:extLst>
          </p:cNvPr>
          <p:cNvSpPr/>
          <p:nvPr/>
        </p:nvSpPr>
        <p:spPr>
          <a:xfrm>
            <a:off x="1299933" y="4152219"/>
            <a:ext cx="4892466" cy="1200329"/>
          </a:xfrm>
          <a:prstGeom prst="rect">
            <a:avLst/>
          </a:prstGeom>
        </p:spPr>
        <p:txBody>
          <a:bodyPr wrap="square">
            <a:spAutoFit/>
          </a:bodyPr>
          <a:lstStyle/>
          <a:p>
            <a:r>
              <a:rPr lang="es-ES" sz="2400" dirty="0"/>
              <a:t>Producción más eficiente= </a:t>
            </a:r>
          </a:p>
          <a:p>
            <a:r>
              <a:rPr lang="es-ES" sz="2400" dirty="0"/>
              <a:t>Mas carne +</a:t>
            </a:r>
          </a:p>
          <a:p>
            <a:r>
              <a:rPr lang="es-ES" sz="2400" dirty="0"/>
              <a:t>Mas leche +</a:t>
            </a:r>
          </a:p>
        </p:txBody>
      </p:sp>
      <p:sp>
        <p:nvSpPr>
          <p:cNvPr id="7" name="Rectangle 6">
            <a:extLst>
              <a:ext uri="{FF2B5EF4-FFF2-40B4-BE49-F238E27FC236}">
                <a16:creationId xmlns:a16="http://schemas.microsoft.com/office/drawing/2014/main" id="{417C192A-2ADE-4DB9-AA3D-858BE7E6ADDC}"/>
              </a:ext>
            </a:extLst>
          </p:cNvPr>
          <p:cNvSpPr/>
          <p:nvPr/>
        </p:nvSpPr>
        <p:spPr>
          <a:xfrm>
            <a:off x="1299933" y="5211953"/>
            <a:ext cx="6096000" cy="830997"/>
          </a:xfrm>
          <a:prstGeom prst="rect">
            <a:avLst/>
          </a:prstGeom>
        </p:spPr>
        <p:txBody>
          <a:bodyPr>
            <a:spAutoFit/>
          </a:bodyPr>
          <a:lstStyle/>
          <a:p>
            <a:r>
              <a:rPr lang="es-ES" sz="2400" dirty="0"/>
              <a:t>Menor emisión de GEI +</a:t>
            </a:r>
          </a:p>
          <a:p>
            <a:r>
              <a:rPr lang="es-ES" sz="2400" dirty="0"/>
              <a:t>Mas tierras para bosques</a:t>
            </a:r>
          </a:p>
        </p:txBody>
      </p:sp>
      <p:sp>
        <p:nvSpPr>
          <p:cNvPr id="4" name="Flowchart: Process 3">
            <a:extLst>
              <a:ext uri="{FF2B5EF4-FFF2-40B4-BE49-F238E27FC236}">
                <a16:creationId xmlns:a16="http://schemas.microsoft.com/office/drawing/2014/main" id="{8CB55DB1-EA04-4383-9F0D-4DC56DF31263}"/>
              </a:ext>
            </a:extLst>
          </p:cNvPr>
          <p:cNvSpPr/>
          <p:nvPr/>
        </p:nvSpPr>
        <p:spPr>
          <a:xfrm>
            <a:off x="3746167" y="-4604"/>
            <a:ext cx="4757058" cy="928334"/>
          </a:xfrm>
          <a:prstGeom prst="flowChartProcess">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HN" sz="2800" b="1" dirty="0"/>
              <a:t>Fondo Verde para el Clima</a:t>
            </a:r>
            <a:endParaRPr lang="en-CA" sz="2800" dirty="0"/>
          </a:p>
        </p:txBody>
      </p:sp>
      <p:sp>
        <p:nvSpPr>
          <p:cNvPr id="8" name="TextBox 7">
            <a:extLst>
              <a:ext uri="{FF2B5EF4-FFF2-40B4-BE49-F238E27FC236}">
                <a16:creationId xmlns:a16="http://schemas.microsoft.com/office/drawing/2014/main" id="{727C855E-1908-4211-BDF2-4157253408C9}"/>
              </a:ext>
            </a:extLst>
          </p:cNvPr>
          <p:cNvSpPr txBox="1"/>
          <p:nvPr/>
        </p:nvSpPr>
        <p:spPr>
          <a:xfrm>
            <a:off x="6039497" y="1186647"/>
            <a:ext cx="1429713" cy="1446550"/>
          </a:xfrm>
          <a:prstGeom prst="rect">
            <a:avLst/>
          </a:prstGeom>
          <a:noFill/>
        </p:spPr>
        <p:txBody>
          <a:bodyPr wrap="square" rtlCol="0">
            <a:spAutoFit/>
          </a:bodyPr>
          <a:lstStyle/>
          <a:p>
            <a:r>
              <a:rPr lang="en-CA" sz="4400" dirty="0"/>
              <a:t>$  €</a:t>
            </a:r>
          </a:p>
          <a:p>
            <a:endParaRPr lang="en-CA" sz="4400" dirty="0"/>
          </a:p>
        </p:txBody>
      </p:sp>
      <p:cxnSp>
        <p:nvCxnSpPr>
          <p:cNvPr id="10" name="Straight Arrow Connector 9">
            <a:extLst>
              <a:ext uri="{FF2B5EF4-FFF2-40B4-BE49-F238E27FC236}">
                <a16:creationId xmlns:a16="http://schemas.microsoft.com/office/drawing/2014/main" id="{A9F91AD0-2552-4CDC-8E70-EB70CD3D04BA}"/>
              </a:ext>
            </a:extLst>
          </p:cNvPr>
          <p:cNvCxnSpPr/>
          <p:nvPr/>
        </p:nvCxnSpPr>
        <p:spPr>
          <a:xfrm flipH="1">
            <a:off x="6310140" y="1056160"/>
            <a:ext cx="330146" cy="1382486"/>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3BA89C34-0390-409D-88C8-6BD227C8BB2E}"/>
              </a:ext>
            </a:extLst>
          </p:cNvPr>
          <p:cNvPicPr>
            <a:picLocks noChangeAspect="1"/>
          </p:cNvPicPr>
          <p:nvPr/>
        </p:nvPicPr>
        <p:blipFill>
          <a:blip r:embed="rId3"/>
          <a:stretch>
            <a:fillRect/>
          </a:stretch>
        </p:blipFill>
        <p:spPr>
          <a:xfrm>
            <a:off x="2350230" y="1231268"/>
            <a:ext cx="2354490" cy="1569661"/>
          </a:xfrm>
          <a:prstGeom prst="rect">
            <a:avLst/>
          </a:prstGeom>
        </p:spPr>
      </p:pic>
      <p:pic>
        <p:nvPicPr>
          <p:cNvPr id="13" name="Picture 12">
            <a:extLst>
              <a:ext uri="{FF2B5EF4-FFF2-40B4-BE49-F238E27FC236}">
                <a16:creationId xmlns:a16="http://schemas.microsoft.com/office/drawing/2014/main" id="{764F35F8-69BB-4F46-BE80-AC2994CB921F}"/>
              </a:ext>
            </a:extLst>
          </p:cNvPr>
          <p:cNvPicPr>
            <a:picLocks noChangeAspect="1"/>
          </p:cNvPicPr>
          <p:nvPr/>
        </p:nvPicPr>
        <p:blipFill>
          <a:blip r:embed="rId4"/>
          <a:stretch>
            <a:fillRect/>
          </a:stretch>
        </p:blipFill>
        <p:spPr>
          <a:xfrm rot="16200000">
            <a:off x="7589765" y="2645965"/>
            <a:ext cx="2336807" cy="1557872"/>
          </a:xfrm>
          <a:prstGeom prst="rect">
            <a:avLst/>
          </a:prstGeom>
        </p:spPr>
      </p:pic>
      <p:sp>
        <p:nvSpPr>
          <p:cNvPr id="14" name="Oval 13">
            <a:extLst>
              <a:ext uri="{FF2B5EF4-FFF2-40B4-BE49-F238E27FC236}">
                <a16:creationId xmlns:a16="http://schemas.microsoft.com/office/drawing/2014/main" id="{B7375875-16B2-4C80-93E7-BFA70E94FEBE}"/>
              </a:ext>
            </a:extLst>
          </p:cNvPr>
          <p:cNvSpPr/>
          <p:nvPr/>
        </p:nvSpPr>
        <p:spPr>
          <a:xfrm>
            <a:off x="73526" y="3334754"/>
            <a:ext cx="6187853" cy="292119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5" name="Straight Arrow Connector 14">
            <a:extLst>
              <a:ext uri="{FF2B5EF4-FFF2-40B4-BE49-F238E27FC236}">
                <a16:creationId xmlns:a16="http://schemas.microsoft.com/office/drawing/2014/main" id="{E6E6D0D3-06AC-4D1F-B9EC-72D4CFCF42BC}"/>
              </a:ext>
            </a:extLst>
          </p:cNvPr>
          <p:cNvCxnSpPr>
            <a:cxnSpLocks/>
          </p:cNvCxnSpPr>
          <p:nvPr/>
        </p:nvCxnSpPr>
        <p:spPr>
          <a:xfrm flipH="1" flipV="1">
            <a:off x="4736768" y="2082069"/>
            <a:ext cx="1280087" cy="480594"/>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9883141-C765-4907-B6E2-CA7682F10596}"/>
              </a:ext>
            </a:extLst>
          </p:cNvPr>
          <p:cNvCxnSpPr>
            <a:cxnSpLocks/>
          </p:cNvCxnSpPr>
          <p:nvPr/>
        </p:nvCxnSpPr>
        <p:spPr>
          <a:xfrm>
            <a:off x="6475213" y="2754131"/>
            <a:ext cx="1408066" cy="721487"/>
          </a:xfrm>
          <a:prstGeom prst="straightConnector1">
            <a:avLst/>
          </a:prstGeom>
          <a:ln w="63500">
            <a:solidFill>
              <a:srgbClr val="4CC057"/>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039E802F-AB09-4B95-83B6-C9167AECA70B}"/>
              </a:ext>
            </a:extLst>
          </p:cNvPr>
          <p:cNvSpPr/>
          <p:nvPr/>
        </p:nvSpPr>
        <p:spPr>
          <a:xfrm rot="1357771">
            <a:off x="4476457" y="2878829"/>
            <a:ext cx="4076442" cy="954107"/>
          </a:xfrm>
          <a:prstGeom prst="rect">
            <a:avLst/>
          </a:prstGeom>
        </p:spPr>
        <p:txBody>
          <a:bodyPr wrap="square">
            <a:spAutoFit/>
          </a:bodyPr>
          <a:lstStyle/>
          <a:p>
            <a:r>
              <a:rPr lang="es-HN" sz="2800" b="1" dirty="0">
                <a:solidFill>
                  <a:srgbClr val="DA4627"/>
                </a:solidFill>
              </a:rPr>
              <a:t> Implementación</a:t>
            </a:r>
          </a:p>
          <a:p>
            <a:endParaRPr lang="en-CA" sz="2800" b="1" dirty="0">
              <a:solidFill>
                <a:srgbClr val="DA4627"/>
              </a:solidFill>
            </a:endParaRPr>
          </a:p>
        </p:txBody>
      </p:sp>
      <p:sp>
        <p:nvSpPr>
          <p:cNvPr id="24" name="TextBox 23">
            <a:extLst>
              <a:ext uri="{FF2B5EF4-FFF2-40B4-BE49-F238E27FC236}">
                <a16:creationId xmlns:a16="http://schemas.microsoft.com/office/drawing/2014/main" id="{41BFEFD7-5FB1-442D-9A2F-5F15F7900ADB}"/>
              </a:ext>
            </a:extLst>
          </p:cNvPr>
          <p:cNvSpPr txBox="1"/>
          <p:nvPr/>
        </p:nvSpPr>
        <p:spPr>
          <a:xfrm>
            <a:off x="806930" y="3673482"/>
            <a:ext cx="5503210" cy="523220"/>
          </a:xfrm>
          <a:prstGeom prst="rect">
            <a:avLst/>
          </a:prstGeom>
          <a:noFill/>
        </p:spPr>
        <p:txBody>
          <a:bodyPr wrap="square" rtlCol="0">
            <a:spAutoFit/>
          </a:bodyPr>
          <a:lstStyle/>
          <a:p>
            <a:r>
              <a:rPr lang="es-ES" sz="2800" u="sng" dirty="0"/>
              <a:t>Mejoras climáticamente inteligentes</a:t>
            </a:r>
          </a:p>
        </p:txBody>
      </p:sp>
      <p:cxnSp>
        <p:nvCxnSpPr>
          <p:cNvPr id="26" name="Connector: Curved 25">
            <a:extLst>
              <a:ext uri="{FF2B5EF4-FFF2-40B4-BE49-F238E27FC236}">
                <a16:creationId xmlns:a16="http://schemas.microsoft.com/office/drawing/2014/main" id="{F3CDC4AE-251D-47D7-8766-7590F3107CC0}"/>
              </a:ext>
            </a:extLst>
          </p:cNvPr>
          <p:cNvCxnSpPr>
            <a:cxnSpLocks/>
          </p:cNvCxnSpPr>
          <p:nvPr/>
        </p:nvCxnSpPr>
        <p:spPr>
          <a:xfrm rot="5400000" flipH="1" flipV="1">
            <a:off x="677459" y="684175"/>
            <a:ext cx="3415177" cy="2722237"/>
          </a:xfrm>
          <a:prstGeom prst="curvedConnector3">
            <a:avLst>
              <a:gd name="adj1" fmla="val 100680"/>
            </a:avLst>
          </a:prstGeom>
          <a:ln>
            <a:prstDash val="soli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66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A549-AEDA-457A-8391-7A48ED500504}"/>
              </a:ext>
            </a:extLst>
          </p:cNvPr>
          <p:cNvSpPr>
            <a:spLocks noGrp="1"/>
          </p:cNvSpPr>
          <p:nvPr>
            <p:ph type="title"/>
          </p:nvPr>
        </p:nvSpPr>
        <p:spPr/>
        <p:txBody>
          <a:bodyPr/>
          <a:lstStyle/>
          <a:p>
            <a:r>
              <a:rPr lang="es-ES" dirty="0"/>
              <a:t>Resumen</a:t>
            </a:r>
          </a:p>
        </p:txBody>
      </p:sp>
      <p:sp>
        <p:nvSpPr>
          <p:cNvPr id="3" name="Content Placeholder 2">
            <a:extLst>
              <a:ext uri="{FF2B5EF4-FFF2-40B4-BE49-F238E27FC236}">
                <a16:creationId xmlns:a16="http://schemas.microsoft.com/office/drawing/2014/main" id="{EAF64A5B-CFA1-47D1-9882-501B73C00729}"/>
              </a:ext>
            </a:extLst>
          </p:cNvPr>
          <p:cNvSpPr>
            <a:spLocks noGrp="1"/>
          </p:cNvSpPr>
          <p:nvPr>
            <p:ph idx="1"/>
          </p:nvPr>
        </p:nvSpPr>
        <p:spPr>
          <a:xfrm>
            <a:off x="688437" y="1181103"/>
            <a:ext cx="10972800" cy="4837957"/>
          </a:xfrm>
        </p:spPr>
        <p:txBody>
          <a:bodyPr>
            <a:noAutofit/>
          </a:bodyPr>
          <a:lstStyle/>
          <a:p>
            <a:pPr>
              <a:lnSpc>
                <a:spcPct val="120000"/>
              </a:lnSpc>
            </a:pPr>
            <a:r>
              <a:rPr lang="es-ES" sz="1100" dirty="0"/>
              <a:t>Son muchos los desafíos que tiene la producción ganadera en Cuba y que provocan una producción de leche y carne con baja productividad y alta intensidad de emisión de gases de efecto invernadero (GEI).</a:t>
            </a:r>
          </a:p>
          <a:p>
            <a:pPr>
              <a:lnSpc>
                <a:spcPct val="120000"/>
              </a:lnSpc>
            </a:pPr>
            <a:r>
              <a:rPr lang="es-ES" sz="1100" dirty="0"/>
              <a:t>El equipo cubano ha identificado varios conjuntos de prácticas climáticamente inteligentes que mejoran la dieta, la salud y la productividad del ganado.</a:t>
            </a:r>
          </a:p>
          <a:p>
            <a:pPr lvl="1">
              <a:lnSpc>
                <a:spcPct val="120000"/>
              </a:lnSpc>
            </a:pPr>
            <a:r>
              <a:rPr lang="es-ES" sz="1100" dirty="0"/>
              <a:t>Unos cambios  leves en la mejora de la gestión de los pastos y agregando una alimentación suplementaria con forraje almacenado conjuntamente con una mejora de la salud del ganado pueden reducir las emisiones totales en un 27% mientras aumenta la producción de leche en un 250% y la producción de carne en un 21%.</a:t>
            </a:r>
          </a:p>
          <a:p>
            <a:pPr lvl="1">
              <a:lnSpc>
                <a:spcPct val="120000"/>
              </a:lnSpc>
            </a:pPr>
            <a:r>
              <a:rPr lang="es-ES" sz="1100" dirty="0"/>
              <a:t>Unos cambios grandes en la mejora de la gestión de los pastos y agregando una alimentación suplementaria con forraje almacenado conjuntamente con una mejora de la salud del ganado pueden reducir las emisiones totales en un 1-0% mientras aumenta la producción de leche en un 300% y la de carne en un 52%.</a:t>
            </a:r>
          </a:p>
          <a:p>
            <a:pPr lvl="1">
              <a:lnSpc>
                <a:spcPct val="120000"/>
              </a:lnSpc>
            </a:pPr>
            <a:r>
              <a:rPr lang="es-ES" sz="1100" dirty="0"/>
              <a:t>Un cambio completo convirtiendo todos los pastos naturales en pastos domesticados más forrajes almacenados más un 20% del área en sistemas silvopastoriles puede aumentar la producción de leche hasta 4 veces y duplicar la producción de carne.</a:t>
            </a:r>
          </a:p>
          <a:p>
            <a:pPr>
              <a:lnSpc>
                <a:spcPct val="120000"/>
              </a:lnSpc>
            </a:pPr>
            <a:r>
              <a:rPr lang="es-ES" sz="1100" dirty="0"/>
              <a:t>Las emisiones de gases de efecto invernadero se reducen aún más si se incluyen los cambios en las reservas de carbono del suelo y la biomasa.</a:t>
            </a:r>
          </a:p>
          <a:p>
            <a:pPr>
              <a:lnSpc>
                <a:spcPct val="120000"/>
              </a:lnSpc>
            </a:pPr>
            <a:r>
              <a:rPr lang="es-ES" sz="1100" dirty="0"/>
              <a:t>La combinación de prácticas implementadas y el área de producción determinan la producción y las emisiones.</a:t>
            </a:r>
          </a:p>
          <a:p>
            <a:pPr lvl="1">
              <a:lnSpc>
                <a:spcPct val="120000"/>
              </a:lnSpc>
            </a:pPr>
            <a:r>
              <a:rPr lang="es-ES" sz="1100" dirty="0"/>
              <a:t>Es posible aumentar la producción de leche en un 243% y aumentar la producción de carne en un 21% en solo la mitad del área de tierra actual utilizada para la producción de ganado y hacerlo con los sumideros de C más que equilibrando todas las emisiones de GEI del ganado (producción de carbono negativo)</a:t>
            </a:r>
          </a:p>
          <a:p>
            <a:pPr>
              <a:lnSpc>
                <a:spcPct val="120000"/>
              </a:lnSpc>
            </a:pPr>
            <a:r>
              <a:rPr lang="es-ES" sz="1100" dirty="0"/>
              <a:t>El bienestar animal, los ingresos de los agricultores, las oportunidades de trabajo rural y los ingresos ambientales no relacionados con los gases de efecto invernadero también deberían aumentar.</a:t>
            </a:r>
          </a:p>
          <a:p>
            <a:endParaRPr lang="en-CA" sz="1100" dirty="0"/>
          </a:p>
        </p:txBody>
      </p:sp>
      <p:sp>
        <p:nvSpPr>
          <p:cNvPr id="4" name="Footer Placeholder 3">
            <a:extLst>
              <a:ext uri="{FF2B5EF4-FFF2-40B4-BE49-F238E27FC236}">
                <a16:creationId xmlns:a16="http://schemas.microsoft.com/office/drawing/2014/main" id="{06CC4F25-6ECD-4CEA-9B2F-6F8F8B6562BC}"/>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2A63F36B-9640-464D-B858-166C43DFB77B}"/>
              </a:ext>
            </a:extLst>
          </p:cNvPr>
          <p:cNvSpPr>
            <a:spLocks noGrp="1"/>
          </p:cNvSpPr>
          <p:nvPr>
            <p:ph type="sldNum" sz="quarter" idx="11"/>
          </p:nvPr>
        </p:nvSpPr>
        <p:spPr/>
        <p:txBody>
          <a:bodyPr/>
          <a:lstStyle/>
          <a:p>
            <a:fld id="{85342F38-C6C6-AF4D-94FC-B55C427F4550}" type="slidenum">
              <a:rPr lang="en-US" smtClean="0"/>
              <a:pPr/>
              <a:t>22</a:t>
            </a:fld>
            <a:endParaRPr lang="en-US" dirty="0"/>
          </a:p>
        </p:txBody>
      </p:sp>
    </p:spTree>
    <p:extLst>
      <p:ext uri="{BB962C8B-B14F-4D97-AF65-F5344CB8AC3E}">
        <p14:creationId xmlns:p14="http://schemas.microsoft.com/office/powerpoint/2010/main" val="405978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E558-AC7F-4696-97F7-CF4A3525DB9D}"/>
              </a:ext>
            </a:extLst>
          </p:cNvPr>
          <p:cNvSpPr>
            <a:spLocks noGrp="1"/>
          </p:cNvSpPr>
          <p:nvPr>
            <p:ph type="title"/>
          </p:nvPr>
        </p:nvSpPr>
        <p:spPr>
          <a:xfrm>
            <a:off x="609600" y="2120855"/>
            <a:ext cx="10972800" cy="1143000"/>
          </a:xfrm>
        </p:spPr>
        <p:txBody>
          <a:bodyPr>
            <a:normAutofit fontScale="90000"/>
          </a:bodyPr>
          <a:lstStyle/>
          <a:p>
            <a:r>
              <a:rPr lang="az-Cyrl-AZ" sz="4000" b="1" dirty="0"/>
              <a:t>і</a:t>
            </a:r>
            <a:r>
              <a:rPr lang="en-CA" sz="4000" b="1" dirty="0"/>
              <a:t>Gracias!</a:t>
            </a:r>
            <a:br>
              <a:rPr lang="en-CA" dirty="0"/>
            </a:br>
            <a:br>
              <a:rPr lang="en-CA" dirty="0"/>
            </a:br>
            <a:endParaRPr lang="en-CA" dirty="0"/>
          </a:p>
        </p:txBody>
      </p:sp>
      <p:sp>
        <p:nvSpPr>
          <p:cNvPr id="4" name="Footer Placeholder 3">
            <a:extLst>
              <a:ext uri="{FF2B5EF4-FFF2-40B4-BE49-F238E27FC236}">
                <a16:creationId xmlns:a16="http://schemas.microsoft.com/office/drawing/2014/main" id="{6ABC7578-0726-4376-9940-85578E929FC4}"/>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F8DCEE0D-BE25-46E8-844E-F8C009A7A2A8}"/>
              </a:ext>
            </a:extLst>
          </p:cNvPr>
          <p:cNvSpPr>
            <a:spLocks noGrp="1"/>
          </p:cNvSpPr>
          <p:nvPr>
            <p:ph type="sldNum" sz="quarter" idx="11"/>
          </p:nvPr>
        </p:nvSpPr>
        <p:spPr/>
        <p:txBody>
          <a:bodyPr/>
          <a:lstStyle/>
          <a:p>
            <a:fld id="{85342F38-C6C6-AF4D-94FC-B55C427F4550}" type="slidenum">
              <a:rPr lang="en-US" smtClean="0"/>
              <a:pPr/>
              <a:t>23</a:t>
            </a:fld>
            <a:endParaRPr lang="en-US" dirty="0"/>
          </a:p>
        </p:txBody>
      </p:sp>
    </p:spTree>
    <p:extLst>
      <p:ext uri="{BB962C8B-B14F-4D97-AF65-F5344CB8AC3E}">
        <p14:creationId xmlns:p14="http://schemas.microsoft.com/office/powerpoint/2010/main" val="138117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498F-121B-4422-88A5-5E44A211CE6F}"/>
              </a:ext>
            </a:extLst>
          </p:cNvPr>
          <p:cNvSpPr>
            <a:spLocks noGrp="1"/>
          </p:cNvSpPr>
          <p:nvPr>
            <p:ph type="title"/>
          </p:nvPr>
        </p:nvSpPr>
        <p:spPr>
          <a:xfrm>
            <a:off x="609600" y="48876"/>
            <a:ext cx="10972800" cy="1143000"/>
          </a:xfrm>
        </p:spPr>
        <p:txBody>
          <a:bodyPr/>
          <a:lstStyle/>
          <a:p>
            <a:r>
              <a:rPr lang="es-ES" dirty="0"/>
              <a:t>Cronología del Proyecto</a:t>
            </a:r>
          </a:p>
        </p:txBody>
      </p:sp>
      <p:sp>
        <p:nvSpPr>
          <p:cNvPr id="3" name="Footer Placeholder 2">
            <a:extLst>
              <a:ext uri="{FF2B5EF4-FFF2-40B4-BE49-F238E27FC236}">
                <a16:creationId xmlns:a16="http://schemas.microsoft.com/office/drawing/2014/main" id="{BC5CF74D-8B09-4374-BD4A-19AD1CD27FF5}"/>
              </a:ext>
            </a:extLst>
          </p:cNvPr>
          <p:cNvSpPr>
            <a:spLocks noGrp="1"/>
          </p:cNvSpPr>
          <p:nvPr>
            <p:ph type="ftr" sz="quarter" idx="11"/>
          </p:nvPr>
        </p:nvSpPr>
        <p:spPr/>
        <p:txBody>
          <a:bodyPr/>
          <a:lstStyle/>
          <a:p>
            <a:r>
              <a:rPr lang="en-US" dirty="0"/>
              <a:t>VIRESCO SOLUTIONS</a:t>
            </a:r>
          </a:p>
        </p:txBody>
      </p:sp>
      <p:sp>
        <p:nvSpPr>
          <p:cNvPr id="4" name="Slide Number Placeholder 3">
            <a:extLst>
              <a:ext uri="{FF2B5EF4-FFF2-40B4-BE49-F238E27FC236}">
                <a16:creationId xmlns:a16="http://schemas.microsoft.com/office/drawing/2014/main" id="{466504FC-0586-47C1-923C-A1F065455317}"/>
              </a:ext>
            </a:extLst>
          </p:cNvPr>
          <p:cNvSpPr>
            <a:spLocks noGrp="1"/>
          </p:cNvSpPr>
          <p:nvPr>
            <p:ph type="sldNum" sz="quarter" idx="12"/>
          </p:nvPr>
        </p:nvSpPr>
        <p:spPr/>
        <p:txBody>
          <a:bodyPr/>
          <a:lstStyle/>
          <a:p>
            <a:fld id="{85342F38-C6C6-AF4D-94FC-B55C427F4550}" type="slidenum">
              <a:rPr lang="en-US" smtClean="0"/>
              <a:t>3</a:t>
            </a:fld>
            <a:endParaRPr lang="en-US" dirty="0"/>
          </a:p>
        </p:txBody>
      </p:sp>
      <p:sp>
        <p:nvSpPr>
          <p:cNvPr id="5" name="TextBox 4">
            <a:extLst>
              <a:ext uri="{FF2B5EF4-FFF2-40B4-BE49-F238E27FC236}">
                <a16:creationId xmlns:a16="http://schemas.microsoft.com/office/drawing/2014/main" id="{357CF378-5759-454B-954C-3D5B26377C73}"/>
              </a:ext>
            </a:extLst>
          </p:cNvPr>
          <p:cNvSpPr txBox="1"/>
          <p:nvPr/>
        </p:nvSpPr>
        <p:spPr>
          <a:xfrm>
            <a:off x="339714" y="847796"/>
            <a:ext cx="11694996" cy="369332"/>
          </a:xfrm>
          <a:prstGeom prst="rect">
            <a:avLst/>
          </a:prstGeom>
          <a:noFill/>
        </p:spPr>
        <p:txBody>
          <a:bodyPr wrap="none" rtlCol="0">
            <a:spAutoFit/>
          </a:bodyPr>
          <a:lstStyle/>
          <a:p>
            <a:r>
              <a:rPr lang="es-ES" dirty="0"/>
              <a:t>La </a:t>
            </a:r>
            <a:r>
              <a:rPr lang="es-ES" dirty="0" err="1"/>
              <a:t>Covid</a:t>
            </a:r>
            <a:r>
              <a:rPr lang="es-ES" dirty="0"/>
              <a:t> ha causado importantes cambios en el Proyecto debido a que viajar hacia y a través de Cuba ha estado restringido.</a:t>
            </a:r>
          </a:p>
        </p:txBody>
      </p:sp>
      <p:sp>
        <p:nvSpPr>
          <p:cNvPr id="6" name="Flowchart: Terminator 5">
            <a:extLst>
              <a:ext uri="{FF2B5EF4-FFF2-40B4-BE49-F238E27FC236}">
                <a16:creationId xmlns:a16="http://schemas.microsoft.com/office/drawing/2014/main" id="{E32B7B0F-67C6-44E8-A74B-978121985C10}"/>
              </a:ext>
            </a:extLst>
          </p:cNvPr>
          <p:cNvSpPr/>
          <p:nvPr/>
        </p:nvSpPr>
        <p:spPr>
          <a:xfrm>
            <a:off x="961750" y="1315867"/>
            <a:ext cx="1918565" cy="446419"/>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Inicio</a:t>
            </a:r>
          </a:p>
          <a:p>
            <a:pPr algn="ctr"/>
            <a:r>
              <a:rPr lang="es-ES" sz="1400" dirty="0"/>
              <a:t>06/2019</a:t>
            </a:r>
          </a:p>
        </p:txBody>
      </p:sp>
      <p:sp>
        <p:nvSpPr>
          <p:cNvPr id="7" name="Flowchart: Process 6">
            <a:extLst>
              <a:ext uri="{FF2B5EF4-FFF2-40B4-BE49-F238E27FC236}">
                <a16:creationId xmlns:a16="http://schemas.microsoft.com/office/drawing/2014/main" id="{63A63C53-593C-42DB-A423-8E7206828504}"/>
              </a:ext>
            </a:extLst>
          </p:cNvPr>
          <p:cNvSpPr/>
          <p:nvPr/>
        </p:nvSpPr>
        <p:spPr>
          <a:xfrm>
            <a:off x="486247" y="2222778"/>
            <a:ext cx="2869572" cy="797203"/>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Desarrollo y perfeccionamiento de los datos de referencia del Equipo Cubano </a:t>
            </a:r>
            <a:r>
              <a:rPr lang="en-CA" sz="1400" dirty="0"/>
              <a:t>10/2019 – 03/2020</a:t>
            </a:r>
          </a:p>
        </p:txBody>
      </p:sp>
      <p:sp>
        <p:nvSpPr>
          <p:cNvPr id="8" name="Flowchart: Process 7">
            <a:extLst>
              <a:ext uri="{FF2B5EF4-FFF2-40B4-BE49-F238E27FC236}">
                <a16:creationId xmlns:a16="http://schemas.microsoft.com/office/drawing/2014/main" id="{AAFA6721-3ACF-45A9-BBBE-B53B44B98690}"/>
              </a:ext>
            </a:extLst>
          </p:cNvPr>
          <p:cNvSpPr/>
          <p:nvPr/>
        </p:nvSpPr>
        <p:spPr>
          <a:xfrm>
            <a:off x="488574" y="3329574"/>
            <a:ext cx="2869572" cy="464203"/>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Estimación de las emisiones de referencia </a:t>
            </a:r>
            <a:r>
              <a:rPr lang="en-CA" sz="1400" dirty="0"/>
              <a:t>03/2019</a:t>
            </a:r>
          </a:p>
        </p:txBody>
      </p:sp>
      <p:sp>
        <p:nvSpPr>
          <p:cNvPr id="9" name="Flowchart: Process 8">
            <a:extLst>
              <a:ext uri="{FF2B5EF4-FFF2-40B4-BE49-F238E27FC236}">
                <a16:creationId xmlns:a16="http://schemas.microsoft.com/office/drawing/2014/main" id="{7E7A5782-2E99-4338-9591-C43B18B8AA9F}"/>
              </a:ext>
            </a:extLst>
          </p:cNvPr>
          <p:cNvSpPr/>
          <p:nvPr/>
        </p:nvSpPr>
        <p:spPr>
          <a:xfrm>
            <a:off x="488574" y="4140978"/>
            <a:ext cx="2869572" cy="136686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Estimaciones de referencia y base de datos compartida con el Equipo Cubano para educación y </a:t>
            </a:r>
            <a:r>
              <a:rPr lang="en-CA" sz="1400" dirty="0"/>
              <a:t>feedback</a:t>
            </a:r>
          </a:p>
          <a:p>
            <a:pPr algn="ctr"/>
            <a:r>
              <a:rPr lang="en-CA" sz="1400" dirty="0"/>
              <a:t>03-04/2020</a:t>
            </a:r>
          </a:p>
        </p:txBody>
      </p:sp>
      <p:sp>
        <p:nvSpPr>
          <p:cNvPr id="10" name="Flowchart: Process 9">
            <a:extLst>
              <a:ext uri="{FF2B5EF4-FFF2-40B4-BE49-F238E27FC236}">
                <a16:creationId xmlns:a16="http://schemas.microsoft.com/office/drawing/2014/main" id="{A090F4B3-D94D-4EA7-ADB8-0BDECCDE23E3}"/>
              </a:ext>
            </a:extLst>
          </p:cNvPr>
          <p:cNvSpPr/>
          <p:nvPr/>
        </p:nvSpPr>
        <p:spPr>
          <a:xfrm>
            <a:off x="3996037" y="3165196"/>
            <a:ext cx="2869572" cy="136686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Estimación de emisiones y resumen de mejoras climáticamente inteligentes compartidas por el Equipo Cubano con las partes interesadas cubanas para su </a:t>
            </a:r>
            <a:r>
              <a:rPr lang="es-ES" sz="1400" i="1" dirty="0" err="1"/>
              <a:t>feedback</a:t>
            </a:r>
            <a:r>
              <a:rPr lang="es-ES" sz="1400" dirty="0"/>
              <a:t>  y revisión </a:t>
            </a:r>
            <a:r>
              <a:rPr lang="en-CA" sz="1400" dirty="0"/>
              <a:t>11/2020</a:t>
            </a:r>
          </a:p>
        </p:txBody>
      </p:sp>
      <p:sp>
        <p:nvSpPr>
          <p:cNvPr id="11" name="Flowchart: Process 10">
            <a:extLst>
              <a:ext uri="{FF2B5EF4-FFF2-40B4-BE49-F238E27FC236}">
                <a16:creationId xmlns:a16="http://schemas.microsoft.com/office/drawing/2014/main" id="{F1A30A24-1FA7-4152-8F79-64747BD44882}"/>
              </a:ext>
            </a:extLst>
          </p:cNvPr>
          <p:cNvSpPr/>
          <p:nvPr/>
        </p:nvSpPr>
        <p:spPr>
          <a:xfrm>
            <a:off x="4010497" y="1578298"/>
            <a:ext cx="2869572" cy="136686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400" dirty="0"/>
              <a:t>El equipo Cubano consulta y desarrolla. Conjunto inicial de mejoras climáticamente inteligentes (escenarios</a:t>
            </a:r>
            <a:r>
              <a:rPr lang="en-CA" sz="1400" dirty="0"/>
              <a:t>) 05-09/2020</a:t>
            </a:r>
          </a:p>
        </p:txBody>
      </p:sp>
      <p:sp>
        <p:nvSpPr>
          <p:cNvPr id="12" name="Flowchart: Process 11">
            <a:extLst>
              <a:ext uri="{FF2B5EF4-FFF2-40B4-BE49-F238E27FC236}">
                <a16:creationId xmlns:a16="http://schemas.microsoft.com/office/drawing/2014/main" id="{8CDCB597-583B-4664-8F13-D8E2EF3C3044}"/>
              </a:ext>
            </a:extLst>
          </p:cNvPr>
          <p:cNvSpPr/>
          <p:nvPr/>
        </p:nvSpPr>
        <p:spPr>
          <a:xfrm>
            <a:off x="3996037" y="4802803"/>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Escenarios climáticamente inteligentes.  Revisados 12/2020-01/2021</a:t>
            </a:r>
          </a:p>
        </p:txBody>
      </p:sp>
      <p:sp>
        <p:nvSpPr>
          <p:cNvPr id="13" name="Flowchart: Process 12">
            <a:extLst>
              <a:ext uri="{FF2B5EF4-FFF2-40B4-BE49-F238E27FC236}">
                <a16:creationId xmlns:a16="http://schemas.microsoft.com/office/drawing/2014/main" id="{FE3824F5-FAB7-41C2-947D-C9D7ECEFAF5E}"/>
              </a:ext>
            </a:extLst>
          </p:cNvPr>
          <p:cNvSpPr/>
          <p:nvPr/>
        </p:nvSpPr>
        <p:spPr>
          <a:xfrm>
            <a:off x="7744297" y="1426901"/>
            <a:ext cx="2869572" cy="83483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Estimación de emisiones e informe sobre mejoras climáticamente inteligentes Compartidos 02-03/2021</a:t>
            </a:r>
          </a:p>
        </p:txBody>
      </p:sp>
      <p:sp>
        <p:nvSpPr>
          <p:cNvPr id="14" name="Flowchart: Process 13">
            <a:extLst>
              <a:ext uri="{FF2B5EF4-FFF2-40B4-BE49-F238E27FC236}">
                <a16:creationId xmlns:a16="http://schemas.microsoft.com/office/drawing/2014/main" id="{C88E696A-CEC9-4A2C-9A8E-2140656DDC52}"/>
              </a:ext>
            </a:extLst>
          </p:cNvPr>
          <p:cNvSpPr/>
          <p:nvPr/>
        </p:nvSpPr>
        <p:spPr>
          <a:xfrm>
            <a:off x="7744297" y="3417976"/>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Borrador de la nota de concepto para el Fondo Verde para el Clima </a:t>
            </a:r>
            <a:r>
              <a:rPr lang="en-CA" sz="1400" dirty="0"/>
              <a:t>04/2021</a:t>
            </a:r>
          </a:p>
        </p:txBody>
      </p:sp>
      <p:sp>
        <p:nvSpPr>
          <p:cNvPr id="15" name="Flowchart: Process 14">
            <a:extLst>
              <a:ext uri="{FF2B5EF4-FFF2-40B4-BE49-F238E27FC236}">
                <a16:creationId xmlns:a16="http://schemas.microsoft.com/office/drawing/2014/main" id="{6CE8ED4D-A329-460B-AAB5-6C28FBC5387A}"/>
              </a:ext>
            </a:extLst>
          </p:cNvPr>
          <p:cNvSpPr/>
          <p:nvPr/>
        </p:nvSpPr>
        <p:spPr>
          <a:xfrm>
            <a:off x="7744297" y="2466131"/>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Elaboración de manuales sobre mejoras de Clima Inteligente </a:t>
            </a:r>
            <a:r>
              <a:rPr lang="en-CA" sz="1400" dirty="0"/>
              <a:t>03-04/2021</a:t>
            </a:r>
          </a:p>
        </p:txBody>
      </p:sp>
      <p:sp>
        <p:nvSpPr>
          <p:cNvPr id="16" name="Flowchart: Process 15">
            <a:extLst>
              <a:ext uri="{FF2B5EF4-FFF2-40B4-BE49-F238E27FC236}">
                <a16:creationId xmlns:a16="http://schemas.microsoft.com/office/drawing/2014/main" id="{E30273C6-1826-46E1-82C4-B84E59E49089}"/>
              </a:ext>
            </a:extLst>
          </p:cNvPr>
          <p:cNvSpPr/>
          <p:nvPr/>
        </p:nvSpPr>
        <p:spPr>
          <a:xfrm>
            <a:off x="7744297" y="4369821"/>
            <a:ext cx="2869572" cy="67627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Presentación final</a:t>
            </a:r>
          </a:p>
          <a:p>
            <a:pPr algn="ctr"/>
            <a:r>
              <a:rPr lang="en-CA" sz="1400" dirty="0"/>
              <a:t>06/2021</a:t>
            </a:r>
          </a:p>
        </p:txBody>
      </p:sp>
      <p:cxnSp>
        <p:nvCxnSpPr>
          <p:cNvPr id="20" name="Connector: Elbow 19">
            <a:extLst>
              <a:ext uri="{FF2B5EF4-FFF2-40B4-BE49-F238E27FC236}">
                <a16:creationId xmlns:a16="http://schemas.microsoft.com/office/drawing/2014/main" id="{010CF11F-BBDF-4082-8E12-269821A7357F}"/>
              </a:ext>
            </a:extLst>
          </p:cNvPr>
          <p:cNvCxnSpPr>
            <a:stCxn id="9" idx="2"/>
          </p:cNvCxnSpPr>
          <p:nvPr/>
        </p:nvCxnSpPr>
        <p:spPr>
          <a:xfrm rot="5400000" flipH="1" flipV="1">
            <a:off x="714051" y="2488098"/>
            <a:ext cx="4229057" cy="1810440"/>
          </a:xfrm>
          <a:prstGeom prst="bentConnector3">
            <a:avLst>
              <a:gd name="adj1" fmla="val -5405"/>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C950E56-E7B8-4AE7-985D-696C5A8CBD76}"/>
              </a:ext>
            </a:extLst>
          </p:cNvPr>
          <p:cNvCxnSpPr>
            <a:cxnSpLocks/>
          </p:cNvCxnSpPr>
          <p:nvPr/>
        </p:nvCxnSpPr>
        <p:spPr>
          <a:xfrm>
            <a:off x="3744543" y="1278789"/>
            <a:ext cx="17007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184BE02-3601-4D6B-83B8-775C94B33B2D}"/>
              </a:ext>
            </a:extLst>
          </p:cNvPr>
          <p:cNvCxnSpPr>
            <a:cxnSpLocks/>
            <a:endCxn id="11" idx="0"/>
          </p:cNvCxnSpPr>
          <p:nvPr/>
        </p:nvCxnSpPr>
        <p:spPr>
          <a:xfrm>
            <a:off x="5445283" y="1278789"/>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BADF5FBD-D038-4259-9FD6-C4456943EC62}"/>
              </a:ext>
            </a:extLst>
          </p:cNvPr>
          <p:cNvCxnSpPr>
            <a:cxnSpLocks/>
          </p:cNvCxnSpPr>
          <p:nvPr/>
        </p:nvCxnSpPr>
        <p:spPr>
          <a:xfrm rot="5400000" flipH="1" flipV="1">
            <a:off x="4194983" y="2488097"/>
            <a:ext cx="4229057" cy="1810440"/>
          </a:xfrm>
          <a:prstGeom prst="bentConnector3">
            <a:avLst>
              <a:gd name="adj1" fmla="val -5405"/>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3CD4E73-A379-4825-BFCD-6530118FA4B3}"/>
              </a:ext>
            </a:extLst>
          </p:cNvPr>
          <p:cNvCxnSpPr>
            <a:cxnSpLocks/>
          </p:cNvCxnSpPr>
          <p:nvPr/>
        </p:nvCxnSpPr>
        <p:spPr>
          <a:xfrm>
            <a:off x="7225475" y="1278788"/>
            <a:ext cx="198649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ACAF624-5293-47DD-A294-5F622ECFE7D4}"/>
              </a:ext>
            </a:extLst>
          </p:cNvPr>
          <p:cNvCxnSpPr>
            <a:cxnSpLocks/>
          </p:cNvCxnSpPr>
          <p:nvPr/>
        </p:nvCxnSpPr>
        <p:spPr>
          <a:xfrm>
            <a:off x="9211965" y="1278788"/>
            <a:ext cx="0" cy="149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Flowchart: Terminator 39">
            <a:extLst>
              <a:ext uri="{FF2B5EF4-FFF2-40B4-BE49-F238E27FC236}">
                <a16:creationId xmlns:a16="http://schemas.microsoft.com/office/drawing/2014/main" id="{8BBF28DD-B2B2-4525-B4E0-627C54FDE78C}"/>
              </a:ext>
            </a:extLst>
          </p:cNvPr>
          <p:cNvSpPr/>
          <p:nvPr/>
        </p:nvSpPr>
        <p:spPr>
          <a:xfrm>
            <a:off x="8213157" y="5255868"/>
            <a:ext cx="1918565" cy="446419"/>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t>Fin</a:t>
            </a:r>
          </a:p>
          <a:p>
            <a:pPr algn="ctr"/>
            <a:r>
              <a:rPr lang="en-CA" sz="1400" dirty="0"/>
              <a:t>06/2021</a:t>
            </a:r>
          </a:p>
        </p:txBody>
      </p:sp>
      <p:cxnSp>
        <p:nvCxnSpPr>
          <p:cNvPr id="41" name="Straight Arrow Connector 40">
            <a:extLst>
              <a:ext uri="{FF2B5EF4-FFF2-40B4-BE49-F238E27FC236}">
                <a16:creationId xmlns:a16="http://schemas.microsoft.com/office/drawing/2014/main" id="{F37F8B3F-7B0A-4311-887D-87497903C1F2}"/>
              </a:ext>
            </a:extLst>
          </p:cNvPr>
          <p:cNvCxnSpPr>
            <a:cxnSpLocks/>
            <a:endCxn id="7" idx="0"/>
          </p:cNvCxnSpPr>
          <p:nvPr/>
        </p:nvCxnSpPr>
        <p:spPr>
          <a:xfrm flipH="1">
            <a:off x="1921033" y="1773839"/>
            <a:ext cx="8834" cy="448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E6AAEF49-8A67-4B57-B942-B440E010763F}"/>
              </a:ext>
            </a:extLst>
          </p:cNvPr>
          <p:cNvCxnSpPr>
            <a:cxnSpLocks/>
            <a:endCxn id="8" idx="0"/>
          </p:cNvCxnSpPr>
          <p:nvPr/>
        </p:nvCxnSpPr>
        <p:spPr>
          <a:xfrm>
            <a:off x="1921033" y="2982920"/>
            <a:ext cx="2327" cy="346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60A957F8-23D0-4AB5-9AAE-ACC726D276B3}"/>
              </a:ext>
            </a:extLst>
          </p:cNvPr>
          <p:cNvCxnSpPr>
            <a:cxnSpLocks/>
            <a:endCxn id="9" idx="0"/>
          </p:cNvCxnSpPr>
          <p:nvPr/>
        </p:nvCxnSpPr>
        <p:spPr>
          <a:xfrm>
            <a:off x="1921032" y="3793777"/>
            <a:ext cx="2328" cy="347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6F30DA1-F046-425B-B70A-B58ECD045A33}"/>
              </a:ext>
            </a:extLst>
          </p:cNvPr>
          <p:cNvCxnSpPr>
            <a:cxnSpLocks/>
          </p:cNvCxnSpPr>
          <p:nvPr/>
        </p:nvCxnSpPr>
        <p:spPr>
          <a:xfrm flipH="1">
            <a:off x="5445283" y="2953258"/>
            <a:ext cx="14460" cy="220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BE455F9-CCA3-4147-8922-D46DC8B859F1}"/>
              </a:ext>
            </a:extLst>
          </p:cNvPr>
          <p:cNvCxnSpPr>
            <a:cxnSpLocks/>
            <a:stCxn id="10" idx="2"/>
            <a:endCxn id="12" idx="0"/>
          </p:cNvCxnSpPr>
          <p:nvPr/>
        </p:nvCxnSpPr>
        <p:spPr>
          <a:xfrm>
            <a:off x="5430823" y="4532063"/>
            <a:ext cx="0" cy="270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21FB143-CF0D-40F6-B0B0-3DABB2B1095B}"/>
              </a:ext>
            </a:extLst>
          </p:cNvPr>
          <p:cNvCxnSpPr>
            <a:cxnSpLocks/>
            <a:stCxn id="13" idx="2"/>
            <a:endCxn id="15" idx="0"/>
          </p:cNvCxnSpPr>
          <p:nvPr/>
        </p:nvCxnSpPr>
        <p:spPr>
          <a:xfrm>
            <a:off x="9179083" y="2261733"/>
            <a:ext cx="0" cy="204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7FC4C81D-31C8-46EB-B829-EB49699D85A9}"/>
              </a:ext>
            </a:extLst>
          </p:cNvPr>
          <p:cNvCxnSpPr>
            <a:cxnSpLocks/>
          </p:cNvCxnSpPr>
          <p:nvPr/>
        </p:nvCxnSpPr>
        <p:spPr>
          <a:xfrm>
            <a:off x="9195116" y="3129491"/>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A2D11DC-0000-4E65-AB0F-B42C74682299}"/>
              </a:ext>
            </a:extLst>
          </p:cNvPr>
          <p:cNvCxnSpPr>
            <a:cxnSpLocks/>
          </p:cNvCxnSpPr>
          <p:nvPr/>
        </p:nvCxnSpPr>
        <p:spPr>
          <a:xfrm>
            <a:off x="9169422" y="4094251"/>
            <a:ext cx="0" cy="299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41E1B1-5CEB-47B8-A601-16CACE1A05AC}"/>
              </a:ext>
            </a:extLst>
          </p:cNvPr>
          <p:cNvCxnSpPr>
            <a:cxnSpLocks/>
            <a:endCxn id="40" idx="0"/>
          </p:cNvCxnSpPr>
          <p:nvPr/>
        </p:nvCxnSpPr>
        <p:spPr>
          <a:xfrm flipH="1">
            <a:off x="9172440" y="5046096"/>
            <a:ext cx="6644" cy="209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00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1">
            <a:extLst>
              <a:ext uri="{FF2B5EF4-FFF2-40B4-BE49-F238E27FC236}">
                <a16:creationId xmlns:a16="http://schemas.microsoft.com/office/drawing/2014/main" id="{5AD4DE34-B1B3-4A92-9AA6-9989769C31D4}"/>
              </a:ext>
            </a:extLst>
          </p:cNvPr>
          <p:cNvPicPr>
            <a:picLocks noChangeAspect="1"/>
          </p:cNvPicPr>
          <p:nvPr/>
        </p:nvPicPr>
        <p:blipFill>
          <a:blip r:embed="rId3"/>
          <a:stretch>
            <a:fillRect/>
          </a:stretch>
        </p:blipFill>
        <p:spPr>
          <a:xfrm>
            <a:off x="8432331" y="1103858"/>
            <a:ext cx="3711599" cy="3711599"/>
          </a:xfrm>
          <a:prstGeom prst="rect">
            <a:avLst/>
          </a:prstGeom>
        </p:spPr>
      </p:pic>
      <p:grpSp>
        <p:nvGrpSpPr>
          <p:cNvPr id="2" name="Group 152">
            <a:extLst>
              <a:ext uri="{FF2B5EF4-FFF2-40B4-BE49-F238E27FC236}">
                <a16:creationId xmlns:a16="http://schemas.microsoft.com/office/drawing/2014/main" id="{8CEF8404-CF33-4E43-845E-E73762ECA518}"/>
              </a:ext>
            </a:extLst>
          </p:cNvPr>
          <p:cNvGrpSpPr>
            <a:grpSpLocks/>
          </p:cNvGrpSpPr>
          <p:nvPr/>
        </p:nvGrpSpPr>
        <p:grpSpPr bwMode="auto">
          <a:xfrm>
            <a:off x="1081813" y="935712"/>
            <a:ext cx="7350518" cy="5155188"/>
            <a:chOff x="1901" y="2055"/>
            <a:chExt cx="3363" cy="2590"/>
          </a:xfrm>
        </p:grpSpPr>
        <p:sp>
          <p:nvSpPr>
            <p:cNvPr id="3" name="Rectangle 4">
              <a:extLst>
                <a:ext uri="{FF2B5EF4-FFF2-40B4-BE49-F238E27FC236}">
                  <a16:creationId xmlns:a16="http://schemas.microsoft.com/office/drawing/2014/main" id="{24E3E105-1EDD-492D-AC9A-BD90A08A4B9E}"/>
                </a:ext>
              </a:extLst>
            </p:cNvPr>
            <p:cNvSpPr>
              <a:spLocks noChangeArrowheads="1"/>
            </p:cNvSpPr>
            <p:nvPr/>
          </p:nvSpPr>
          <p:spPr bwMode="auto">
            <a:xfrm>
              <a:off x="1942" y="2129"/>
              <a:ext cx="3322" cy="2026"/>
            </a:xfrm>
            <a:prstGeom prst="rect">
              <a:avLst/>
            </a:prstGeom>
            <a:solidFill>
              <a:srgbClr val="B5D7C8"/>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4" name="Rectangle 5">
              <a:extLst>
                <a:ext uri="{FF2B5EF4-FFF2-40B4-BE49-F238E27FC236}">
                  <a16:creationId xmlns:a16="http://schemas.microsoft.com/office/drawing/2014/main" id="{35F16EA2-8BA8-48A8-B748-48A250A13259}"/>
                </a:ext>
              </a:extLst>
            </p:cNvPr>
            <p:cNvSpPr>
              <a:spLocks noChangeArrowheads="1"/>
            </p:cNvSpPr>
            <p:nvPr/>
          </p:nvSpPr>
          <p:spPr bwMode="auto">
            <a:xfrm>
              <a:off x="1927" y="2069"/>
              <a:ext cx="3320" cy="163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en-US" sz="3200" dirty="0"/>
            </a:p>
          </p:txBody>
        </p:sp>
        <p:sp>
          <p:nvSpPr>
            <p:cNvPr id="5" name="Rectangle 6">
              <a:extLst>
                <a:ext uri="{FF2B5EF4-FFF2-40B4-BE49-F238E27FC236}">
                  <a16:creationId xmlns:a16="http://schemas.microsoft.com/office/drawing/2014/main" id="{4EDEFA6B-12E8-4423-B3CD-8AD7388856AB}"/>
                </a:ext>
              </a:extLst>
            </p:cNvPr>
            <p:cNvSpPr>
              <a:spLocks noChangeArrowheads="1"/>
            </p:cNvSpPr>
            <p:nvPr/>
          </p:nvSpPr>
          <p:spPr bwMode="auto">
            <a:xfrm>
              <a:off x="1901" y="3807"/>
              <a:ext cx="3316" cy="8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grpSp>
          <p:nvGrpSpPr>
            <p:cNvPr id="6" name="Group 7">
              <a:extLst>
                <a:ext uri="{FF2B5EF4-FFF2-40B4-BE49-F238E27FC236}">
                  <a16:creationId xmlns:a16="http://schemas.microsoft.com/office/drawing/2014/main" id="{A26B0876-DDF5-4D73-9E25-5D4AD4AB198F}"/>
                </a:ext>
              </a:extLst>
            </p:cNvPr>
            <p:cNvGrpSpPr>
              <a:grpSpLocks/>
            </p:cNvGrpSpPr>
            <p:nvPr/>
          </p:nvGrpSpPr>
          <p:grpSpPr bwMode="auto">
            <a:xfrm>
              <a:off x="1901" y="3708"/>
              <a:ext cx="3316" cy="244"/>
              <a:chOff x="553" y="2923"/>
              <a:chExt cx="3318" cy="337"/>
            </a:xfrm>
          </p:grpSpPr>
          <p:sp>
            <p:nvSpPr>
              <p:cNvPr id="119" name="Rectangle 8">
                <a:extLst>
                  <a:ext uri="{FF2B5EF4-FFF2-40B4-BE49-F238E27FC236}">
                    <a16:creationId xmlns:a16="http://schemas.microsoft.com/office/drawing/2014/main" id="{4C869E4D-7A57-41C4-8136-B4D56AE462BC}"/>
                  </a:ext>
                </a:extLst>
              </p:cNvPr>
              <p:cNvSpPr>
                <a:spLocks noChangeArrowheads="1"/>
              </p:cNvSpPr>
              <p:nvPr/>
            </p:nvSpPr>
            <p:spPr bwMode="auto">
              <a:xfrm>
                <a:off x="553" y="2923"/>
                <a:ext cx="3318" cy="7"/>
              </a:xfrm>
              <a:prstGeom prst="rect">
                <a:avLst/>
              </a:prstGeom>
              <a:solidFill>
                <a:srgbClr val="64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0" name="Rectangle 9">
                <a:extLst>
                  <a:ext uri="{FF2B5EF4-FFF2-40B4-BE49-F238E27FC236}">
                    <a16:creationId xmlns:a16="http://schemas.microsoft.com/office/drawing/2014/main" id="{9E53C747-FAEE-4DE0-9477-20B79791F0DA}"/>
                  </a:ext>
                </a:extLst>
              </p:cNvPr>
              <p:cNvSpPr>
                <a:spLocks noChangeArrowheads="1"/>
              </p:cNvSpPr>
              <p:nvPr/>
            </p:nvSpPr>
            <p:spPr bwMode="auto">
              <a:xfrm>
                <a:off x="553" y="2930"/>
                <a:ext cx="3318" cy="16"/>
              </a:xfrm>
              <a:prstGeom prst="rect">
                <a:avLst/>
              </a:prstGeom>
              <a:solidFill>
                <a:srgbClr val="67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1" name="Rectangle 10">
                <a:extLst>
                  <a:ext uri="{FF2B5EF4-FFF2-40B4-BE49-F238E27FC236}">
                    <a16:creationId xmlns:a16="http://schemas.microsoft.com/office/drawing/2014/main" id="{78F3EACC-512B-4469-A4C7-2663F2F1540B}"/>
                  </a:ext>
                </a:extLst>
              </p:cNvPr>
              <p:cNvSpPr>
                <a:spLocks noChangeArrowheads="1"/>
              </p:cNvSpPr>
              <p:nvPr/>
            </p:nvSpPr>
            <p:spPr bwMode="auto">
              <a:xfrm>
                <a:off x="553" y="2946"/>
                <a:ext cx="3318" cy="7"/>
              </a:xfrm>
              <a:prstGeom prst="rect">
                <a:avLst/>
              </a:prstGeom>
              <a:solidFill>
                <a:srgbClr val="6A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2" name="Rectangle 11">
                <a:extLst>
                  <a:ext uri="{FF2B5EF4-FFF2-40B4-BE49-F238E27FC236}">
                    <a16:creationId xmlns:a16="http://schemas.microsoft.com/office/drawing/2014/main" id="{BDBDD687-B1C7-450B-87EC-E29D4388BA02}"/>
                  </a:ext>
                </a:extLst>
              </p:cNvPr>
              <p:cNvSpPr>
                <a:spLocks noChangeArrowheads="1"/>
              </p:cNvSpPr>
              <p:nvPr/>
            </p:nvSpPr>
            <p:spPr bwMode="auto">
              <a:xfrm>
                <a:off x="553" y="2953"/>
                <a:ext cx="3318" cy="8"/>
              </a:xfrm>
              <a:prstGeom prst="rect">
                <a:avLst/>
              </a:prstGeom>
              <a:solidFill>
                <a:srgbClr val="6D4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3" name="Rectangle 12">
                <a:extLst>
                  <a:ext uri="{FF2B5EF4-FFF2-40B4-BE49-F238E27FC236}">
                    <a16:creationId xmlns:a16="http://schemas.microsoft.com/office/drawing/2014/main" id="{32DDDE10-BDC6-4C8E-ABD8-B74D22F400B9}"/>
                  </a:ext>
                </a:extLst>
              </p:cNvPr>
              <p:cNvSpPr>
                <a:spLocks noChangeArrowheads="1"/>
              </p:cNvSpPr>
              <p:nvPr/>
            </p:nvSpPr>
            <p:spPr bwMode="auto">
              <a:xfrm>
                <a:off x="553" y="2961"/>
                <a:ext cx="3318" cy="15"/>
              </a:xfrm>
              <a:prstGeom prst="rect">
                <a:avLst/>
              </a:prstGeom>
              <a:solidFill>
                <a:srgbClr val="71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4" name="Rectangle 13">
                <a:extLst>
                  <a:ext uri="{FF2B5EF4-FFF2-40B4-BE49-F238E27FC236}">
                    <a16:creationId xmlns:a16="http://schemas.microsoft.com/office/drawing/2014/main" id="{EFC738F4-D67D-4AD0-B26E-6C35FB0BEC97}"/>
                  </a:ext>
                </a:extLst>
              </p:cNvPr>
              <p:cNvSpPr>
                <a:spLocks noChangeArrowheads="1"/>
              </p:cNvSpPr>
              <p:nvPr/>
            </p:nvSpPr>
            <p:spPr bwMode="auto">
              <a:xfrm>
                <a:off x="553" y="2976"/>
                <a:ext cx="3318" cy="8"/>
              </a:xfrm>
              <a:prstGeom prst="rect">
                <a:avLst/>
              </a:prstGeom>
              <a:solidFill>
                <a:srgbClr val="7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5" name="Rectangle 14">
                <a:extLst>
                  <a:ext uri="{FF2B5EF4-FFF2-40B4-BE49-F238E27FC236}">
                    <a16:creationId xmlns:a16="http://schemas.microsoft.com/office/drawing/2014/main" id="{6770E448-973F-4F42-8EA7-695208C5459F}"/>
                  </a:ext>
                </a:extLst>
              </p:cNvPr>
              <p:cNvSpPr>
                <a:spLocks noChangeArrowheads="1"/>
              </p:cNvSpPr>
              <p:nvPr/>
            </p:nvSpPr>
            <p:spPr bwMode="auto">
              <a:xfrm>
                <a:off x="553" y="2984"/>
                <a:ext cx="3318" cy="15"/>
              </a:xfrm>
              <a:prstGeom prst="rect">
                <a:avLst/>
              </a:prstGeom>
              <a:solidFill>
                <a:srgbClr val="7C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6" name="Rectangle 15">
                <a:extLst>
                  <a:ext uri="{FF2B5EF4-FFF2-40B4-BE49-F238E27FC236}">
                    <a16:creationId xmlns:a16="http://schemas.microsoft.com/office/drawing/2014/main" id="{6254ACF1-240A-4428-894A-7D9DC962C6FD}"/>
                  </a:ext>
                </a:extLst>
              </p:cNvPr>
              <p:cNvSpPr>
                <a:spLocks noChangeArrowheads="1"/>
              </p:cNvSpPr>
              <p:nvPr/>
            </p:nvSpPr>
            <p:spPr bwMode="auto">
              <a:xfrm>
                <a:off x="553" y="2999"/>
                <a:ext cx="3318" cy="8"/>
              </a:xfrm>
              <a:prstGeom prst="rect">
                <a:avLst/>
              </a:prstGeom>
              <a:solidFill>
                <a:srgbClr val="834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7" name="Rectangle 16">
                <a:extLst>
                  <a:ext uri="{FF2B5EF4-FFF2-40B4-BE49-F238E27FC236}">
                    <a16:creationId xmlns:a16="http://schemas.microsoft.com/office/drawing/2014/main" id="{5BCD7843-6C01-43C4-BD9C-F45E19062229}"/>
                  </a:ext>
                </a:extLst>
              </p:cNvPr>
              <p:cNvSpPr>
                <a:spLocks noChangeArrowheads="1"/>
              </p:cNvSpPr>
              <p:nvPr/>
            </p:nvSpPr>
            <p:spPr bwMode="auto">
              <a:xfrm>
                <a:off x="553" y="3007"/>
                <a:ext cx="3318" cy="8"/>
              </a:xfrm>
              <a:prstGeom prst="rect">
                <a:avLst/>
              </a:prstGeom>
              <a:solidFill>
                <a:srgbClr val="875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8" name="Rectangle 17">
                <a:extLst>
                  <a:ext uri="{FF2B5EF4-FFF2-40B4-BE49-F238E27FC236}">
                    <a16:creationId xmlns:a16="http://schemas.microsoft.com/office/drawing/2014/main" id="{4D944302-4029-4C9E-9516-7008CFFD6E13}"/>
                  </a:ext>
                </a:extLst>
              </p:cNvPr>
              <p:cNvSpPr>
                <a:spLocks noChangeArrowheads="1"/>
              </p:cNvSpPr>
              <p:nvPr/>
            </p:nvSpPr>
            <p:spPr bwMode="auto">
              <a:xfrm>
                <a:off x="553" y="3015"/>
                <a:ext cx="3318" cy="15"/>
              </a:xfrm>
              <a:prstGeom prst="rect">
                <a:avLst/>
              </a:prstGeom>
              <a:solidFill>
                <a:srgbClr val="8F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29" name="Rectangle 18">
                <a:extLst>
                  <a:ext uri="{FF2B5EF4-FFF2-40B4-BE49-F238E27FC236}">
                    <a16:creationId xmlns:a16="http://schemas.microsoft.com/office/drawing/2014/main" id="{FCD492B7-F4B5-4A69-9BB7-C79627723332}"/>
                  </a:ext>
                </a:extLst>
              </p:cNvPr>
              <p:cNvSpPr>
                <a:spLocks noChangeArrowheads="1"/>
              </p:cNvSpPr>
              <p:nvPr/>
            </p:nvSpPr>
            <p:spPr bwMode="auto">
              <a:xfrm>
                <a:off x="553" y="3030"/>
                <a:ext cx="3318" cy="8"/>
              </a:xfrm>
              <a:prstGeom prst="rect">
                <a:avLst/>
              </a:prstGeom>
              <a:solidFill>
                <a:srgbClr val="975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0" name="Rectangle 19">
                <a:extLst>
                  <a:ext uri="{FF2B5EF4-FFF2-40B4-BE49-F238E27FC236}">
                    <a16:creationId xmlns:a16="http://schemas.microsoft.com/office/drawing/2014/main" id="{B1315044-F928-4084-B855-741C7C180D3A}"/>
                  </a:ext>
                </a:extLst>
              </p:cNvPr>
              <p:cNvSpPr>
                <a:spLocks noChangeArrowheads="1"/>
              </p:cNvSpPr>
              <p:nvPr/>
            </p:nvSpPr>
            <p:spPr bwMode="auto">
              <a:xfrm>
                <a:off x="553" y="3038"/>
                <a:ext cx="3318" cy="7"/>
              </a:xfrm>
              <a:prstGeom prst="rect">
                <a:avLst/>
              </a:prstGeom>
              <a:solidFill>
                <a:srgbClr val="9D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1" name="Rectangle 20">
                <a:extLst>
                  <a:ext uri="{FF2B5EF4-FFF2-40B4-BE49-F238E27FC236}">
                    <a16:creationId xmlns:a16="http://schemas.microsoft.com/office/drawing/2014/main" id="{F2AD1F90-F788-4DBA-B1BB-BF202F2F2E75}"/>
                  </a:ext>
                </a:extLst>
              </p:cNvPr>
              <p:cNvSpPr>
                <a:spLocks noChangeArrowheads="1"/>
              </p:cNvSpPr>
              <p:nvPr/>
            </p:nvSpPr>
            <p:spPr bwMode="auto">
              <a:xfrm>
                <a:off x="553" y="3045"/>
                <a:ext cx="3318" cy="16"/>
              </a:xfrm>
              <a:prstGeom prst="rect">
                <a:avLst/>
              </a:prstGeom>
              <a:solidFill>
                <a:srgbClr val="A5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2" name="Rectangle 21">
                <a:extLst>
                  <a:ext uri="{FF2B5EF4-FFF2-40B4-BE49-F238E27FC236}">
                    <a16:creationId xmlns:a16="http://schemas.microsoft.com/office/drawing/2014/main" id="{B3A34B88-A9C0-4892-86E1-98312287D48E}"/>
                  </a:ext>
                </a:extLst>
              </p:cNvPr>
              <p:cNvSpPr>
                <a:spLocks noChangeArrowheads="1"/>
              </p:cNvSpPr>
              <p:nvPr/>
            </p:nvSpPr>
            <p:spPr bwMode="auto">
              <a:xfrm>
                <a:off x="553" y="3061"/>
                <a:ext cx="3318" cy="7"/>
              </a:xfrm>
              <a:prstGeom prst="rect">
                <a:avLst/>
              </a:prstGeom>
              <a:solidFill>
                <a:srgbClr val="AD6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3" name="Rectangle 22">
                <a:extLst>
                  <a:ext uri="{FF2B5EF4-FFF2-40B4-BE49-F238E27FC236}">
                    <a16:creationId xmlns:a16="http://schemas.microsoft.com/office/drawing/2014/main" id="{28657B3A-5929-4D01-B8A4-6959BB5BD9B6}"/>
                  </a:ext>
                </a:extLst>
              </p:cNvPr>
              <p:cNvSpPr>
                <a:spLocks noChangeArrowheads="1"/>
              </p:cNvSpPr>
              <p:nvPr/>
            </p:nvSpPr>
            <p:spPr bwMode="auto">
              <a:xfrm>
                <a:off x="553" y="3068"/>
                <a:ext cx="3318" cy="16"/>
              </a:xfrm>
              <a:prstGeom prst="rect">
                <a:avLst/>
              </a:prstGeom>
              <a:solidFill>
                <a:srgbClr val="B6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4" name="Rectangle 23">
                <a:extLst>
                  <a:ext uri="{FF2B5EF4-FFF2-40B4-BE49-F238E27FC236}">
                    <a16:creationId xmlns:a16="http://schemas.microsoft.com/office/drawing/2014/main" id="{DC45AF00-49C5-40A4-B0F1-F6816A014B7C}"/>
                  </a:ext>
                </a:extLst>
              </p:cNvPr>
              <p:cNvSpPr>
                <a:spLocks noChangeArrowheads="1"/>
              </p:cNvSpPr>
              <p:nvPr/>
            </p:nvSpPr>
            <p:spPr bwMode="auto">
              <a:xfrm>
                <a:off x="553" y="3084"/>
                <a:ext cx="3318" cy="7"/>
              </a:xfrm>
              <a:prstGeom prst="rect">
                <a:avLst/>
              </a:prstGeom>
              <a:solidFill>
                <a:srgbClr val="B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5" name="Rectangle 24">
                <a:extLst>
                  <a:ext uri="{FF2B5EF4-FFF2-40B4-BE49-F238E27FC236}">
                    <a16:creationId xmlns:a16="http://schemas.microsoft.com/office/drawing/2014/main" id="{F2E87D9C-81D2-4EA3-8F45-A6432FF970D1}"/>
                  </a:ext>
                </a:extLst>
              </p:cNvPr>
              <p:cNvSpPr>
                <a:spLocks noChangeArrowheads="1"/>
              </p:cNvSpPr>
              <p:nvPr/>
            </p:nvSpPr>
            <p:spPr bwMode="auto">
              <a:xfrm>
                <a:off x="553" y="3091"/>
                <a:ext cx="3318" cy="8"/>
              </a:xfrm>
              <a:prstGeom prst="rect">
                <a:avLst/>
              </a:prstGeom>
              <a:solidFill>
                <a:srgbClr val="C3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6" name="Rectangle 25">
                <a:extLst>
                  <a:ext uri="{FF2B5EF4-FFF2-40B4-BE49-F238E27FC236}">
                    <a16:creationId xmlns:a16="http://schemas.microsoft.com/office/drawing/2014/main" id="{0F5996B4-4BEF-47CE-B520-8A14E154A280}"/>
                  </a:ext>
                </a:extLst>
              </p:cNvPr>
              <p:cNvSpPr>
                <a:spLocks noChangeArrowheads="1"/>
              </p:cNvSpPr>
              <p:nvPr/>
            </p:nvSpPr>
            <p:spPr bwMode="auto">
              <a:xfrm>
                <a:off x="553" y="3099"/>
                <a:ext cx="3318" cy="15"/>
              </a:xfrm>
              <a:prstGeom prst="rect">
                <a:avLst/>
              </a:prstGeom>
              <a:solidFill>
                <a:srgbClr val="C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7" name="Rectangle 26">
                <a:extLst>
                  <a:ext uri="{FF2B5EF4-FFF2-40B4-BE49-F238E27FC236}">
                    <a16:creationId xmlns:a16="http://schemas.microsoft.com/office/drawing/2014/main" id="{28267101-6E7C-40B0-85F6-E4C0E7C187FD}"/>
                  </a:ext>
                </a:extLst>
              </p:cNvPr>
              <p:cNvSpPr>
                <a:spLocks noChangeArrowheads="1"/>
              </p:cNvSpPr>
              <p:nvPr/>
            </p:nvSpPr>
            <p:spPr bwMode="auto">
              <a:xfrm>
                <a:off x="553" y="3114"/>
                <a:ext cx="3318" cy="8"/>
              </a:xfrm>
              <a:prstGeom prst="rect">
                <a:avLst/>
              </a:prstGeom>
              <a:solidFill>
                <a:srgbClr val="D3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8" name="Rectangle 27">
                <a:extLst>
                  <a:ext uri="{FF2B5EF4-FFF2-40B4-BE49-F238E27FC236}">
                    <a16:creationId xmlns:a16="http://schemas.microsoft.com/office/drawing/2014/main" id="{6A585A0C-CCCC-49B1-A668-853F5C9ABE26}"/>
                  </a:ext>
                </a:extLst>
              </p:cNvPr>
              <p:cNvSpPr>
                <a:spLocks noChangeArrowheads="1"/>
              </p:cNvSpPr>
              <p:nvPr/>
            </p:nvSpPr>
            <p:spPr bwMode="auto">
              <a:xfrm>
                <a:off x="553" y="3122"/>
                <a:ext cx="3318" cy="8"/>
              </a:xfrm>
              <a:prstGeom prst="rect">
                <a:avLst/>
              </a:prstGeom>
              <a:solidFill>
                <a:srgbClr val="D8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39" name="Rectangle 28">
                <a:extLst>
                  <a:ext uri="{FF2B5EF4-FFF2-40B4-BE49-F238E27FC236}">
                    <a16:creationId xmlns:a16="http://schemas.microsoft.com/office/drawing/2014/main" id="{ACA78C31-5128-42D0-A70E-20E504CA1C0C}"/>
                  </a:ext>
                </a:extLst>
              </p:cNvPr>
              <p:cNvSpPr>
                <a:spLocks noChangeArrowheads="1"/>
              </p:cNvSpPr>
              <p:nvPr/>
            </p:nvSpPr>
            <p:spPr bwMode="auto">
              <a:xfrm>
                <a:off x="553" y="3130"/>
                <a:ext cx="3318" cy="15"/>
              </a:xfrm>
              <a:prstGeom prst="rect">
                <a:avLst/>
              </a:prstGeom>
              <a:solidFill>
                <a:srgbClr val="DE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0" name="Rectangle 29">
                <a:extLst>
                  <a:ext uri="{FF2B5EF4-FFF2-40B4-BE49-F238E27FC236}">
                    <a16:creationId xmlns:a16="http://schemas.microsoft.com/office/drawing/2014/main" id="{39116674-FF23-484C-8CA7-CD98658E49B2}"/>
                  </a:ext>
                </a:extLst>
              </p:cNvPr>
              <p:cNvSpPr>
                <a:spLocks noChangeArrowheads="1"/>
              </p:cNvSpPr>
              <p:nvPr/>
            </p:nvSpPr>
            <p:spPr bwMode="auto">
              <a:xfrm>
                <a:off x="553" y="3145"/>
                <a:ext cx="3318" cy="8"/>
              </a:xfrm>
              <a:prstGeom prst="rect">
                <a:avLst/>
              </a:prstGeom>
              <a:solidFill>
                <a:srgbClr val="E4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1" name="Rectangle 30">
                <a:extLst>
                  <a:ext uri="{FF2B5EF4-FFF2-40B4-BE49-F238E27FC236}">
                    <a16:creationId xmlns:a16="http://schemas.microsoft.com/office/drawing/2014/main" id="{9A8EE60F-F6FC-4F3C-97D1-45B79D51A485}"/>
                  </a:ext>
                </a:extLst>
              </p:cNvPr>
              <p:cNvSpPr>
                <a:spLocks noChangeArrowheads="1"/>
              </p:cNvSpPr>
              <p:nvPr/>
            </p:nvSpPr>
            <p:spPr bwMode="auto">
              <a:xfrm>
                <a:off x="553" y="3153"/>
                <a:ext cx="3318" cy="15"/>
              </a:xfrm>
              <a:prstGeom prst="rect">
                <a:avLst/>
              </a:prstGeom>
              <a:solidFill>
                <a:srgbClr val="E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2" name="Rectangle 31">
                <a:extLst>
                  <a:ext uri="{FF2B5EF4-FFF2-40B4-BE49-F238E27FC236}">
                    <a16:creationId xmlns:a16="http://schemas.microsoft.com/office/drawing/2014/main" id="{28DB3A4E-748A-4EEB-BEAF-5F0BE22CD9F0}"/>
                  </a:ext>
                </a:extLst>
              </p:cNvPr>
              <p:cNvSpPr>
                <a:spLocks noChangeArrowheads="1"/>
              </p:cNvSpPr>
              <p:nvPr/>
            </p:nvSpPr>
            <p:spPr bwMode="auto">
              <a:xfrm>
                <a:off x="553" y="3168"/>
                <a:ext cx="3318" cy="8"/>
              </a:xfrm>
              <a:prstGeom prst="rect">
                <a:avLst/>
              </a:prstGeom>
              <a:solidFill>
                <a:srgbClr val="EE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3" name="Rectangle 32">
                <a:extLst>
                  <a:ext uri="{FF2B5EF4-FFF2-40B4-BE49-F238E27FC236}">
                    <a16:creationId xmlns:a16="http://schemas.microsoft.com/office/drawing/2014/main" id="{408F3079-057C-4E4A-8F89-BAC4F2DF4642}"/>
                  </a:ext>
                </a:extLst>
              </p:cNvPr>
              <p:cNvSpPr>
                <a:spLocks noChangeArrowheads="1"/>
              </p:cNvSpPr>
              <p:nvPr/>
            </p:nvSpPr>
            <p:spPr bwMode="auto">
              <a:xfrm>
                <a:off x="553" y="3176"/>
                <a:ext cx="3318" cy="7"/>
              </a:xfrm>
              <a:prstGeom prst="rect">
                <a:avLst/>
              </a:prstGeom>
              <a:solidFill>
                <a:srgbClr val="F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4" name="Rectangle 33">
                <a:extLst>
                  <a:ext uri="{FF2B5EF4-FFF2-40B4-BE49-F238E27FC236}">
                    <a16:creationId xmlns:a16="http://schemas.microsoft.com/office/drawing/2014/main" id="{018AB41F-37D6-4BD7-800D-792D53C30098}"/>
                  </a:ext>
                </a:extLst>
              </p:cNvPr>
              <p:cNvSpPr>
                <a:spLocks noChangeArrowheads="1"/>
              </p:cNvSpPr>
              <p:nvPr/>
            </p:nvSpPr>
            <p:spPr bwMode="auto">
              <a:xfrm>
                <a:off x="553" y="3183"/>
                <a:ext cx="3318" cy="16"/>
              </a:xfrm>
              <a:prstGeom prst="rect">
                <a:avLst/>
              </a:prstGeom>
              <a:solidFill>
                <a:srgbClr val="F3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5" name="Rectangle 34">
                <a:extLst>
                  <a:ext uri="{FF2B5EF4-FFF2-40B4-BE49-F238E27FC236}">
                    <a16:creationId xmlns:a16="http://schemas.microsoft.com/office/drawing/2014/main" id="{AECF4DB5-25C6-43CE-88EC-89CB72048A67}"/>
                  </a:ext>
                </a:extLst>
              </p:cNvPr>
              <p:cNvSpPr>
                <a:spLocks noChangeArrowheads="1"/>
              </p:cNvSpPr>
              <p:nvPr/>
            </p:nvSpPr>
            <p:spPr bwMode="auto">
              <a:xfrm>
                <a:off x="553" y="3199"/>
                <a:ext cx="3318" cy="7"/>
              </a:xfrm>
              <a:prstGeom prst="rect">
                <a:avLst/>
              </a:prstGeom>
              <a:solidFill>
                <a:srgbClr val="F6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6" name="Rectangle 35">
                <a:extLst>
                  <a:ext uri="{FF2B5EF4-FFF2-40B4-BE49-F238E27FC236}">
                    <a16:creationId xmlns:a16="http://schemas.microsoft.com/office/drawing/2014/main" id="{AB89E6FB-4FE9-4F96-9BF3-870C6ADD3CDF}"/>
                  </a:ext>
                </a:extLst>
              </p:cNvPr>
              <p:cNvSpPr>
                <a:spLocks noChangeArrowheads="1"/>
              </p:cNvSpPr>
              <p:nvPr/>
            </p:nvSpPr>
            <p:spPr bwMode="auto">
              <a:xfrm>
                <a:off x="553" y="3206"/>
                <a:ext cx="3318" cy="8"/>
              </a:xfrm>
              <a:prstGeom prst="rect">
                <a:avLst/>
              </a:prstGeom>
              <a:solidFill>
                <a:srgbClr val="F8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7" name="Rectangle 36">
                <a:extLst>
                  <a:ext uri="{FF2B5EF4-FFF2-40B4-BE49-F238E27FC236}">
                    <a16:creationId xmlns:a16="http://schemas.microsoft.com/office/drawing/2014/main" id="{6D87CA7C-05C7-485B-BBF1-8DB22FF3436A}"/>
                  </a:ext>
                </a:extLst>
              </p:cNvPr>
              <p:cNvSpPr>
                <a:spLocks noChangeArrowheads="1"/>
              </p:cNvSpPr>
              <p:nvPr/>
            </p:nvSpPr>
            <p:spPr bwMode="auto">
              <a:xfrm>
                <a:off x="553" y="3214"/>
                <a:ext cx="3318" cy="15"/>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8" name="Rectangle 37">
                <a:extLst>
                  <a:ext uri="{FF2B5EF4-FFF2-40B4-BE49-F238E27FC236}">
                    <a16:creationId xmlns:a16="http://schemas.microsoft.com/office/drawing/2014/main" id="{9477DE43-1761-495E-9C14-A2B783BD09DB}"/>
                  </a:ext>
                </a:extLst>
              </p:cNvPr>
              <p:cNvSpPr>
                <a:spLocks noChangeArrowheads="1"/>
              </p:cNvSpPr>
              <p:nvPr/>
            </p:nvSpPr>
            <p:spPr bwMode="auto">
              <a:xfrm>
                <a:off x="553" y="3229"/>
                <a:ext cx="3318" cy="8"/>
              </a:xfrm>
              <a:prstGeom prst="rect">
                <a:avLst/>
              </a:prstGeom>
              <a:solidFill>
                <a:srgbClr val="FC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49" name="Rectangle 38">
                <a:extLst>
                  <a:ext uri="{FF2B5EF4-FFF2-40B4-BE49-F238E27FC236}">
                    <a16:creationId xmlns:a16="http://schemas.microsoft.com/office/drawing/2014/main" id="{5C0F466D-4ECD-42D5-87EC-16D01716B471}"/>
                  </a:ext>
                </a:extLst>
              </p:cNvPr>
              <p:cNvSpPr>
                <a:spLocks noChangeArrowheads="1"/>
              </p:cNvSpPr>
              <p:nvPr/>
            </p:nvSpPr>
            <p:spPr bwMode="auto">
              <a:xfrm>
                <a:off x="553" y="3237"/>
                <a:ext cx="3318" cy="15"/>
              </a:xfrm>
              <a:prstGeom prst="rect">
                <a:avLst/>
              </a:prstGeom>
              <a:solidFill>
                <a:srgbClr val="FD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150" name="Rectangle 39">
                <a:extLst>
                  <a:ext uri="{FF2B5EF4-FFF2-40B4-BE49-F238E27FC236}">
                    <a16:creationId xmlns:a16="http://schemas.microsoft.com/office/drawing/2014/main" id="{BC53C65B-34FB-44CB-AE25-4670E4521CF1}"/>
                  </a:ext>
                </a:extLst>
              </p:cNvPr>
              <p:cNvSpPr>
                <a:spLocks noChangeArrowheads="1"/>
              </p:cNvSpPr>
              <p:nvPr/>
            </p:nvSpPr>
            <p:spPr bwMode="auto">
              <a:xfrm>
                <a:off x="553" y="3252"/>
                <a:ext cx="3318" cy="8"/>
              </a:xfrm>
              <a:prstGeom prst="rect">
                <a:avLst/>
              </a:prstGeom>
              <a:solidFill>
                <a:srgbClr val="FE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grpSp>
        <p:graphicFrame>
          <p:nvGraphicFramePr>
            <p:cNvPr id="7" name="Object 40">
              <a:extLst>
                <a:ext uri="{FF2B5EF4-FFF2-40B4-BE49-F238E27FC236}">
                  <a16:creationId xmlns:a16="http://schemas.microsoft.com/office/drawing/2014/main" id="{C0C4171A-B49A-4B0B-B46A-D8E87134DDD6}"/>
                </a:ext>
              </a:extLst>
            </p:cNvPr>
            <p:cNvGraphicFramePr>
              <a:graphicFrameLocks noChangeAspect="1"/>
            </p:cNvGraphicFramePr>
            <p:nvPr/>
          </p:nvGraphicFramePr>
          <p:xfrm>
            <a:off x="3028" y="3429"/>
            <a:ext cx="670" cy="490"/>
          </p:xfrm>
          <a:graphic>
            <a:graphicData uri="http://schemas.openxmlformats.org/presentationml/2006/ole">
              <mc:AlternateContent xmlns:mc="http://schemas.openxmlformats.org/markup-compatibility/2006">
                <mc:Choice xmlns:v="urn:schemas-microsoft-com:vml" Requires="v">
                  <p:oleObj spid="_x0000_s1029" name="Clip" r:id="rId4" imgW="4587840" imgH="3938040" progId="MS_ClipArt_Gallery.2">
                    <p:embed/>
                  </p:oleObj>
                </mc:Choice>
                <mc:Fallback>
                  <p:oleObj name="Clip" r:id="rId4" imgW="4587840" imgH="3938040" progId="MS_ClipArt_Gallery.2">
                    <p:embed/>
                    <p:pic>
                      <p:nvPicPr>
                        <p:cNvPr id="7" name="Object 40">
                          <a:extLst>
                            <a:ext uri="{FF2B5EF4-FFF2-40B4-BE49-F238E27FC236}">
                              <a16:creationId xmlns:a16="http://schemas.microsoft.com/office/drawing/2014/main" id="{C0C4171A-B49A-4B0B-B46A-D8E87134D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 y="3429"/>
                          <a:ext cx="670" cy="49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41">
              <a:extLst>
                <a:ext uri="{FF2B5EF4-FFF2-40B4-BE49-F238E27FC236}">
                  <a16:creationId xmlns:a16="http://schemas.microsoft.com/office/drawing/2014/main" id="{E303277F-0A50-4CA8-883B-BC8001107E62}"/>
                </a:ext>
              </a:extLst>
            </p:cNvPr>
            <p:cNvGrpSpPr>
              <a:grpSpLocks/>
            </p:cNvGrpSpPr>
            <p:nvPr/>
          </p:nvGrpSpPr>
          <p:grpSpPr bwMode="auto">
            <a:xfrm>
              <a:off x="3612" y="3689"/>
              <a:ext cx="360" cy="72"/>
              <a:chOff x="2648" y="4308"/>
              <a:chExt cx="623" cy="76"/>
            </a:xfrm>
          </p:grpSpPr>
          <p:sp>
            <p:nvSpPr>
              <p:cNvPr id="100" name="Arc 42">
                <a:extLst>
                  <a:ext uri="{FF2B5EF4-FFF2-40B4-BE49-F238E27FC236}">
                    <a16:creationId xmlns:a16="http://schemas.microsoft.com/office/drawing/2014/main" id="{0BF5AB35-1A20-40C1-AEF8-D8C9B2E78E9B}"/>
                  </a:ext>
                </a:extLst>
              </p:cNvPr>
              <p:cNvSpPr>
                <a:spLocks/>
              </p:cNvSpPr>
              <p:nvPr/>
            </p:nvSpPr>
            <p:spPr bwMode="auto">
              <a:xfrm>
                <a:off x="264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1" name="Arc 43">
                <a:extLst>
                  <a:ext uri="{FF2B5EF4-FFF2-40B4-BE49-F238E27FC236}">
                    <a16:creationId xmlns:a16="http://schemas.microsoft.com/office/drawing/2014/main" id="{66C6A0CA-EED2-4F85-B471-374447E65BD7}"/>
                  </a:ext>
                </a:extLst>
              </p:cNvPr>
              <p:cNvSpPr>
                <a:spLocks/>
              </p:cNvSpPr>
              <p:nvPr/>
            </p:nvSpPr>
            <p:spPr bwMode="auto">
              <a:xfrm>
                <a:off x="268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2" name="Arc 44">
                <a:extLst>
                  <a:ext uri="{FF2B5EF4-FFF2-40B4-BE49-F238E27FC236}">
                    <a16:creationId xmlns:a16="http://schemas.microsoft.com/office/drawing/2014/main" id="{81994550-9173-41A4-8617-344FA068AA84}"/>
                  </a:ext>
                </a:extLst>
              </p:cNvPr>
              <p:cNvSpPr>
                <a:spLocks/>
              </p:cNvSpPr>
              <p:nvPr/>
            </p:nvSpPr>
            <p:spPr bwMode="auto">
              <a:xfrm>
                <a:off x="271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3" name="Arc 45">
                <a:extLst>
                  <a:ext uri="{FF2B5EF4-FFF2-40B4-BE49-F238E27FC236}">
                    <a16:creationId xmlns:a16="http://schemas.microsoft.com/office/drawing/2014/main" id="{92ACF892-130D-4621-A86A-529AAB8FBCB8}"/>
                  </a:ext>
                </a:extLst>
              </p:cNvPr>
              <p:cNvSpPr>
                <a:spLocks/>
              </p:cNvSpPr>
              <p:nvPr/>
            </p:nvSpPr>
            <p:spPr bwMode="auto">
              <a:xfrm>
                <a:off x="274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4" name="Arc 46">
                <a:extLst>
                  <a:ext uri="{FF2B5EF4-FFF2-40B4-BE49-F238E27FC236}">
                    <a16:creationId xmlns:a16="http://schemas.microsoft.com/office/drawing/2014/main" id="{E793E2E6-868C-4CD5-8A81-9BF6111E47B3}"/>
                  </a:ext>
                </a:extLst>
              </p:cNvPr>
              <p:cNvSpPr>
                <a:spLocks/>
              </p:cNvSpPr>
              <p:nvPr/>
            </p:nvSpPr>
            <p:spPr bwMode="auto">
              <a:xfrm>
                <a:off x="277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5" name="Arc 47">
                <a:extLst>
                  <a:ext uri="{FF2B5EF4-FFF2-40B4-BE49-F238E27FC236}">
                    <a16:creationId xmlns:a16="http://schemas.microsoft.com/office/drawing/2014/main" id="{EECB2AE7-0433-4903-BCF6-4E4487C03BCA}"/>
                  </a:ext>
                </a:extLst>
              </p:cNvPr>
              <p:cNvSpPr>
                <a:spLocks/>
              </p:cNvSpPr>
              <p:nvPr/>
            </p:nvSpPr>
            <p:spPr bwMode="auto">
              <a:xfrm>
                <a:off x="280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6" name="Arc 48">
                <a:extLst>
                  <a:ext uri="{FF2B5EF4-FFF2-40B4-BE49-F238E27FC236}">
                    <a16:creationId xmlns:a16="http://schemas.microsoft.com/office/drawing/2014/main" id="{8ACE79D2-D611-4DCF-8592-E224C048518A}"/>
                  </a:ext>
                </a:extLst>
              </p:cNvPr>
              <p:cNvSpPr>
                <a:spLocks/>
              </p:cNvSpPr>
              <p:nvPr/>
            </p:nvSpPr>
            <p:spPr bwMode="auto">
              <a:xfrm>
                <a:off x="284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7" name="Arc 49">
                <a:extLst>
                  <a:ext uri="{FF2B5EF4-FFF2-40B4-BE49-F238E27FC236}">
                    <a16:creationId xmlns:a16="http://schemas.microsoft.com/office/drawing/2014/main" id="{6937E22D-E042-4D31-8DE3-6671B7F0BE83}"/>
                  </a:ext>
                </a:extLst>
              </p:cNvPr>
              <p:cNvSpPr>
                <a:spLocks/>
              </p:cNvSpPr>
              <p:nvPr/>
            </p:nvSpPr>
            <p:spPr bwMode="auto">
              <a:xfrm>
                <a:off x="287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8" name="Arc 50">
                <a:extLst>
                  <a:ext uri="{FF2B5EF4-FFF2-40B4-BE49-F238E27FC236}">
                    <a16:creationId xmlns:a16="http://schemas.microsoft.com/office/drawing/2014/main" id="{095B247E-394E-480D-A767-DBC8B4BDAAFE}"/>
                  </a:ext>
                </a:extLst>
              </p:cNvPr>
              <p:cNvSpPr>
                <a:spLocks/>
              </p:cNvSpPr>
              <p:nvPr/>
            </p:nvSpPr>
            <p:spPr bwMode="auto">
              <a:xfrm>
                <a:off x="290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9" name="Arc 51">
                <a:extLst>
                  <a:ext uri="{FF2B5EF4-FFF2-40B4-BE49-F238E27FC236}">
                    <a16:creationId xmlns:a16="http://schemas.microsoft.com/office/drawing/2014/main" id="{306DA3B3-4B02-4900-BE79-C7662ACAF40B}"/>
                  </a:ext>
                </a:extLst>
              </p:cNvPr>
              <p:cNvSpPr>
                <a:spLocks/>
              </p:cNvSpPr>
              <p:nvPr/>
            </p:nvSpPr>
            <p:spPr bwMode="auto">
              <a:xfrm>
                <a:off x="293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0" name="Arc 52">
                <a:extLst>
                  <a:ext uri="{FF2B5EF4-FFF2-40B4-BE49-F238E27FC236}">
                    <a16:creationId xmlns:a16="http://schemas.microsoft.com/office/drawing/2014/main" id="{9DC850A6-F542-43ED-B995-FF3A3B06FC0A}"/>
                  </a:ext>
                </a:extLst>
              </p:cNvPr>
              <p:cNvSpPr>
                <a:spLocks/>
              </p:cNvSpPr>
              <p:nvPr/>
            </p:nvSpPr>
            <p:spPr bwMode="auto">
              <a:xfrm>
                <a:off x="296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1" name="Arc 53">
                <a:extLst>
                  <a:ext uri="{FF2B5EF4-FFF2-40B4-BE49-F238E27FC236}">
                    <a16:creationId xmlns:a16="http://schemas.microsoft.com/office/drawing/2014/main" id="{8A044C1A-10F4-4D58-B8C1-958B05F452D7}"/>
                  </a:ext>
                </a:extLst>
              </p:cNvPr>
              <p:cNvSpPr>
                <a:spLocks/>
              </p:cNvSpPr>
              <p:nvPr/>
            </p:nvSpPr>
            <p:spPr bwMode="auto">
              <a:xfrm>
                <a:off x="300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2" name="Arc 54">
                <a:extLst>
                  <a:ext uri="{FF2B5EF4-FFF2-40B4-BE49-F238E27FC236}">
                    <a16:creationId xmlns:a16="http://schemas.microsoft.com/office/drawing/2014/main" id="{BC3E070F-1B0B-4941-AA7D-493C2360B8AF}"/>
                  </a:ext>
                </a:extLst>
              </p:cNvPr>
              <p:cNvSpPr>
                <a:spLocks/>
              </p:cNvSpPr>
              <p:nvPr/>
            </p:nvSpPr>
            <p:spPr bwMode="auto">
              <a:xfrm>
                <a:off x="303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3" name="Arc 55">
                <a:extLst>
                  <a:ext uri="{FF2B5EF4-FFF2-40B4-BE49-F238E27FC236}">
                    <a16:creationId xmlns:a16="http://schemas.microsoft.com/office/drawing/2014/main" id="{676C8431-3A1B-4736-9C69-1412D4A88BB0}"/>
                  </a:ext>
                </a:extLst>
              </p:cNvPr>
              <p:cNvSpPr>
                <a:spLocks/>
              </p:cNvSpPr>
              <p:nvPr/>
            </p:nvSpPr>
            <p:spPr bwMode="auto">
              <a:xfrm>
                <a:off x="306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4" name="Arc 56">
                <a:extLst>
                  <a:ext uri="{FF2B5EF4-FFF2-40B4-BE49-F238E27FC236}">
                    <a16:creationId xmlns:a16="http://schemas.microsoft.com/office/drawing/2014/main" id="{FB9A799B-E47E-4519-B06E-5A721BEFA664}"/>
                  </a:ext>
                </a:extLst>
              </p:cNvPr>
              <p:cNvSpPr>
                <a:spLocks/>
              </p:cNvSpPr>
              <p:nvPr/>
            </p:nvSpPr>
            <p:spPr bwMode="auto">
              <a:xfrm>
                <a:off x="3096"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5" name="Arc 57">
                <a:extLst>
                  <a:ext uri="{FF2B5EF4-FFF2-40B4-BE49-F238E27FC236}">
                    <a16:creationId xmlns:a16="http://schemas.microsoft.com/office/drawing/2014/main" id="{6DDE9878-B71F-48D3-9486-8899A67CA631}"/>
                  </a:ext>
                </a:extLst>
              </p:cNvPr>
              <p:cNvSpPr>
                <a:spLocks/>
              </p:cNvSpPr>
              <p:nvPr/>
            </p:nvSpPr>
            <p:spPr bwMode="auto">
              <a:xfrm>
                <a:off x="3128"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6" name="Arc 58">
                <a:extLst>
                  <a:ext uri="{FF2B5EF4-FFF2-40B4-BE49-F238E27FC236}">
                    <a16:creationId xmlns:a16="http://schemas.microsoft.com/office/drawing/2014/main" id="{7A0DE03A-FBD2-4C63-B6EA-30C6DF097FDA}"/>
                  </a:ext>
                </a:extLst>
              </p:cNvPr>
              <p:cNvSpPr>
                <a:spLocks/>
              </p:cNvSpPr>
              <p:nvPr/>
            </p:nvSpPr>
            <p:spPr bwMode="auto">
              <a:xfrm>
                <a:off x="3160"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7" name="Arc 59">
                <a:extLst>
                  <a:ext uri="{FF2B5EF4-FFF2-40B4-BE49-F238E27FC236}">
                    <a16:creationId xmlns:a16="http://schemas.microsoft.com/office/drawing/2014/main" id="{5E25DDB9-110F-4590-ACF7-F299FE7147AF}"/>
                  </a:ext>
                </a:extLst>
              </p:cNvPr>
              <p:cNvSpPr>
                <a:spLocks/>
              </p:cNvSpPr>
              <p:nvPr/>
            </p:nvSpPr>
            <p:spPr bwMode="auto">
              <a:xfrm>
                <a:off x="3192"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8" name="Arc 60">
                <a:extLst>
                  <a:ext uri="{FF2B5EF4-FFF2-40B4-BE49-F238E27FC236}">
                    <a16:creationId xmlns:a16="http://schemas.microsoft.com/office/drawing/2014/main" id="{C4C7E493-E64A-4106-8C3E-B936C792D077}"/>
                  </a:ext>
                </a:extLst>
              </p:cNvPr>
              <p:cNvSpPr>
                <a:spLocks/>
              </p:cNvSpPr>
              <p:nvPr/>
            </p:nvSpPr>
            <p:spPr bwMode="auto">
              <a:xfrm>
                <a:off x="3224" y="4308"/>
                <a:ext cx="47" cy="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6600"/>
                </a:solidFill>
                <a:round/>
                <a:headEnd type="none" w="sm" len="sm"/>
                <a:tailEnd type="none" w="sm" len="sm"/>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sp>
          <p:nvSpPr>
            <p:cNvPr id="9" name="Freeform 61">
              <a:extLst>
                <a:ext uri="{FF2B5EF4-FFF2-40B4-BE49-F238E27FC236}">
                  <a16:creationId xmlns:a16="http://schemas.microsoft.com/office/drawing/2014/main" id="{93B84780-45C5-497D-9901-6D0CCCD5E08D}"/>
                </a:ext>
              </a:extLst>
            </p:cNvPr>
            <p:cNvSpPr>
              <a:spLocks/>
            </p:cNvSpPr>
            <p:nvPr/>
          </p:nvSpPr>
          <p:spPr bwMode="auto">
            <a:xfrm>
              <a:off x="2699" y="3679"/>
              <a:ext cx="367" cy="147"/>
            </a:xfrm>
            <a:custGeom>
              <a:avLst/>
              <a:gdLst>
                <a:gd name="T0" fmla="*/ 0 w 600"/>
                <a:gd name="T1" fmla="*/ 276 h 276"/>
                <a:gd name="T2" fmla="*/ 600 w 600"/>
                <a:gd name="T3" fmla="*/ 276 h 276"/>
                <a:gd name="T4" fmla="*/ 504 w 600"/>
                <a:gd name="T5" fmla="*/ 204 h 276"/>
                <a:gd name="T6" fmla="*/ 480 w 600"/>
                <a:gd name="T7" fmla="*/ 132 h 276"/>
                <a:gd name="T8" fmla="*/ 396 w 600"/>
                <a:gd name="T9" fmla="*/ 48 h 276"/>
                <a:gd name="T10" fmla="*/ 216 w 600"/>
                <a:gd name="T11" fmla="*/ 0 h 276"/>
                <a:gd name="T12" fmla="*/ 168 w 600"/>
                <a:gd name="T13" fmla="*/ 60 h 276"/>
                <a:gd name="T14" fmla="*/ 144 w 600"/>
                <a:gd name="T15" fmla="*/ 168 h 276"/>
                <a:gd name="T16" fmla="*/ 96 w 600"/>
                <a:gd name="T17" fmla="*/ 240 h 276"/>
                <a:gd name="T18" fmla="*/ 0 w 600"/>
                <a:gd name="T19"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276">
                  <a:moveTo>
                    <a:pt x="0" y="276"/>
                  </a:moveTo>
                  <a:lnTo>
                    <a:pt x="600" y="276"/>
                  </a:lnTo>
                  <a:lnTo>
                    <a:pt x="504" y="204"/>
                  </a:lnTo>
                  <a:lnTo>
                    <a:pt x="480" y="132"/>
                  </a:lnTo>
                  <a:lnTo>
                    <a:pt x="396" y="48"/>
                  </a:lnTo>
                  <a:lnTo>
                    <a:pt x="216" y="0"/>
                  </a:lnTo>
                  <a:lnTo>
                    <a:pt x="168" y="60"/>
                  </a:lnTo>
                  <a:lnTo>
                    <a:pt x="144" y="168"/>
                  </a:lnTo>
                  <a:lnTo>
                    <a:pt x="96" y="240"/>
                  </a:lnTo>
                  <a:lnTo>
                    <a:pt x="0" y="276"/>
                  </a:lnTo>
                  <a:close/>
                </a:path>
              </a:pathLst>
            </a:custGeom>
            <a:solidFill>
              <a:srgbClr val="996600"/>
            </a:solidFill>
            <a:ln w="12700" cap="flat" cmpd="sng">
              <a:solidFill>
                <a:schemeClr val="tx1"/>
              </a:solidFill>
              <a:prstDash val="solid"/>
              <a:round/>
              <a:headEnd type="none" w="sm" len="sm"/>
              <a:tailEnd type="none" w="sm" len="sm"/>
            </a:ln>
            <a:effectLst>
              <a:outerShdw dist="35921" dir="2700000" algn="ctr" rotWithShape="0">
                <a:schemeClr val="tx2"/>
              </a:outerShdw>
            </a:effectLst>
          </p:spPr>
          <p:txBody>
            <a:bodyPr/>
            <a:lstStyle/>
            <a:p>
              <a:endParaRPr lang="en-CA" dirty="0"/>
            </a:p>
          </p:txBody>
        </p:sp>
        <p:sp>
          <p:nvSpPr>
            <p:cNvPr id="10" name="AutoShape 62">
              <a:extLst>
                <a:ext uri="{FF2B5EF4-FFF2-40B4-BE49-F238E27FC236}">
                  <a16:creationId xmlns:a16="http://schemas.microsoft.com/office/drawing/2014/main" id="{33AF0617-F2AB-470E-BE7F-D19A410A204E}"/>
                </a:ext>
              </a:extLst>
            </p:cNvPr>
            <p:cNvSpPr>
              <a:spLocks noChangeArrowheads="1"/>
            </p:cNvSpPr>
            <p:nvPr/>
          </p:nvSpPr>
          <p:spPr bwMode="auto">
            <a:xfrm>
              <a:off x="3410" y="2871"/>
              <a:ext cx="110" cy="572"/>
            </a:xfrm>
            <a:prstGeom prst="upArrow">
              <a:avLst>
                <a:gd name="adj1" fmla="val 50000"/>
                <a:gd name="adj2" fmla="val 130000"/>
              </a:avLst>
            </a:prstGeom>
            <a:gradFill rotWithShape="0">
              <a:gsLst>
                <a:gs pos="0">
                  <a:srgbClr val="006600"/>
                </a:gs>
                <a:gs pos="100000">
                  <a:srgbClr val="FFFF9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 name="Text Box 63">
              <a:extLst>
                <a:ext uri="{FF2B5EF4-FFF2-40B4-BE49-F238E27FC236}">
                  <a16:creationId xmlns:a16="http://schemas.microsoft.com/office/drawing/2014/main" id="{B7165BE2-FE8E-414B-9B05-CC9CD6BF5460}"/>
                </a:ext>
              </a:extLst>
            </p:cNvPr>
            <p:cNvSpPr txBox="1">
              <a:spLocks noChangeArrowheads="1"/>
            </p:cNvSpPr>
            <p:nvPr/>
          </p:nvSpPr>
          <p:spPr bwMode="auto">
            <a:xfrm>
              <a:off x="3203" y="2627"/>
              <a:ext cx="4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CH</a:t>
              </a:r>
              <a:r>
                <a:rPr lang="en-US" altLang="en-US" sz="2000" b="1" baseline="-25000" dirty="0">
                  <a:solidFill>
                    <a:srgbClr val="993300"/>
                  </a:solidFill>
                  <a:effectLst>
                    <a:outerShdw blurRad="38100" dist="38100" dir="2700000" algn="tl">
                      <a:srgbClr val="C0C0C0"/>
                    </a:outerShdw>
                  </a:effectLst>
                </a:rPr>
                <a:t>4</a:t>
              </a:r>
            </a:p>
          </p:txBody>
        </p:sp>
        <p:sp>
          <p:nvSpPr>
            <p:cNvPr id="14" name="Text Box 66">
              <a:extLst>
                <a:ext uri="{FF2B5EF4-FFF2-40B4-BE49-F238E27FC236}">
                  <a16:creationId xmlns:a16="http://schemas.microsoft.com/office/drawing/2014/main" id="{78EBC7F7-DAEA-4B5D-A305-C83ACC70D0A5}"/>
                </a:ext>
              </a:extLst>
            </p:cNvPr>
            <p:cNvSpPr txBox="1">
              <a:spLocks noChangeArrowheads="1"/>
            </p:cNvSpPr>
            <p:nvPr/>
          </p:nvSpPr>
          <p:spPr bwMode="auto">
            <a:xfrm>
              <a:off x="4461" y="3185"/>
              <a:ext cx="4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CO</a:t>
              </a:r>
              <a:r>
                <a:rPr lang="en-US" altLang="en-US" sz="2000" b="1" baseline="-25000" dirty="0">
                  <a:solidFill>
                    <a:srgbClr val="993300"/>
                  </a:solidFill>
                  <a:effectLst>
                    <a:outerShdw blurRad="38100" dist="38100" dir="2700000" algn="tl">
                      <a:srgbClr val="C0C0C0"/>
                    </a:outerShdw>
                  </a:effectLst>
                </a:rPr>
                <a:t>2</a:t>
              </a:r>
            </a:p>
          </p:txBody>
        </p:sp>
        <p:sp>
          <p:nvSpPr>
            <p:cNvPr id="15" name="AutoShape 67">
              <a:extLst>
                <a:ext uri="{FF2B5EF4-FFF2-40B4-BE49-F238E27FC236}">
                  <a16:creationId xmlns:a16="http://schemas.microsoft.com/office/drawing/2014/main" id="{8298C3C2-4A21-44C1-A3D0-AEBE8EB72F2C}"/>
                </a:ext>
              </a:extLst>
            </p:cNvPr>
            <p:cNvSpPr>
              <a:spLocks noChangeArrowheads="1"/>
            </p:cNvSpPr>
            <p:nvPr/>
          </p:nvSpPr>
          <p:spPr bwMode="auto">
            <a:xfrm>
              <a:off x="2821" y="2826"/>
              <a:ext cx="118" cy="805"/>
            </a:xfrm>
            <a:prstGeom prst="upArrow">
              <a:avLst>
                <a:gd name="adj1" fmla="val 50000"/>
                <a:gd name="adj2" fmla="val 170551"/>
              </a:avLst>
            </a:prstGeom>
            <a:gradFill rotWithShape="0">
              <a:gsLst>
                <a:gs pos="0">
                  <a:srgbClr val="006600"/>
                </a:gs>
                <a:gs pos="100000">
                  <a:srgbClr val="FFFF99"/>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6" name="Text Box 68">
              <a:extLst>
                <a:ext uri="{FF2B5EF4-FFF2-40B4-BE49-F238E27FC236}">
                  <a16:creationId xmlns:a16="http://schemas.microsoft.com/office/drawing/2014/main" id="{0D7EA439-DB49-47D6-A7AA-C27BC1660930}"/>
                </a:ext>
              </a:extLst>
            </p:cNvPr>
            <p:cNvSpPr txBox="1">
              <a:spLocks noChangeArrowheads="1"/>
            </p:cNvSpPr>
            <p:nvPr/>
          </p:nvSpPr>
          <p:spPr bwMode="auto">
            <a:xfrm>
              <a:off x="2654" y="2451"/>
              <a:ext cx="41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b="1" dirty="0">
                  <a:solidFill>
                    <a:srgbClr val="993300"/>
                  </a:solidFill>
                  <a:effectLst>
                    <a:outerShdw blurRad="38100" dist="38100" dir="2700000" algn="tl">
                      <a:srgbClr val="C0C0C0"/>
                    </a:outerShdw>
                  </a:effectLst>
                </a:rPr>
                <a:t>CH</a:t>
              </a:r>
              <a:r>
                <a:rPr lang="en-US" altLang="en-US" sz="2000" b="1" baseline="-25000" dirty="0">
                  <a:solidFill>
                    <a:srgbClr val="993300"/>
                  </a:solidFill>
                  <a:effectLst>
                    <a:outerShdw blurRad="38100" dist="38100" dir="2700000" algn="tl">
                      <a:srgbClr val="C0C0C0"/>
                    </a:outerShdw>
                  </a:effectLst>
                </a:rPr>
                <a:t>4</a:t>
              </a:r>
            </a:p>
            <a:p>
              <a:pPr>
                <a:spcBef>
                  <a:spcPct val="0"/>
                </a:spcBef>
              </a:pPr>
              <a:r>
                <a:rPr lang="en-US" altLang="en-US" sz="2000" b="1" dirty="0">
                  <a:solidFill>
                    <a:srgbClr val="993300"/>
                  </a:solidFill>
                  <a:effectLst>
                    <a:outerShdw blurRad="38100" dist="38100" dir="2700000" algn="tl">
                      <a:srgbClr val="C0C0C0"/>
                    </a:outerShdw>
                  </a:effectLst>
                </a:rPr>
                <a:t>N</a:t>
              </a:r>
              <a:r>
                <a:rPr lang="en-US" altLang="en-US" sz="2000" b="1" baseline="-25000" dirty="0">
                  <a:solidFill>
                    <a:srgbClr val="993300"/>
                  </a:solidFill>
                  <a:effectLst>
                    <a:outerShdw blurRad="38100" dist="38100" dir="2700000" algn="tl">
                      <a:srgbClr val="C0C0C0"/>
                    </a:outerShdw>
                  </a:effectLst>
                </a:rPr>
                <a:t>2</a:t>
              </a:r>
              <a:r>
                <a:rPr lang="en-US" altLang="en-US" sz="2000" b="1" dirty="0">
                  <a:solidFill>
                    <a:srgbClr val="993300"/>
                  </a:solidFill>
                  <a:effectLst>
                    <a:outerShdw blurRad="38100" dist="38100" dir="2700000" algn="tl">
                      <a:srgbClr val="C0C0C0"/>
                    </a:outerShdw>
                  </a:effectLst>
                </a:rPr>
                <a:t>O</a:t>
              </a:r>
            </a:p>
          </p:txBody>
        </p:sp>
        <p:grpSp>
          <p:nvGrpSpPr>
            <p:cNvPr id="18" name="Group 70">
              <a:extLst>
                <a:ext uri="{FF2B5EF4-FFF2-40B4-BE49-F238E27FC236}">
                  <a16:creationId xmlns:a16="http://schemas.microsoft.com/office/drawing/2014/main" id="{007C77DA-2602-4702-BD9B-CCB3C83002DA}"/>
                </a:ext>
              </a:extLst>
            </p:cNvPr>
            <p:cNvGrpSpPr>
              <a:grpSpLocks/>
            </p:cNvGrpSpPr>
            <p:nvPr/>
          </p:nvGrpSpPr>
          <p:grpSpPr bwMode="auto">
            <a:xfrm>
              <a:off x="4601" y="3472"/>
              <a:ext cx="174" cy="274"/>
              <a:chOff x="3103" y="2361"/>
              <a:chExt cx="175" cy="220"/>
            </a:xfrm>
          </p:grpSpPr>
          <p:sp>
            <p:nvSpPr>
              <p:cNvPr id="74" name="Arc 71">
                <a:extLst>
                  <a:ext uri="{FF2B5EF4-FFF2-40B4-BE49-F238E27FC236}">
                    <a16:creationId xmlns:a16="http://schemas.microsoft.com/office/drawing/2014/main" id="{745341F7-1DAC-4B75-8F70-4B50DBEEA811}"/>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75" name="Arc 72">
                <a:extLst>
                  <a:ext uri="{FF2B5EF4-FFF2-40B4-BE49-F238E27FC236}">
                    <a16:creationId xmlns:a16="http://schemas.microsoft.com/office/drawing/2014/main" id="{39866C1F-5BC3-4307-9205-12CA16A832FF}"/>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76" name="Line 73">
                <a:extLst>
                  <a:ext uri="{FF2B5EF4-FFF2-40B4-BE49-F238E27FC236}">
                    <a16:creationId xmlns:a16="http://schemas.microsoft.com/office/drawing/2014/main" id="{8407051B-74EA-4343-85D3-D707422F631A}"/>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77" name="Group 74">
                <a:extLst>
                  <a:ext uri="{FF2B5EF4-FFF2-40B4-BE49-F238E27FC236}">
                    <a16:creationId xmlns:a16="http://schemas.microsoft.com/office/drawing/2014/main" id="{6BAD51D3-6F62-4705-A3FD-F1A69F4C7517}"/>
                  </a:ext>
                </a:extLst>
              </p:cNvPr>
              <p:cNvGrpSpPr>
                <a:grpSpLocks/>
              </p:cNvGrpSpPr>
              <p:nvPr/>
            </p:nvGrpSpPr>
            <p:grpSpPr bwMode="auto">
              <a:xfrm>
                <a:off x="3179" y="2361"/>
                <a:ext cx="23" cy="81"/>
                <a:chOff x="3111" y="2258"/>
                <a:chExt cx="23" cy="81"/>
              </a:xfrm>
            </p:grpSpPr>
            <p:sp>
              <p:nvSpPr>
                <p:cNvPr id="88" name="Line 75">
                  <a:extLst>
                    <a:ext uri="{FF2B5EF4-FFF2-40B4-BE49-F238E27FC236}">
                      <a16:creationId xmlns:a16="http://schemas.microsoft.com/office/drawing/2014/main" id="{621FD794-E0CD-44DF-BC55-90945C52174C}"/>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9" name="Line 76">
                  <a:extLst>
                    <a:ext uri="{FF2B5EF4-FFF2-40B4-BE49-F238E27FC236}">
                      <a16:creationId xmlns:a16="http://schemas.microsoft.com/office/drawing/2014/main" id="{2E35CAA7-8DE0-4CCD-A8EA-61CFDFD3ED61}"/>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0" name="Line 77">
                  <a:extLst>
                    <a:ext uri="{FF2B5EF4-FFF2-40B4-BE49-F238E27FC236}">
                      <a16:creationId xmlns:a16="http://schemas.microsoft.com/office/drawing/2014/main" id="{225744BF-40C8-4E64-B69A-E88129A97C57}"/>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1" name="Line 78">
                  <a:extLst>
                    <a:ext uri="{FF2B5EF4-FFF2-40B4-BE49-F238E27FC236}">
                      <a16:creationId xmlns:a16="http://schemas.microsoft.com/office/drawing/2014/main" id="{CBE084CE-996C-4566-9645-97BEE0FFB041}"/>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2" name="Line 79">
                  <a:extLst>
                    <a:ext uri="{FF2B5EF4-FFF2-40B4-BE49-F238E27FC236}">
                      <a16:creationId xmlns:a16="http://schemas.microsoft.com/office/drawing/2014/main" id="{572DB235-BF8E-450F-A7DE-C446596ADE68}"/>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3" name="Line 80">
                  <a:extLst>
                    <a:ext uri="{FF2B5EF4-FFF2-40B4-BE49-F238E27FC236}">
                      <a16:creationId xmlns:a16="http://schemas.microsoft.com/office/drawing/2014/main" id="{E2AA323D-4375-4533-B261-A6BD0750647E}"/>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4" name="Line 81">
                  <a:extLst>
                    <a:ext uri="{FF2B5EF4-FFF2-40B4-BE49-F238E27FC236}">
                      <a16:creationId xmlns:a16="http://schemas.microsoft.com/office/drawing/2014/main" id="{29B0D054-95BF-4007-8A53-880D78E5BDA2}"/>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5" name="Line 82">
                  <a:extLst>
                    <a:ext uri="{FF2B5EF4-FFF2-40B4-BE49-F238E27FC236}">
                      <a16:creationId xmlns:a16="http://schemas.microsoft.com/office/drawing/2014/main" id="{7A191C0F-AC9B-4002-8509-C36FDA4CB3E4}"/>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6" name="Line 83">
                  <a:extLst>
                    <a:ext uri="{FF2B5EF4-FFF2-40B4-BE49-F238E27FC236}">
                      <a16:creationId xmlns:a16="http://schemas.microsoft.com/office/drawing/2014/main" id="{4E607DCB-43F9-477A-BD18-84F6EA52FC93}"/>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7" name="Line 84">
                  <a:extLst>
                    <a:ext uri="{FF2B5EF4-FFF2-40B4-BE49-F238E27FC236}">
                      <a16:creationId xmlns:a16="http://schemas.microsoft.com/office/drawing/2014/main" id="{446B4A3C-B895-4FB9-910E-78BAD3CB9330}"/>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8" name="Line 85">
                  <a:extLst>
                    <a:ext uri="{FF2B5EF4-FFF2-40B4-BE49-F238E27FC236}">
                      <a16:creationId xmlns:a16="http://schemas.microsoft.com/office/drawing/2014/main" id="{9BCF686B-AA1E-46A8-A3BC-03FC408DBCAE}"/>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99" name="Line 86">
                  <a:extLst>
                    <a:ext uri="{FF2B5EF4-FFF2-40B4-BE49-F238E27FC236}">
                      <a16:creationId xmlns:a16="http://schemas.microsoft.com/office/drawing/2014/main" id="{E9343BE1-1A30-4219-8A2F-A7C2F09FBBA9}"/>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78" name="Line 87">
                <a:extLst>
                  <a:ext uri="{FF2B5EF4-FFF2-40B4-BE49-F238E27FC236}">
                    <a16:creationId xmlns:a16="http://schemas.microsoft.com/office/drawing/2014/main" id="{C6B8F354-0460-484B-A873-0D4BB7ACBF8C}"/>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9" name="Line 88">
                <a:extLst>
                  <a:ext uri="{FF2B5EF4-FFF2-40B4-BE49-F238E27FC236}">
                    <a16:creationId xmlns:a16="http://schemas.microsoft.com/office/drawing/2014/main" id="{B961CCC9-C8B2-4314-B9CF-9B87E2DA7A10}"/>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0" name="Line 89">
                <a:extLst>
                  <a:ext uri="{FF2B5EF4-FFF2-40B4-BE49-F238E27FC236}">
                    <a16:creationId xmlns:a16="http://schemas.microsoft.com/office/drawing/2014/main" id="{7D89D585-6E4E-44EA-9E73-D2E6DBCA7251}"/>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1" name="Line 90">
                <a:extLst>
                  <a:ext uri="{FF2B5EF4-FFF2-40B4-BE49-F238E27FC236}">
                    <a16:creationId xmlns:a16="http://schemas.microsoft.com/office/drawing/2014/main" id="{F0F96F0B-325E-4B6F-A566-41EEAB0B1753}"/>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2" name="Line 91">
                <a:extLst>
                  <a:ext uri="{FF2B5EF4-FFF2-40B4-BE49-F238E27FC236}">
                    <a16:creationId xmlns:a16="http://schemas.microsoft.com/office/drawing/2014/main" id="{049D2BD7-7AE3-4DAF-A77A-F7188251E8C6}"/>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3" name="Line 92">
                <a:extLst>
                  <a:ext uri="{FF2B5EF4-FFF2-40B4-BE49-F238E27FC236}">
                    <a16:creationId xmlns:a16="http://schemas.microsoft.com/office/drawing/2014/main" id="{4423B56B-98E6-4DDD-B68C-01E59002E385}"/>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4" name="Line 93">
                <a:extLst>
                  <a:ext uri="{FF2B5EF4-FFF2-40B4-BE49-F238E27FC236}">
                    <a16:creationId xmlns:a16="http://schemas.microsoft.com/office/drawing/2014/main" id="{CEE91A5E-D7E7-4010-B21D-92C77EDD0651}"/>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5" name="Line 94">
                <a:extLst>
                  <a:ext uri="{FF2B5EF4-FFF2-40B4-BE49-F238E27FC236}">
                    <a16:creationId xmlns:a16="http://schemas.microsoft.com/office/drawing/2014/main" id="{5B0A646B-A26F-43AD-9949-426DDE9F04F7}"/>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86" name="Arc 95">
                <a:extLst>
                  <a:ext uri="{FF2B5EF4-FFF2-40B4-BE49-F238E27FC236}">
                    <a16:creationId xmlns:a16="http://schemas.microsoft.com/office/drawing/2014/main" id="{E9D1ADC0-88CA-49B9-BA50-CEE9DA4FCFB8}"/>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87" name="Arc 96">
                <a:extLst>
                  <a:ext uri="{FF2B5EF4-FFF2-40B4-BE49-F238E27FC236}">
                    <a16:creationId xmlns:a16="http://schemas.microsoft.com/office/drawing/2014/main" id="{DAB49A4D-757F-491B-946A-7FB4E55C73DB}"/>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grpSp>
          <p:nvGrpSpPr>
            <p:cNvPr id="19" name="Group 97">
              <a:extLst>
                <a:ext uri="{FF2B5EF4-FFF2-40B4-BE49-F238E27FC236}">
                  <a16:creationId xmlns:a16="http://schemas.microsoft.com/office/drawing/2014/main" id="{53760838-607B-4808-A32E-F320508F6C1F}"/>
                </a:ext>
              </a:extLst>
            </p:cNvPr>
            <p:cNvGrpSpPr>
              <a:grpSpLocks/>
            </p:cNvGrpSpPr>
            <p:nvPr/>
          </p:nvGrpSpPr>
          <p:grpSpPr bwMode="auto">
            <a:xfrm>
              <a:off x="4259" y="3477"/>
              <a:ext cx="174" cy="274"/>
              <a:chOff x="3103" y="2361"/>
              <a:chExt cx="175" cy="220"/>
            </a:xfrm>
          </p:grpSpPr>
          <p:sp>
            <p:nvSpPr>
              <p:cNvPr id="48" name="Arc 98">
                <a:extLst>
                  <a:ext uri="{FF2B5EF4-FFF2-40B4-BE49-F238E27FC236}">
                    <a16:creationId xmlns:a16="http://schemas.microsoft.com/office/drawing/2014/main" id="{B1D1438D-196F-4478-B349-7FF67AAD4E19}"/>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49" name="Arc 99">
                <a:extLst>
                  <a:ext uri="{FF2B5EF4-FFF2-40B4-BE49-F238E27FC236}">
                    <a16:creationId xmlns:a16="http://schemas.microsoft.com/office/drawing/2014/main" id="{E65349EC-5BCD-483C-BF67-B25CD9B1CC88}"/>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50" name="Line 100">
                <a:extLst>
                  <a:ext uri="{FF2B5EF4-FFF2-40B4-BE49-F238E27FC236}">
                    <a16:creationId xmlns:a16="http://schemas.microsoft.com/office/drawing/2014/main" id="{EA2E528B-BC59-4C18-9C8B-4C18286DD047}"/>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51" name="Group 101">
                <a:extLst>
                  <a:ext uri="{FF2B5EF4-FFF2-40B4-BE49-F238E27FC236}">
                    <a16:creationId xmlns:a16="http://schemas.microsoft.com/office/drawing/2014/main" id="{E61EDB01-0714-499E-813D-39293B569974}"/>
                  </a:ext>
                </a:extLst>
              </p:cNvPr>
              <p:cNvGrpSpPr>
                <a:grpSpLocks/>
              </p:cNvGrpSpPr>
              <p:nvPr/>
            </p:nvGrpSpPr>
            <p:grpSpPr bwMode="auto">
              <a:xfrm>
                <a:off x="3179" y="2361"/>
                <a:ext cx="23" cy="81"/>
                <a:chOff x="3111" y="2258"/>
                <a:chExt cx="23" cy="81"/>
              </a:xfrm>
            </p:grpSpPr>
            <p:sp>
              <p:nvSpPr>
                <p:cNvPr id="62" name="Line 102">
                  <a:extLst>
                    <a:ext uri="{FF2B5EF4-FFF2-40B4-BE49-F238E27FC236}">
                      <a16:creationId xmlns:a16="http://schemas.microsoft.com/office/drawing/2014/main" id="{B5ADE264-1AF2-402C-B59B-E8D3A153EE5E}"/>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3" name="Line 103">
                  <a:extLst>
                    <a:ext uri="{FF2B5EF4-FFF2-40B4-BE49-F238E27FC236}">
                      <a16:creationId xmlns:a16="http://schemas.microsoft.com/office/drawing/2014/main" id="{C047B125-CF57-4501-8449-54F02FCC89B9}"/>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4" name="Line 104">
                  <a:extLst>
                    <a:ext uri="{FF2B5EF4-FFF2-40B4-BE49-F238E27FC236}">
                      <a16:creationId xmlns:a16="http://schemas.microsoft.com/office/drawing/2014/main" id="{1F954388-6A8B-45B6-BEAA-DF26AF93B7DE}"/>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5" name="Line 105">
                  <a:extLst>
                    <a:ext uri="{FF2B5EF4-FFF2-40B4-BE49-F238E27FC236}">
                      <a16:creationId xmlns:a16="http://schemas.microsoft.com/office/drawing/2014/main" id="{2D3CF5CB-07FA-4060-9719-1E8D19195851}"/>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6" name="Line 106">
                  <a:extLst>
                    <a:ext uri="{FF2B5EF4-FFF2-40B4-BE49-F238E27FC236}">
                      <a16:creationId xmlns:a16="http://schemas.microsoft.com/office/drawing/2014/main" id="{60555627-2F48-4553-ACA6-5AF66E6939A2}"/>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7" name="Line 107">
                  <a:extLst>
                    <a:ext uri="{FF2B5EF4-FFF2-40B4-BE49-F238E27FC236}">
                      <a16:creationId xmlns:a16="http://schemas.microsoft.com/office/drawing/2014/main" id="{4311A25F-EA2D-4983-9AA5-F46C6CEDA446}"/>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8" name="Line 108">
                  <a:extLst>
                    <a:ext uri="{FF2B5EF4-FFF2-40B4-BE49-F238E27FC236}">
                      <a16:creationId xmlns:a16="http://schemas.microsoft.com/office/drawing/2014/main" id="{DBCBAEAC-24B8-4EDD-8932-A5A018318746}"/>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9" name="Line 109">
                  <a:extLst>
                    <a:ext uri="{FF2B5EF4-FFF2-40B4-BE49-F238E27FC236}">
                      <a16:creationId xmlns:a16="http://schemas.microsoft.com/office/drawing/2014/main" id="{D6E53492-FF69-4051-B0D3-71B5A41CEDED}"/>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0" name="Line 110">
                  <a:extLst>
                    <a:ext uri="{FF2B5EF4-FFF2-40B4-BE49-F238E27FC236}">
                      <a16:creationId xmlns:a16="http://schemas.microsoft.com/office/drawing/2014/main" id="{7607462F-9D42-4600-97AF-9EB86D2F2BB9}"/>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1" name="Line 111">
                  <a:extLst>
                    <a:ext uri="{FF2B5EF4-FFF2-40B4-BE49-F238E27FC236}">
                      <a16:creationId xmlns:a16="http://schemas.microsoft.com/office/drawing/2014/main" id="{BCEF0F53-51A6-426B-A02E-0947533EE0D6}"/>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2" name="Line 112">
                  <a:extLst>
                    <a:ext uri="{FF2B5EF4-FFF2-40B4-BE49-F238E27FC236}">
                      <a16:creationId xmlns:a16="http://schemas.microsoft.com/office/drawing/2014/main" id="{F210AAAF-3846-47C2-AEC7-02773DE2811C}"/>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73" name="Line 113">
                  <a:extLst>
                    <a:ext uri="{FF2B5EF4-FFF2-40B4-BE49-F238E27FC236}">
                      <a16:creationId xmlns:a16="http://schemas.microsoft.com/office/drawing/2014/main" id="{7E1A405A-4FEF-4372-8C25-DE139BCDEF67}"/>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52" name="Line 114">
                <a:extLst>
                  <a:ext uri="{FF2B5EF4-FFF2-40B4-BE49-F238E27FC236}">
                    <a16:creationId xmlns:a16="http://schemas.microsoft.com/office/drawing/2014/main" id="{A7F7B5FF-8A6A-4ADD-9433-99AB54C9F7C6}"/>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3" name="Line 115">
                <a:extLst>
                  <a:ext uri="{FF2B5EF4-FFF2-40B4-BE49-F238E27FC236}">
                    <a16:creationId xmlns:a16="http://schemas.microsoft.com/office/drawing/2014/main" id="{AD6B7BCB-75F2-426D-89C8-D8CEA0F3D3FF}"/>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4" name="Line 116">
                <a:extLst>
                  <a:ext uri="{FF2B5EF4-FFF2-40B4-BE49-F238E27FC236}">
                    <a16:creationId xmlns:a16="http://schemas.microsoft.com/office/drawing/2014/main" id="{A62BBEFB-345B-435C-A7B2-20FC939BB704}"/>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5" name="Line 117">
                <a:extLst>
                  <a:ext uri="{FF2B5EF4-FFF2-40B4-BE49-F238E27FC236}">
                    <a16:creationId xmlns:a16="http://schemas.microsoft.com/office/drawing/2014/main" id="{013BC434-0D2B-413C-93E5-157E2F07324D}"/>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6" name="Line 118">
                <a:extLst>
                  <a:ext uri="{FF2B5EF4-FFF2-40B4-BE49-F238E27FC236}">
                    <a16:creationId xmlns:a16="http://schemas.microsoft.com/office/drawing/2014/main" id="{B56F15FD-44AE-4E5F-94FE-534159FF5E88}"/>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7" name="Line 119">
                <a:extLst>
                  <a:ext uri="{FF2B5EF4-FFF2-40B4-BE49-F238E27FC236}">
                    <a16:creationId xmlns:a16="http://schemas.microsoft.com/office/drawing/2014/main" id="{F169DEEA-F5FB-4432-AE39-DFCA40B353B5}"/>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8" name="Line 120">
                <a:extLst>
                  <a:ext uri="{FF2B5EF4-FFF2-40B4-BE49-F238E27FC236}">
                    <a16:creationId xmlns:a16="http://schemas.microsoft.com/office/drawing/2014/main" id="{DD0034FE-1E78-4C06-8886-15D49D317D9A}"/>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59" name="Line 121">
                <a:extLst>
                  <a:ext uri="{FF2B5EF4-FFF2-40B4-BE49-F238E27FC236}">
                    <a16:creationId xmlns:a16="http://schemas.microsoft.com/office/drawing/2014/main" id="{A0698BFB-5ABD-4975-8950-305592710F2D}"/>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60" name="Arc 122">
                <a:extLst>
                  <a:ext uri="{FF2B5EF4-FFF2-40B4-BE49-F238E27FC236}">
                    <a16:creationId xmlns:a16="http://schemas.microsoft.com/office/drawing/2014/main" id="{8FA4AB5D-EF7C-4570-9B79-FBB83716FBCA}"/>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61" name="Arc 123">
                <a:extLst>
                  <a:ext uri="{FF2B5EF4-FFF2-40B4-BE49-F238E27FC236}">
                    <a16:creationId xmlns:a16="http://schemas.microsoft.com/office/drawing/2014/main" id="{043C83C8-98DA-4F93-BC17-B684FBC7D04B}"/>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grpSp>
          <p:nvGrpSpPr>
            <p:cNvPr id="20" name="Group 124">
              <a:extLst>
                <a:ext uri="{FF2B5EF4-FFF2-40B4-BE49-F238E27FC236}">
                  <a16:creationId xmlns:a16="http://schemas.microsoft.com/office/drawing/2014/main" id="{65B2B2FF-A597-48D7-AE7E-838D30E7B410}"/>
                </a:ext>
              </a:extLst>
            </p:cNvPr>
            <p:cNvGrpSpPr>
              <a:grpSpLocks/>
            </p:cNvGrpSpPr>
            <p:nvPr/>
          </p:nvGrpSpPr>
          <p:grpSpPr bwMode="auto">
            <a:xfrm>
              <a:off x="4747" y="3472"/>
              <a:ext cx="174" cy="274"/>
              <a:chOff x="3103" y="2361"/>
              <a:chExt cx="175" cy="220"/>
            </a:xfrm>
          </p:grpSpPr>
          <p:sp>
            <p:nvSpPr>
              <p:cNvPr id="22" name="Arc 125">
                <a:extLst>
                  <a:ext uri="{FF2B5EF4-FFF2-40B4-BE49-F238E27FC236}">
                    <a16:creationId xmlns:a16="http://schemas.microsoft.com/office/drawing/2014/main" id="{36607AC4-AB3E-4AC9-BBD3-70CDB01B1563}"/>
                  </a:ext>
                </a:extLst>
              </p:cNvPr>
              <p:cNvSpPr>
                <a:spLocks/>
              </p:cNvSpPr>
              <p:nvPr/>
            </p:nvSpPr>
            <p:spPr bwMode="auto">
              <a:xfrm>
                <a:off x="3103" y="2482"/>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23" name="Arc 126">
                <a:extLst>
                  <a:ext uri="{FF2B5EF4-FFF2-40B4-BE49-F238E27FC236}">
                    <a16:creationId xmlns:a16="http://schemas.microsoft.com/office/drawing/2014/main" id="{33819111-018F-4775-90D8-1D9920908035}"/>
                  </a:ext>
                </a:extLst>
              </p:cNvPr>
              <p:cNvSpPr>
                <a:spLocks/>
              </p:cNvSpPr>
              <p:nvPr/>
            </p:nvSpPr>
            <p:spPr bwMode="auto">
              <a:xfrm flipH="1">
                <a:off x="3192" y="2484"/>
                <a:ext cx="86" cy="97"/>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2857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24" name="Line 127">
                <a:extLst>
                  <a:ext uri="{FF2B5EF4-FFF2-40B4-BE49-F238E27FC236}">
                    <a16:creationId xmlns:a16="http://schemas.microsoft.com/office/drawing/2014/main" id="{D67C9B43-8A2E-4835-A506-AD6D29B007A2}"/>
                  </a:ext>
                </a:extLst>
              </p:cNvPr>
              <p:cNvSpPr>
                <a:spLocks noChangeShapeType="1"/>
              </p:cNvSpPr>
              <p:nvPr/>
            </p:nvSpPr>
            <p:spPr bwMode="auto">
              <a:xfrm>
                <a:off x="3191" y="2438"/>
                <a:ext cx="0" cy="131"/>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nvGrpSpPr>
              <p:cNvPr id="25" name="Group 128">
                <a:extLst>
                  <a:ext uri="{FF2B5EF4-FFF2-40B4-BE49-F238E27FC236}">
                    <a16:creationId xmlns:a16="http://schemas.microsoft.com/office/drawing/2014/main" id="{A63CC21D-CE16-4B3F-84D0-BEF0D3D94E25}"/>
                  </a:ext>
                </a:extLst>
              </p:cNvPr>
              <p:cNvGrpSpPr>
                <a:grpSpLocks/>
              </p:cNvGrpSpPr>
              <p:nvPr/>
            </p:nvGrpSpPr>
            <p:grpSpPr bwMode="auto">
              <a:xfrm>
                <a:off x="3179" y="2361"/>
                <a:ext cx="23" cy="81"/>
                <a:chOff x="3111" y="2258"/>
                <a:chExt cx="23" cy="81"/>
              </a:xfrm>
            </p:grpSpPr>
            <p:sp>
              <p:nvSpPr>
                <p:cNvPr id="36" name="Line 129">
                  <a:extLst>
                    <a:ext uri="{FF2B5EF4-FFF2-40B4-BE49-F238E27FC236}">
                      <a16:creationId xmlns:a16="http://schemas.microsoft.com/office/drawing/2014/main" id="{C15E725D-0067-4DAA-A96E-300C9E722A7F}"/>
                    </a:ext>
                  </a:extLst>
                </p:cNvPr>
                <p:cNvSpPr>
                  <a:spLocks noChangeShapeType="1"/>
                </p:cNvSpPr>
                <p:nvPr/>
              </p:nvSpPr>
              <p:spPr bwMode="auto">
                <a:xfrm flipV="1">
                  <a:off x="3123"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7" name="Line 130">
                  <a:extLst>
                    <a:ext uri="{FF2B5EF4-FFF2-40B4-BE49-F238E27FC236}">
                      <a16:creationId xmlns:a16="http://schemas.microsoft.com/office/drawing/2014/main" id="{6B87E76C-A61B-4006-B4ED-1F53A7F66515}"/>
                    </a:ext>
                  </a:extLst>
                </p:cNvPr>
                <p:cNvSpPr>
                  <a:spLocks noChangeShapeType="1"/>
                </p:cNvSpPr>
                <p:nvPr/>
              </p:nvSpPr>
              <p:spPr bwMode="auto">
                <a:xfrm flipV="1">
                  <a:off x="3123"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8" name="Line 131">
                  <a:extLst>
                    <a:ext uri="{FF2B5EF4-FFF2-40B4-BE49-F238E27FC236}">
                      <a16:creationId xmlns:a16="http://schemas.microsoft.com/office/drawing/2014/main" id="{677E33B2-4D65-4686-A7CF-2FC35A70582C}"/>
                    </a:ext>
                  </a:extLst>
                </p:cNvPr>
                <p:cNvSpPr>
                  <a:spLocks noChangeShapeType="1"/>
                </p:cNvSpPr>
                <p:nvPr/>
              </p:nvSpPr>
              <p:spPr bwMode="auto">
                <a:xfrm flipV="1">
                  <a:off x="3123"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9" name="Line 132">
                  <a:extLst>
                    <a:ext uri="{FF2B5EF4-FFF2-40B4-BE49-F238E27FC236}">
                      <a16:creationId xmlns:a16="http://schemas.microsoft.com/office/drawing/2014/main" id="{D070F6E2-35A8-4C05-A559-486A0F51BA3F}"/>
                    </a:ext>
                  </a:extLst>
                </p:cNvPr>
                <p:cNvSpPr>
                  <a:spLocks noChangeShapeType="1"/>
                </p:cNvSpPr>
                <p:nvPr/>
              </p:nvSpPr>
              <p:spPr bwMode="auto">
                <a:xfrm flipV="1">
                  <a:off x="3123"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0" name="Line 133">
                  <a:extLst>
                    <a:ext uri="{FF2B5EF4-FFF2-40B4-BE49-F238E27FC236}">
                      <a16:creationId xmlns:a16="http://schemas.microsoft.com/office/drawing/2014/main" id="{B5C99AD7-9EFD-4041-B3E8-E24B5A9270A9}"/>
                    </a:ext>
                  </a:extLst>
                </p:cNvPr>
                <p:cNvSpPr>
                  <a:spLocks noChangeShapeType="1"/>
                </p:cNvSpPr>
                <p:nvPr/>
              </p:nvSpPr>
              <p:spPr bwMode="auto">
                <a:xfrm flipV="1">
                  <a:off x="3123"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1" name="Line 134">
                  <a:extLst>
                    <a:ext uri="{FF2B5EF4-FFF2-40B4-BE49-F238E27FC236}">
                      <a16:creationId xmlns:a16="http://schemas.microsoft.com/office/drawing/2014/main" id="{F65933E5-B457-4D13-B580-382B55A6995E}"/>
                    </a:ext>
                  </a:extLst>
                </p:cNvPr>
                <p:cNvSpPr>
                  <a:spLocks noChangeShapeType="1"/>
                </p:cNvSpPr>
                <p:nvPr/>
              </p:nvSpPr>
              <p:spPr bwMode="auto">
                <a:xfrm flipV="1">
                  <a:off x="3123"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2" name="Line 135">
                  <a:extLst>
                    <a:ext uri="{FF2B5EF4-FFF2-40B4-BE49-F238E27FC236}">
                      <a16:creationId xmlns:a16="http://schemas.microsoft.com/office/drawing/2014/main" id="{4030F33F-E42D-49C3-BC6C-BDE65745215A}"/>
                    </a:ext>
                  </a:extLst>
                </p:cNvPr>
                <p:cNvSpPr>
                  <a:spLocks noChangeShapeType="1"/>
                </p:cNvSpPr>
                <p:nvPr/>
              </p:nvSpPr>
              <p:spPr bwMode="auto">
                <a:xfrm flipH="1" flipV="1">
                  <a:off x="3111" y="225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3" name="Line 136">
                  <a:extLst>
                    <a:ext uri="{FF2B5EF4-FFF2-40B4-BE49-F238E27FC236}">
                      <a16:creationId xmlns:a16="http://schemas.microsoft.com/office/drawing/2014/main" id="{6FA98392-1D4C-4FD2-A59F-89A652577125}"/>
                    </a:ext>
                  </a:extLst>
                </p:cNvPr>
                <p:cNvSpPr>
                  <a:spLocks noChangeShapeType="1"/>
                </p:cNvSpPr>
                <p:nvPr/>
              </p:nvSpPr>
              <p:spPr bwMode="auto">
                <a:xfrm flipH="1" flipV="1">
                  <a:off x="3111" y="2270"/>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4" name="Line 137">
                  <a:extLst>
                    <a:ext uri="{FF2B5EF4-FFF2-40B4-BE49-F238E27FC236}">
                      <a16:creationId xmlns:a16="http://schemas.microsoft.com/office/drawing/2014/main" id="{909C0116-FC59-4CF0-8D8A-F57BFB7EE338}"/>
                    </a:ext>
                  </a:extLst>
                </p:cNvPr>
                <p:cNvSpPr>
                  <a:spLocks noChangeShapeType="1"/>
                </p:cNvSpPr>
                <p:nvPr/>
              </p:nvSpPr>
              <p:spPr bwMode="auto">
                <a:xfrm flipH="1" flipV="1">
                  <a:off x="3111" y="2282"/>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5" name="Line 138">
                  <a:extLst>
                    <a:ext uri="{FF2B5EF4-FFF2-40B4-BE49-F238E27FC236}">
                      <a16:creationId xmlns:a16="http://schemas.microsoft.com/office/drawing/2014/main" id="{18BA2FD2-E9C7-4C16-A3CA-D7CFE3C35004}"/>
                    </a:ext>
                  </a:extLst>
                </p:cNvPr>
                <p:cNvSpPr>
                  <a:spLocks noChangeShapeType="1"/>
                </p:cNvSpPr>
                <p:nvPr/>
              </p:nvSpPr>
              <p:spPr bwMode="auto">
                <a:xfrm flipH="1" flipV="1">
                  <a:off x="3111" y="2294"/>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6" name="Line 139">
                  <a:extLst>
                    <a:ext uri="{FF2B5EF4-FFF2-40B4-BE49-F238E27FC236}">
                      <a16:creationId xmlns:a16="http://schemas.microsoft.com/office/drawing/2014/main" id="{D4487C83-8AC6-40D3-965D-584AB5258ED9}"/>
                    </a:ext>
                  </a:extLst>
                </p:cNvPr>
                <p:cNvSpPr>
                  <a:spLocks noChangeShapeType="1"/>
                </p:cNvSpPr>
                <p:nvPr/>
              </p:nvSpPr>
              <p:spPr bwMode="auto">
                <a:xfrm flipH="1" flipV="1">
                  <a:off x="3111" y="2306"/>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47" name="Line 140">
                  <a:extLst>
                    <a:ext uri="{FF2B5EF4-FFF2-40B4-BE49-F238E27FC236}">
                      <a16:creationId xmlns:a16="http://schemas.microsoft.com/office/drawing/2014/main" id="{7E5E154F-ABA9-4233-9C25-5626B85DC74C}"/>
                    </a:ext>
                  </a:extLst>
                </p:cNvPr>
                <p:cNvSpPr>
                  <a:spLocks noChangeShapeType="1"/>
                </p:cNvSpPr>
                <p:nvPr/>
              </p:nvSpPr>
              <p:spPr bwMode="auto">
                <a:xfrm flipH="1" flipV="1">
                  <a:off x="3111" y="2318"/>
                  <a:ext cx="11" cy="21"/>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grpSp>
          <p:sp>
            <p:nvSpPr>
              <p:cNvPr id="26" name="Line 141">
                <a:extLst>
                  <a:ext uri="{FF2B5EF4-FFF2-40B4-BE49-F238E27FC236}">
                    <a16:creationId xmlns:a16="http://schemas.microsoft.com/office/drawing/2014/main" id="{8FE98C71-20B4-45CF-8755-0ADDB8DCD0EE}"/>
                  </a:ext>
                </a:extLst>
              </p:cNvPr>
              <p:cNvSpPr>
                <a:spLocks noChangeShapeType="1"/>
              </p:cNvSpPr>
              <p:nvPr/>
            </p:nvSpPr>
            <p:spPr bwMode="auto">
              <a:xfrm>
                <a:off x="3182" y="237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7" name="Line 142">
                <a:extLst>
                  <a:ext uri="{FF2B5EF4-FFF2-40B4-BE49-F238E27FC236}">
                    <a16:creationId xmlns:a16="http://schemas.microsoft.com/office/drawing/2014/main" id="{9FBFA844-49B5-4D47-9005-8114FD417DA9}"/>
                  </a:ext>
                </a:extLst>
              </p:cNvPr>
              <p:cNvSpPr>
                <a:spLocks noChangeShapeType="1"/>
              </p:cNvSpPr>
              <p:nvPr/>
            </p:nvSpPr>
            <p:spPr bwMode="auto">
              <a:xfrm>
                <a:off x="3182" y="239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8" name="Line 143">
                <a:extLst>
                  <a:ext uri="{FF2B5EF4-FFF2-40B4-BE49-F238E27FC236}">
                    <a16:creationId xmlns:a16="http://schemas.microsoft.com/office/drawing/2014/main" id="{10F2BAD4-DBB5-4F82-AB94-9B9C8214E599}"/>
                  </a:ext>
                </a:extLst>
              </p:cNvPr>
              <p:cNvSpPr>
                <a:spLocks noChangeShapeType="1"/>
              </p:cNvSpPr>
              <p:nvPr/>
            </p:nvSpPr>
            <p:spPr bwMode="auto">
              <a:xfrm>
                <a:off x="3182" y="241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29" name="Line 144">
                <a:extLst>
                  <a:ext uri="{FF2B5EF4-FFF2-40B4-BE49-F238E27FC236}">
                    <a16:creationId xmlns:a16="http://schemas.microsoft.com/office/drawing/2014/main" id="{37DE7327-E959-43BC-BB47-54AD07E85A8B}"/>
                  </a:ext>
                </a:extLst>
              </p:cNvPr>
              <p:cNvSpPr>
                <a:spLocks noChangeShapeType="1"/>
              </p:cNvSpPr>
              <p:nvPr/>
            </p:nvSpPr>
            <p:spPr bwMode="auto">
              <a:xfrm>
                <a:off x="3182" y="2428"/>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0" name="Line 145">
                <a:extLst>
                  <a:ext uri="{FF2B5EF4-FFF2-40B4-BE49-F238E27FC236}">
                    <a16:creationId xmlns:a16="http://schemas.microsoft.com/office/drawing/2014/main" id="{ECD9EB26-3E4C-4B68-B315-10903FC6F48E}"/>
                  </a:ext>
                </a:extLst>
              </p:cNvPr>
              <p:cNvSpPr>
                <a:spLocks noChangeShapeType="1"/>
              </p:cNvSpPr>
              <p:nvPr/>
            </p:nvSpPr>
            <p:spPr bwMode="auto">
              <a:xfrm flipH="1">
                <a:off x="3190" y="2376"/>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1" name="Line 146">
                <a:extLst>
                  <a:ext uri="{FF2B5EF4-FFF2-40B4-BE49-F238E27FC236}">
                    <a16:creationId xmlns:a16="http://schemas.microsoft.com/office/drawing/2014/main" id="{6D8466AD-6529-492A-901A-6561B30EA990}"/>
                  </a:ext>
                </a:extLst>
              </p:cNvPr>
              <p:cNvSpPr>
                <a:spLocks noChangeShapeType="1"/>
              </p:cNvSpPr>
              <p:nvPr/>
            </p:nvSpPr>
            <p:spPr bwMode="auto">
              <a:xfrm flipH="1">
                <a:off x="3190" y="2394"/>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2" name="Line 147">
                <a:extLst>
                  <a:ext uri="{FF2B5EF4-FFF2-40B4-BE49-F238E27FC236}">
                    <a16:creationId xmlns:a16="http://schemas.microsoft.com/office/drawing/2014/main" id="{ED43656F-6AA2-4FE0-9DFC-78CAA2DAF005}"/>
                  </a:ext>
                </a:extLst>
              </p:cNvPr>
              <p:cNvSpPr>
                <a:spLocks noChangeShapeType="1"/>
              </p:cNvSpPr>
              <p:nvPr/>
            </p:nvSpPr>
            <p:spPr bwMode="auto">
              <a:xfrm flipH="1">
                <a:off x="3190" y="2412"/>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3" name="Line 148">
                <a:extLst>
                  <a:ext uri="{FF2B5EF4-FFF2-40B4-BE49-F238E27FC236}">
                    <a16:creationId xmlns:a16="http://schemas.microsoft.com/office/drawing/2014/main" id="{DDCDB101-7526-4816-BD02-A95740178FA6}"/>
                  </a:ext>
                </a:extLst>
              </p:cNvPr>
              <p:cNvSpPr>
                <a:spLocks noChangeShapeType="1"/>
              </p:cNvSpPr>
              <p:nvPr/>
            </p:nvSpPr>
            <p:spPr bwMode="auto">
              <a:xfrm flipH="1">
                <a:off x="3190" y="2430"/>
                <a:ext cx="7" cy="9"/>
              </a:xfrm>
              <a:prstGeom prst="line">
                <a:avLst/>
              </a:prstGeom>
              <a:noFill/>
              <a:ln w="31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dirty="0"/>
              </a:p>
            </p:txBody>
          </p:sp>
          <p:sp>
            <p:nvSpPr>
              <p:cNvPr id="34" name="Arc 149">
                <a:extLst>
                  <a:ext uri="{FF2B5EF4-FFF2-40B4-BE49-F238E27FC236}">
                    <a16:creationId xmlns:a16="http://schemas.microsoft.com/office/drawing/2014/main" id="{71DAA1FF-EE90-4548-9A52-54500EE070A9}"/>
                  </a:ext>
                </a:extLst>
              </p:cNvPr>
              <p:cNvSpPr>
                <a:spLocks/>
              </p:cNvSpPr>
              <p:nvPr/>
            </p:nvSpPr>
            <p:spPr bwMode="auto">
              <a:xfrm>
                <a:off x="3103" y="2441"/>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sp>
            <p:nvSpPr>
              <p:cNvPr id="35" name="Arc 150">
                <a:extLst>
                  <a:ext uri="{FF2B5EF4-FFF2-40B4-BE49-F238E27FC236}">
                    <a16:creationId xmlns:a16="http://schemas.microsoft.com/office/drawing/2014/main" id="{B6CFC778-AD91-4860-BC75-C435C7792FAE}"/>
                  </a:ext>
                </a:extLst>
              </p:cNvPr>
              <p:cNvSpPr>
                <a:spLocks/>
              </p:cNvSpPr>
              <p:nvPr/>
            </p:nvSpPr>
            <p:spPr bwMode="auto">
              <a:xfrm flipH="1">
                <a:off x="3186" y="2449"/>
                <a:ext cx="86" cy="83"/>
              </a:xfrm>
              <a:custGeom>
                <a:avLst/>
                <a:gdLst>
                  <a:gd name="G0" fmla="+- 0 0 0"/>
                  <a:gd name="G1" fmla="+- 18320 0 0"/>
                  <a:gd name="G2" fmla="+- 21600 0 0"/>
                  <a:gd name="T0" fmla="*/ 11443 w 21600"/>
                  <a:gd name="T1" fmla="*/ 0 h 18320"/>
                  <a:gd name="T2" fmla="*/ 21600 w 21600"/>
                  <a:gd name="T3" fmla="*/ 18320 h 18320"/>
                  <a:gd name="T4" fmla="*/ 0 w 21600"/>
                  <a:gd name="T5" fmla="*/ 18320 h 18320"/>
                </a:gdLst>
                <a:ahLst/>
                <a:cxnLst>
                  <a:cxn ang="0">
                    <a:pos x="T0" y="T1"/>
                  </a:cxn>
                  <a:cxn ang="0">
                    <a:pos x="T2" y="T3"/>
                  </a:cxn>
                  <a:cxn ang="0">
                    <a:pos x="T4" y="T5"/>
                  </a:cxn>
                </a:cxnLst>
                <a:rect l="0" t="0" r="r" b="b"/>
                <a:pathLst>
                  <a:path w="21600" h="18320" fill="none" extrusionOk="0">
                    <a:moveTo>
                      <a:pt x="11442" y="0"/>
                    </a:moveTo>
                    <a:cubicBezTo>
                      <a:pt x="17761" y="3946"/>
                      <a:pt x="21600" y="10870"/>
                      <a:pt x="21600" y="18320"/>
                    </a:cubicBezTo>
                  </a:path>
                  <a:path w="21600" h="18320" stroke="0" extrusionOk="0">
                    <a:moveTo>
                      <a:pt x="11442" y="0"/>
                    </a:moveTo>
                    <a:cubicBezTo>
                      <a:pt x="17761" y="3946"/>
                      <a:pt x="21600" y="10870"/>
                      <a:pt x="21600" y="18320"/>
                    </a:cubicBezTo>
                    <a:lnTo>
                      <a:pt x="0" y="18320"/>
                    </a:lnTo>
                    <a:close/>
                  </a:path>
                </a:pathLst>
              </a:cu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dirty="0"/>
              </a:p>
            </p:txBody>
          </p:sp>
        </p:grpSp>
        <p:sp>
          <p:nvSpPr>
            <p:cNvPr id="21" name="Rectangle 151">
              <a:extLst>
                <a:ext uri="{FF2B5EF4-FFF2-40B4-BE49-F238E27FC236}">
                  <a16:creationId xmlns:a16="http://schemas.microsoft.com/office/drawing/2014/main" id="{76B9332E-8F1B-4BE5-BB0A-3020A5AD3B6F}"/>
                </a:ext>
              </a:extLst>
            </p:cNvPr>
            <p:cNvSpPr>
              <a:spLocks noChangeArrowheads="1"/>
            </p:cNvSpPr>
            <p:nvPr/>
          </p:nvSpPr>
          <p:spPr bwMode="auto">
            <a:xfrm>
              <a:off x="1913" y="2055"/>
              <a:ext cx="3301" cy="25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grpSp>
      <p:sp>
        <p:nvSpPr>
          <p:cNvPr id="151" name="TextBox 150">
            <a:extLst>
              <a:ext uri="{FF2B5EF4-FFF2-40B4-BE49-F238E27FC236}">
                <a16:creationId xmlns:a16="http://schemas.microsoft.com/office/drawing/2014/main" id="{5D0A0F0A-37B5-45F1-9FA9-51D80AB4BAC4}"/>
              </a:ext>
            </a:extLst>
          </p:cNvPr>
          <p:cNvSpPr txBox="1"/>
          <p:nvPr/>
        </p:nvSpPr>
        <p:spPr>
          <a:xfrm>
            <a:off x="1480462" y="342871"/>
            <a:ext cx="9100452" cy="461665"/>
          </a:xfrm>
          <a:prstGeom prst="rect">
            <a:avLst/>
          </a:prstGeom>
          <a:noFill/>
        </p:spPr>
        <p:txBody>
          <a:bodyPr wrap="square" rtlCol="0">
            <a:spAutoFit/>
          </a:bodyPr>
          <a:lstStyle/>
          <a:p>
            <a:r>
              <a:rPr lang="es-ES" sz="2400" b="1" dirty="0"/>
              <a:t>Emisiones de referencia para la producción de ganado</a:t>
            </a:r>
            <a:endParaRPr lang="en-CA" sz="2400" b="1" dirty="0"/>
          </a:p>
        </p:txBody>
      </p:sp>
    </p:spTree>
    <p:extLst>
      <p:ext uri="{BB962C8B-B14F-4D97-AF65-F5344CB8AC3E}">
        <p14:creationId xmlns:p14="http://schemas.microsoft.com/office/powerpoint/2010/main" val="38973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B9F1F8-C555-4C8A-A7E4-030BF1269375}"/>
              </a:ext>
            </a:extLst>
          </p:cNvPr>
          <p:cNvSpPr>
            <a:spLocks noGrp="1"/>
          </p:cNvSpPr>
          <p:nvPr>
            <p:ph type="ftr" sz="quarter" idx="11"/>
          </p:nvPr>
        </p:nvSpPr>
        <p:spPr/>
        <p:txBody>
          <a:bodyPr/>
          <a:lstStyle/>
          <a:p>
            <a:r>
              <a:rPr lang="en-US" dirty="0"/>
              <a:t>VIRESCO SOLUTIONS</a:t>
            </a:r>
          </a:p>
        </p:txBody>
      </p:sp>
      <p:sp>
        <p:nvSpPr>
          <p:cNvPr id="3" name="Slide Number Placeholder 2">
            <a:extLst>
              <a:ext uri="{FF2B5EF4-FFF2-40B4-BE49-F238E27FC236}">
                <a16:creationId xmlns:a16="http://schemas.microsoft.com/office/drawing/2014/main" id="{2BD4979C-692B-44F4-ABD2-25C4197D49F0}"/>
              </a:ext>
            </a:extLst>
          </p:cNvPr>
          <p:cNvSpPr>
            <a:spLocks noGrp="1"/>
          </p:cNvSpPr>
          <p:nvPr>
            <p:ph type="sldNum" sz="quarter" idx="12"/>
          </p:nvPr>
        </p:nvSpPr>
        <p:spPr/>
        <p:txBody>
          <a:bodyPr/>
          <a:lstStyle/>
          <a:p>
            <a:fld id="{85342F38-C6C6-AF4D-94FC-B55C427F4550}" type="slidenum">
              <a:rPr lang="en-US" smtClean="0"/>
              <a:t>5</a:t>
            </a:fld>
            <a:endParaRPr lang="en-US" dirty="0"/>
          </a:p>
        </p:txBody>
      </p:sp>
      <p:pic>
        <p:nvPicPr>
          <p:cNvPr id="4" name="Picture 3">
            <a:extLst>
              <a:ext uri="{FF2B5EF4-FFF2-40B4-BE49-F238E27FC236}">
                <a16:creationId xmlns:a16="http://schemas.microsoft.com/office/drawing/2014/main" id="{0F03DCF7-024A-4919-8D16-5C7AC9C4CDE7}"/>
              </a:ext>
            </a:extLst>
          </p:cNvPr>
          <p:cNvPicPr>
            <a:picLocks noChangeAspect="1"/>
          </p:cNvPicPr>
          <p:nvPr/>
        </p:nvPicPr>
        <p:blipFill rotWithShape="1">
          <a:blip r:embed="rId2"/>
          <a:srcRect t="4921" b="13492"/>
          <a:stretch/>
        </p:blipFill>
        <p:spPr>
          <a:xfrm>
            <a:off x="1998197" y="2155038"/>
            <a:ext cx="7507061" cy="4423204"/>
          </a:xfrm>
          <a:prstGeom prst="rect">
            <a:avLst/>
          </a:prstGeom>
        </p:spPr>
      </p:pic>
      <p:sp>
        <p:nvSpPr>
          <p:cNvPr id="5" name="TextBox 4">
            <a:extLst>
              <a:ext uri="{FF2B5EF4-FFF2-40B4-BE49-F238E27FC236}">
                <a16:creationId xmlns:a16="http://schemas.microsoft.com/office/drawing/2014/main" id="{7DC782EE-6F5C-469B-ACD3-3ADE88BD722F}"/>
              </a:ext>
            </a:extLst>
          </p:cNvPr>
          <p:cNvSpPr txBox="1"/>
          <p:nvPr/>
        </p:nvSpPr>
        <p:spPr>
          <a:xfrm>
            <a:off x="701643" y="97313"/>
            <a:ext cx="11509433" cy="830997"/>
          </a:xfrm>
          <a:prstGeom prst="rect">
            <a:avLst/>
          </a:prstGeom>
          <a:noFill/>
        </p:spPr>
        <p:txBody>
          <a:bodyPr wrap="none" rtlCol="0">
            <a:spAutoFit/>
          </a:bodyPr>
          <a:lstStyle/>
          <a:p>
            <a:r>
              <a:rPr lang="es-ES" sz="2400" b="1" dirty="0"/>
              <a:t>Agricultura y Uso de la Tierra (ALU) software (gratuito) usado para realizar inventarios de </a:t>
            </a:r>
          </a:p>
          <a:p>
            <a:r>
              <a:rPr lang="es-ES" sz="2400" b="1" dirty="0"/>
              <a:t>emisiones de GEI</a:t>
            </a:r>
          </a:p>
        </p:txBody>
      </p:sp>
      <p:sp>
        <p:nvSpPr>
          <p:cNvPr id="6" name="TextBox 5">
            <a:extLst>
              <a:ext uri="{FF2B5EF4-FFF2-40B4-BE49-F238E27FC236}">
                <a16:creationId xmlns:a16="http://schemas.microsoft.com/office/drawing/2014/main" id="{89D784BB-0F4D-471D-8559-5339B6DDAC16}"/>
              </a:ext>
            </a:extLst>
          </p:cNvPr>
          <p:cNvSpPr txBox="1"/>
          <p:nvPr/>
        </p:nvSpPr>
        <p:spPr>
          <a:xfrm>
            <a:off x="1770918" y="904804"/>
            <a:ext cx="5742406" cy="1015663"/>
          </a:xfrm>
          <a:prstGeom prst="rect">
            <a:avLst/>
          </a:prstGeom>
          <a:noFill/>
        </p:spPr>
        <p:txBody>
          <a:bodyPr wrap="none" rtlCol="0">
            <a:spAutoFit/>
          </a:bodyPr>
          <a:lstStyle/>
          <a:p>
            <a:pPr marL="342900" indent="-342900">
              <a:buFontTx/>
              <a:buChar char="-"/>
            </a:pPr>
            <a:r>
              <a:rPr lang="es-ES" sz="2000" b="1" dirty="0"/>
              <a:t>Estimación de emisiones mas detalladas (Nivel 2)</a:t>
            </a:r>
          </a:p>
          <a:p>
            <a:pPr marL="342900" indent="-342900">
              <a:buFontTx/>
              <a:buChar char="-"/>
            </a:pPr>
            <a:r>
              <a:rPr lang="es-ES" sz="2000" b="1" dirty="0"/>
              <a:t>Software gratuito</a:t>
            </a:r>
          </a:p>
          <a:p>
            <a:pPr marL="342900" indent="-342900">
              <a:buFontTx/>
              <a:buChar char="-"/>
            </a:pPr>
            <a:r>
              <a:rPr lang="es-ES" sz="2000" b="1" dirty="0"/>
              <a:t>Produce bases de datos de acceso</a:t>
            </a:r>
          </a:p>
        </p:txBody>
      </p:sp>
    </p:spTree>
    <p:extLst>
      <p:ext uri="{BB962C8B-B14F-4D97-AF65-F5344CB8AC3E}">
        <p14:creationId xmlns:p14="http://schemas.microsoft.com/office/powerpoint/2010/main" val="15925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C84E-381E-4783-813C-4A9BD239F7DE}"/>
              </a:ext>
            </a:extLst>
          </p:cNvPr>
          <p:cNvSpPr>
            <a:spLocks noGrp="1"/>
          </p:cNvSpPr>
          <p:nvPr>
            <p:ph type="title"/>
          </p:nvPr>
        </p:nvSpPr>
        <p:spPr/>
        <p:txBody>
          <a:bodyPr/>
          <a:lstStyle/>
          <a:p>
            <a:r>
              <a:rPr lang="en-CA" dirty="0"/>
              <a:t>2018 </a:t>
            </a:r>
            <a:r>
              <a:rPr lang="es-ES" dirty="0"/>
              <a:t>Emisiones de referencia</a:t>
            </a:r>
          </a:p>
        </p:txBody>
      </p:sp>
      <p:graphicFrame>
        <p:nvGraphicFramePr>
          <p:cNvPr id="6" name="Table 6">
            <a:extLst>
              <a:ext uri="{FF2B5EF4-FFF2-40B4-BE49-F238E27FC236}">
                <a16:creationId xmlns:a16="http://schemas.microsoft.com/office/drawing/2014/main" id="{80429282-98D1-4B76-9B93-468FBE3A925A}"/>
              </a:ext>
            </a:extLst>
          </p:cNvPr>
          <p:cNvGraphicFramePr>
            <a:graphicFrameLocks noGrp="1"/>
          </p:cNvGraphicFramePr>
          <p:nvPr>
            <p:ph idx="1"/>
            <p:extLst>
              <p:ext uri="{D42A27DB-BD31-4B8C-83A1-F6EECF244321}">
                <p14:modId xmlns:p14="http://schemas.microsoft.com/office/powerpoint/2010/main" val="2350368924"/>
              </p:ext>
            </p:extLst>
          </p:nvPr>
        </p:nvGraphicFramePr>
        <p:xfrm>
          <a:off x="751438" y="1600200"/>
          <a:ext cx="10830962" cy="2364740"/>
        </p:xfrm>
        <a:graphic>
          <a:graphicData uri="http://schemas.openxmlformats.org/drawingml/2006/table">
            <a:tbl>
              <a:tblPr firstRow="1" bandRow="1">
                <a:tableStyleId>{5C22544A-7EE6-4342-B048-85BDC9FD1C3A}</a:tableStyleId>
              </a:tblPr>
              <a:tblGrid>
                <a:gridCol w="1686962">
                  <a:extLst>
                    <a:ext uri="{9D8B030D-6E8A-4147-A177-3AD203B41FA5}">
                      <a16:colId xmlns:a16="http://schemas.microsoft.com/office/drawing/2014/main" val="4267518284"/>
                    </a:ext>
                  </a:extLst>
                </a:gridCol>
                <a:gridCol w="1825782">
                  <a:extLst>
                    <a:ext uri="{9D8B030D-6E8A-4147-A177-3AD203B41FA5}">
                      <a16:colId xmlns:a16="http://schemas.microsoft.com/office/drawing/2014/main" val="4056337842"/>
                    </a:ext>
                  </a:extLst>
                </a:gridCol>
                <a:gridCol w="1831818">
                  <a:extLst>
                    <a:ext uri="{9D8B030D-6E8A-4147-A177-3AD203B41FA5}">
                      <a16:colId xmlns:a16="http://schemas.microsoft.com/office/drawing/2014/main" val="3059076080"/>
                    </a:ext>
                  </a:extLst>
                </a:gridCol>
                <a:gridCol w="1828800">
                  <a:extLst>
                    <a:ext uri="{9D8B030D-6E8A-4147-A177-3AD203B41FA5}">
                      <a16:colId xmlns:a16="http://schemas.microsoft.com/office/drawing/2014/main" val="251884263"/>
                    </a:ext>
                  </a:extLst>
                </a:gridCol>
                <a:gridCol w="1828800">
                  <a:extLst>
                    <a:ext uri="{9D8B030D-6E8A-4147-A177-3AD203B41FA5}">
                      <a16:colId xmlns:a16="http://schemas.microsoft.com/office/drawing/2014/main" val="248429222"/>
                    </a:ext>
                  </a:extLst>
                </a:gridCol>
                <a:gridCol w="1828800">
                  <a:extLst>
                    <a:ext uri="{9D8B030D-6E8A-4147-A177-3AD203B41FA5}">
                      <a16:colId xmlns:a16="http://schemas.microsoft.com/office/drawing/2014/main" val="2670967410"/>
                    </a:ext>
                  </a:extLst>
                </a:gridCol>
              </a:tblGrid>
              <a:tr h="370840">
                <a:tc>
                  <a:txBody>
                    <a:bodyPr/>
                    <a:lstStyle/>
                    <a:p>
                      <a:r>
                        <a:rPr lang="es-ES" noProof="0"/>
                        <a:t>Tipología</a:t>
                      </a:r>
                    </a:p>
                  </a:txBody>
                  <a:tcPr/>
                </a:tc>
                <a:tc>
                  <a:txBody>
                    <a:bodyPr/>
                    <a:lstStyle/>
                    <a:p>
                      <a:r>
                        <a:rPr lang="en-CA" dirty="0"/>
                        <a:t>Cabezas</a:t>
                      </a:r>
                    </a:p>
                  </a:txBody>
                  <a:tcPr/>
                </a:tc>
                <a:tc>
                  <a:txBody>
                    <a:bodyPr/>
                    <a:lstStyle/>
                    <a:p>
                      <a:r>
                        <a:rPr lang="es-ES" noProof="0"/>
                        <a:t>CH</a:t>
                      </a:r>
                      <a:r>
                        <a:rPr lang="es-ES" baseline="-25000" noProof="0"/>
                        <a:t>4</a:t>
                      </a:r>
                      <a:r>
                        <a:rPr lang="es-ES" noProof="0"/>
                        <a:t> entérico emisiones (‘000 toneladas CH</a:t>
                      </a:r>
                      <a:r>
                        <a:rPr lang="es-ES" baseline="-25000" noProof="0"/>
                        <a:t>4</a:t>
                      </a:r>
                      <a:r>
                        <a:rPr lang="es-ES" noProof="0"/>
                        <a:t>)</a:t>
                      </a:r>
                    </a:p>
                  </a:txBody>
                  <a:tcPr/>
                </a:tc>
                <a:tc>
                  <a:txBody>
                    <a:bodyPr/>
                    <a:lstStyle/>
                    <a:p>
                      <a:r>
                        <a:rPr lang="es-ES" noProof="0"/>
                        <a:t>CH</a:t>
                      </a:r>
                      <a:r>
                        <a:rPr lang="es-ES" baseline="-25000" noProof="0"/>
                        <a:t>4</a:t>
                      </a:r>
                      <a:r>
                        <a:rPr lang="es-ES" noProof="0"/>
                        <a:t> entérico emisiones (‘000 toneladas CO2e)</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noProof="0"/>
                        <a:t>CH</a:t>
                      </a:r>
                      <a:r>
                        <a:rPr lang="es-ES" baseline="-25000" noProof="0"/>
                        <a:t>4  </a:t>
                      </a:r>
                      <a:r>
                        <a:rPr lang="es-ES" sz="1400" b="1" noProof="0"/>
                        <a:t>Estiércol</a:t>
                      </a:r>
                      <a:endParaRPr lang="es-ES" baseline="-25000" noProof="0"/>
                    </a:p>
                    <a:p>
                      <a:r>
                        <a:rPr lang="es-ES" noProof="0"/>
                        <a:t>(‘000 toneladas CH</a:t>
                      </a:r>
                      <a:r>
                        <a:rPr lang="es-ES" baseline="-25000" noProof="0"/>
                        <a:t>4</a:t>
                      </a:r>
                      <a:r>
                        <a:rPr lang="es-ES" noProof="0"/>
                        <a:t>)</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noProof="0" dirty="0"/>
                        <a:t>CH</a:t>
                      </a:r>
                      <a:r>
                        <a:rPr lang="es-ES" baseline="-25000" noProof="0" dirty="0"/>
                        <a:t>4 </a:t>
                      </a:r>
                      <a:r>
                        <a:rPr lang="es-ES" sz="1400" b="1" noProof="0" dirty="0"/>
                        <a:t>Estiércol</a:t>
                      </a:r>
                      <a:endParaRPr lang="es-ES" baseline="-25000" noProof="0" dirty="0"/>
                    </a:p>
                    <a:p>
                      <a:pPr marL="0" marR="0" lvl="0" indent="0" algn="l" defTabSz="342900" rtl="0" eaLnBrk="1" fontAlgn="auto" latinLnBrk="0" hangingPunct="1">
                        <a:lnSpc>
                          <a:spcPct val="100000"/>
                        </a:lnSpc>
                        <a:spcBef>
                          <a:spcPts val="0"/>
                        </a:spcBef>
                        <a:spcAft>
                          <a:spcPts val="0"/>
                        </a:spcAft>
                        <a:buClrTx/>
                        <a:buSzTx/>
                        <a:buFontTx/>
                        <a:buNone/>
                        <a:tabLst/>
                        <a:defRPr/>
                      </a:pPr>
                      <a:r>
                        <a:rPr lang="es-ES" noProof="0" dirty="0"/>
                        <a:t>(‘000 toneladas CO2e)</a:t>
                      </a:r>
                    </a:p>
                  </a:txBody>
                  <a:tcPr/>
                </a:tc>
                <a:extLst>
                  <a:ext uri="{0D108BD9-81ED-4DB2-BD59-A6C34878D82A}">
                    <a16:rowId xmlns:a16="http://schemas.microsoft.com/office/drawing/2014/main" val="527335953"/>
                  </a:ext>
                </a:extLst>
              </a:tr>
              <a:tr h="370840">
                <a:tc>
                  <a:txBody>
                    <a:bodyPr/>
                    <a:lstStyle/>
                    <a:p>
                      <a:r>
                        <a:rPr lang="es-ES" sz="1400" noProof="0"/>
                        <a:t>Hembras &lt; 2 años</a:t>
                      </a:r>
                    </a:p>
                  </a:txBody>
                  <a:tcPr/>
                </a:tc>
                <a:tc>
                  <a:txBody>
                    <a:bodyPr/>
                    <a:lstStyle/>
                    <a:p>
                      <a:r>
                        <a:rPr lang="en-CA" sz="1400" dirty="0"/>
                        <a:t>616600</a:t>
                      </a:r>
                    </a:p>
                  </a:txBody>
                  <a:tcPr/>
                </a:tc>
                <a:tc>
                  <a:txBody>
                    <a:bodyPr/>
                    <a:lstStyle/>
                    <a:p>
                      <a:pPr algn="ctr" fontAlgn="b"/>
                      <a:r>
                        <a:rPr lang="en-CA" sz="1400" b="0" i="0" u="none" strike="noStrike" dirty="0">
                          <a:solidFill>
                            <a:srgbClr val="000000"/>
                          </a:solidFill>
                          <a:effectLst/>
                          <a:latin typeface="+mn-lt"/>
                        </a:rPr>
                        <a:t>20</a:t>
                      </a:r>
                    </a:p>
                  </a:txBody>
                  <a:tcPr marL="6350" marR="6350" marT="6350" marB="0" anchor="ctr"/>
                </a:tc>
                <a:tc>
                  <a:txBody>
                    <a:bodyPr/>
                    <a:lstStyle/>
                    <a:p>
                      <a:pPr algn="ctr" fontAlgn="b"/>
                      <a:r>
                        <a:rPr lang="en-CA" sz="1400" b="0" i="0" u="none" strike="noStrike" dirty="0">
                          <a:solidFill>
                            <a:srgbClr val="000000"/>
                          </a:solidFill>
                          <a:effectLst/>
                          <a:latin typeface="+mn-lt"/>
                        </a:rPr>
                        <a:t>512</a:t>
                      </a:r>
                    </a:p>
                  </a:txBody>
                  <a:tcPr marL="6350" marR="6350" marT="6350" marB="0" anchor="ctr"/>
                </a:tc>
                <a:tc>
                  <a:txBody>
                    <a:bodyPr/>
                    <a:lstStyle/>
                    <a:p>
                      <a:pPr algn="ctr" fontAlgn="b"/>
                      <a:r>
                        <a:rPr lang="en-CA" sz="1400" b="0" i="0" u="none" strike="noStrike" dirty="0">
                          <a:solidFill>
                            <a:srgbClr val="000000"/>
                          </a:solidFill>
                          <a:effectLst/>
                          <a:latin typeface="+mn-lt"/>
                        </a:rPr>
                        <a:t>0.14</a:t>
                      </a:r>
                    </a:p>
                  </a:txBody>
                  <a:tcPr marL="6350" marR="6350" marT="6350" marB="0" anchor="ctr"/>
                </a:tc>
                <a:tc>
                  <a:txBody>
                    <a:bodyPr/>
                    <a:lstStyle/>
                    <a:p>
                      <a:pPr algn="ctr" fontAlgn="b"/>
                      <a:r>
                        <a:rPr lang="en-CA" sz="14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3161662873"/>
                  </a:ext>
                </a:extLst>
              </a:tr>
              <a:tr h="370840">
                <a:tc>
                  <a:txBody>
                    <a:bodyPr/>
                    <a:lstStyle/>
                    <a:p>
                      <a:r>
                        <a:rPr lang="es-ES" sz="1400" noProof="0"/>
                        <a:t>Terneras</a:t>
                      </a:r>
                    </a:p>
                  </a:txBody>
                  <a:tcPr/>
                </a:tc>
                <a:tc>
                  <a:txBody>
                    <a:bodyPr/>
                    <a:lstStyle/>
                    <a:p>
                      <a:r>
                        <a:rPr lang="en-CA" sz="1400" dirty="0"/>
                        <a:t>749900</a:t>
                      </a:r>
                    </a:p>
                  </a:txBody>
                  <a:tcPr/>
                </a:tc>
                <a:tc>
                  <a:txBody>
                    <a:bodyPr/>
                    <a:lstStyle/>
                    <a:p>
                      <a:pPr algn="ctr" fontAlgn="b"/>
                      <a:r>
                        <a:rPr lang="en-CA" sz="1400" b="0" i="0" u="none" strike="noStrike" dirty="0">
                          <a:solidFill>
                            <a:srgbClr val="000000"/>
                          </a:solidFill>
                          <a:effectLst/>
                          <a:latin typeface="+mn-lt"/>
                        </a:rPr>
                        <a:t>118</a:t>
                      </a:r>
                    </a:p>
                  </a:txBody>
                  <a:tcPr marL="6350" marR="6350" marT="6350" marB="0" anchor="ctr"/>
                </a:tc>
                <a:tc>
                  <a:txBody>
                    <a:bodyPr/>
                    <a:lstStyle/>
                    <a:p>
                      <a:pPr algn="ctr" fontAlgn="b"/>
                      <a:r>
                        <a:rPr lang="en-CA" sz="1400" b="0" i="0" u="none" strike="noStrike" dirty="0">
                          <a:solidFill>
                            <a:srgbClr val="000000"/>
                          </a:solidFill>
                          <a:effectLst/>
                          <a:latin typeface="+mn-lt"/>
                        </a:rPr>
                        <a:t>2945</a:t>
                      </a:r>
                    </a:p>
                  </a:txBody>
                  <a:tcPr marL="6350" marR="6350" marT="6350" marB="0" anchor="ctr"/>
                </a:tc>
                <a:tc>
                  <a:txBody>
                    <a:bodyPr/>
                    <a:lstStyle/>
                    <a:p>
                      <a:pPr algn="ctr" fontAlgn="b"/>
                      <a:r>
                        <a:rPr lang="en-CA" sz="1400" b="0" i="0" u="none" strike="noStrike" dirty="0">
                          <a:solidFill>
                            <a:srgbClr val="000000"/>
                          </a:solidFill>
                          <a:effectLst/>
                          <a:latin typeface="+mn-lt"/>
                        </a:rPr>
                        <a:t>0.78</a:t>
                      </a:r>
                    </a:p>
                  </a:txBody>
                  <a:tcPr marL="6350" marR="6350" marT="6350" marB="0" anchor="ctr"/>
                </a:tc>
                <a:tc>
                  <a:txBody>
                    <a:bodyPr/>
                    <a:lstStyle/>
                    <a:p>
                      <a:pPr algn="ctr" fontAlgn="b"/>
                      <a:r>
                        <a:rPr lang="en-CA" sz="1400" b="0"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2084813073"/>
                  </a:ext>
                </a:extLst>
              </a:tr>
              <a:tr h="370840">
                <a:tc>
                  <a:txBody>
                    <a:bodyPr/>
                    <a:lstStyle/>
                    <a:p>
                      <a:r>
                        <a:rPr lang="es-ES" sz="1400" noProof="0"/>
                        <a:t>Vacas</a:t>
                      </a:r>
                    </a:p>
                  </a:txBody>
                  <a:tcPr/>
                </a:tc>
                <a:tc>
                  <a:txBody>
                    <a:bodyPr/>
                    <a:lstStyle/>
                    <a:p>
                      <a:r>
                        <a:rPr lang="en-CA" sz="1400" dirty="0"/>
                        <a:t>1169100</a:t>
                      </a:r>
                    </a:p>
                  </a:txBody>
                  <a:tcPr/>
                </a:tc>
                <a:tc>
                  <a:txBody>
                    <a:bodyPr/>
                    <a:lstStyle/>
                    <a:p>
                      <a:pPr algn="ctr" fontAlgn="b"/>
                      <a:r>
                        <a:rPr lang="en-CA" sz="1400" b="0" i="0" u="none" strike="noStrike" dirty="0">
                          <a:solidFill>
                            <a:srgbClr val="000000"/>
                          </a:solidFill>
                          <a:effectLst/>
                          <a:latin typeface="+mn-lt"/>
                        </a:rPr>
                        <a:t>42</a:t>
                      </a:r>
                    </a:p>
                  </a:txBody>
                  <a:tcPr marL="6350" marR="6350" marT="6350" marB="0" anchor="ctr"/>
                </a:tc>
                <a:tc>
                  <a:txBody>
                    <a:bodyPr/>
                    <a:lstStyle/>
                    <a:p>
                      <a:pPr algn="ctr" fontAlgn="b"/>
                      <a:r>
                        <a:rPr lang="en-CA" sz="1400" b="0" i="0" u="none" strike="noStrike" dirty="0">
                          <a:solidFill>
                            <a:srgbClr val="000000"/>
                          </a:solidFill>
                          <a:effectLst/>
                          <a:latin typeface="+mn-lt"/>
                        </a:rPr>
                        <a:t>1043</a:t>
                      </a:r>
                    </a:p>
                  </a:txBody>
                  <a:tcPr marL="6350" marR="6350" marT="6350" marB="0" anchor="ctr"/>
                </a:tc>
                <a:tc>
                  <a:txBody>
                    <a:bodyPr/>
                    <a:lstStyle/>
                    <a:p>
                      <a:pPr algn="ctr" fontAlgn="b"/>
                      <a:r>
                        <a:rPr lang="en-CA" sz="1400" b="0" i="0" u="none" strike="noStrike" dirty="0">
                          <a:solidFill>
                            <a:srgbClr val="000000"/>
                          </a:solidFill>
                          <a:effectLst/>
                          <a:latin typeface="+mn-lt"/>
                        </a:rPr>
                        <a:t>0.27</a:t>
                      </a:r>
                    </a:p>
                  </a:txBody>
                  <a:tcPr marL="6350" marR="6350" marT="6350" marB="0" anchor="ctr"/>
                </a:tc>
                <a:tc>
                  <a:txBody>
                    <a:bodyPr/>
                    <a:lstStyle/>
                    <a:p>
                      <a:pPr algn="ctr" fontAlgn="b"/>
                      <a:r>
                        <a:rPr lang="en-CA" sz="1400" b="0"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val="3898619219"/>
                  </a:ext>
                </a:extLst>
              </a:tr>
              <a:tr h="370840">
                <a:tc>
                  <a:txBody>
                    <a:bodyPr/>
                    <a:lstStyle/>
                    <a:p>
                      <a:r>
                        <a:rPr lang="es-ES" sz="1400" noProof="0"/>
                        <a:t>Hembras &lt; 2 años</a:t>
                      </a:r>
                    </a:p>
                  </a:txBody>
                  <a:tcPr/>
                </a:tc>
                <a:tc>
                  <a:txBody>
                    <a:bodyPr/>
                    <a:lstStyle/>
                    <a:p>
                      <a:r>
                        <a:rPr lang="en-CA" sz="1400" dirty="0"/>
                        <a:t>587400</a:t>
                      </a:r>
                    </a:p>
                  </a:txBody>
                  <a:tcPr/>
                </a:tc>
                <a:tc>
                  <a:txBody>
                    <a:bodyPr/>
                    <a:lstStyle/>
                    <a:p>
                      <a:pPr algn="ctr" fontAlgn="b"/>
                      <a:r>
                        <a:rPr lang="en-CA" sz="1400" b="0" i="0" u="none" strike="noStrike" dirty="0">
                          <a:solidFill>
                            <a:srgbClr val="000000"/>
                          </a:solidFill>
                          <a:effectLst/>
                          <a:latin typeface="+mn-lt"/>
                        </a:rPr>
                        <a:t>50</a:t>
                      </a:r>
                    </a:p>
                  </a:txBody>
                  <a:tcPr marL="6350" marR="6350" marT="6350" marB="0" anchor="ctr"/>
                </a:tc>
                <a:tc>
                  <a:txBody>
                    <a:bodyPr/>
                    <a:lstStyle/>
                    <a:p>
                      <a:pPr algn="ctr" fontAlgn="b"/>
                      <a:r>
                        <a:rPr lang="en-CA" sz="1400" b="0" i="0" u="none" strike="noStrike" dirty="0">
                          <a:solidFill>
                            <a:srgbClr val="000000"/>
                          </a:solidFill>
                          <a:effectLst/>
                          <a:latin typeface="+mn-lt"/>
                        </a:rPr>
                        <a:t>1256</a:t>
                      </a:r>
                    </a:p>
                  </a:txBody>
                  <a:tcPr marL="6350" marR="6350" marT="6350" marB="0" anchor="ctr"/>
                </a:tc>
                <a:tc>
                  <a:txBody>
                    <a:bodyPr/>
                    <a:lstStyle/>
                    <a:p>
                      <a:pPr algn="ctr" fontAlgn="b"/>
                      <a:r>
                        <a:rPr lang="en-CA" sz="1400" b="0" i="0" u="none" strike="noStrike" dirty="0">
                          <a:solidFill>
                            <a:srgbClr val="000000"/>
                          </a:solidFill>
                          <a:effectLst/>
                          <a:latin typeface="+mn-lt"/>
                        </a:rPr>
                        <a:t>0.13</a:t>
                      </a:r>
                    </a:p>
                  </a:txBody>
                  <a:tcPr marL="6350" marR="6350" marT="6350" marB="0" anchor="ctr"/>
                </a:tc>
                <a:tc>
                  <a:txBody>
                    <a:bodyPr/>
                    <a:lstStyle/>
                    <a:p>
                      <a:pPr algn="ctr" fontAlgn="b"/>
                      <a:r>
                        <a:rPr lang="en-CA" sz="14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3570510040"/>
                  </a:ext>
                </a:extLst>
              </a:tr>
              <a:tr h="370840">
                <a:tc>
                  <a:txBody>
                    <a:bodyPr/>
                    <a:lstStyle/>
                    <a:p>
                      <a:r>
                        <a:rPr lang="es-ES" sz="1400" noProof="0" dirty="0"/>
                        <a:t>Machos &gt; 2 años</a:t>
                      </a:r>
                    </a:p>
                  </a:txBody>
                  <a:tcPr/>
                </a:tc>
                <a:tc>
                  <a:txBody>
                    <a:bodyPr/>
                    <a:lstStyle/>
                    <a:p>
                      <a:r>
                        <a:rPr lang="en-CA" sz="1400" dirty="0"/>
                        <a:t>685400</a:t>
                      </a:r>
                    </a:p>
                  </a:txBody>
                  <a:tcPr/>
                </a:tc>
                <a:tc>
                  <a:txBody>
                    <a:bodyPr/>
                    <a:lstStyle/>
                    <a:p>
                      <a:pPr algn="ctr" fontAlgn="b"/>
                      <a:r>
                        <a:rPr lang="en-CA" sz="1400" b="0" i="0" u="none" strike="noStrike" dirty="0">
                          <a:solidFill>
                            <a:srgbClr val="000000"/>
                          </a:solidFill>
                          <a:effectLst/>
                          <a:latin typeface="+mn-lt"/>
                        </a:rPr>
                        <a:t>20</a:t>
                      </a:r>
                    </a:p>
                  </a:txBody>
                  <a:tcPr marL="6350" marR="6350" marT="6350" marB="0" anchor="ctr"/>
                </a:tc>
                <a:tc>
                  <a:txBody>
                    <a:bodyPr/>
                    <a:lstStyle/>
                    <a:p>
                      <a:pPr algn="ctr" fontAlgn="b"/>
                      <a:r>
                        <a:rPr lang="en-CA" sz="1400" b="0" i="0" u="none" strike="noStrike" dirty="0">
                          <a:solidFill>
                            <a:srgbClr val="000000"/>
                          </a:solidFill>
                          <a:effectLst/>
                          <a:latin typeface="+mn-lt"/>
                        </a:rPr>
                        <a:t>491</a:t>
                      </a:r>
                    </a:p>
                  </a:txBody>
                  <a:tcPr marL="6350" marR="6350" marT="6350" marB="0" anchor="ctr"/>
                </a:tc>
                <a:tc>
                  <a:txBody>
                    <a:bodyPr/>
                    <a:lstStyle/>
                    <a:p>
                      <a:pPr algn="ctr" fontAlgn="b"/>
                      <a:r>
                        <a:rPr lang="en-CA" sz="1400" b="0" i="0" u="none" strike="noStrike" dirty="0">
                          <a:solidFill>
                            <a:srgbClr val="000000"/>
                          </a:solidFill>
                          <a:effectLst/>
                          <a:latin typeface="+mn-lt"/>
                        </a:rPr>
                        <a:t>0.34</a:t>
                      </a:r>
                    </a:p>
                  </a:txBody>
                  <a:tcPr marL="6350" marR="6350" marT="6350" marB="0" anchor="ctr"/>
                </a:tc>
                <a:tc>
                  <a:txBody>
                    <a:bodyPr/>
                    <a:lstStyle/>
                    <a:p>
                      <a:pPr algn="ctr" fontAlgn="b"/>
                      <a:r>
                        <a:rPr lang="en-CA" sz="1400" b="0" i="0" u="none" strike="noStrike" dirty="0">
                          <a:solidFill>
                            <a:srgbClr val="000000"/>
                          </a:solidFill>
                          <a:effectLst/>
                          <a:latin typeface="+mn-lt"/>
                        </a:rPr>
                        <a:t>8</a:t>
                      </a:r>
                    </a:p>
                  </a:txBody>
                  <a:tcPr marL="6350" marR="6350" marT="6350" marB="0" anchor="ctr"/>
                </a:tc>
                <a:extLst>
                  <a:ext uri="{0D108BD9-81ED-4DB2-BD59-A6C34878D82A}">
                    <a16:rowId xmlns:a16="http://schemas.microsoft.com/office/drawing/2014/main" val="661522794"/>
                  </a:ext>
                </a:extLst>
              </a:tr>
            </a:tbl>
          </a:graphicData>
        </a:graphic>
      </p:graphicFrame>
      <p:sp>
        <p:nvSpPr>
          <p:cNvPr id="4" name="Footer Placeholder 3">
            <a:extLst>
              <a:ext uri="{FF2B5EF4-FFF2-40B4-BE49-F238E27FC236}">
                <a16:creationId xmlns:a16="http://schemas.microsoft.com/office/drawing/2014/main" id="{380ECCB0-06F2-41BD-A663-4219930CFF12}"/>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08099482-EEE0-428E-9C2D-B9DA9EEC7827}"/>
              </a:ext>
            </a:extLst>
          </p:cNvPr>
          <p:cNvSpPr>
            <a:spLocks noGrp="1"/>
          </p:cNvSpPr>
          <p:nvPr>
            <p:ph type="sldNum" sz="quarter" idx="11"/>
          </p:nvPr>
        </p:nvSpPr>
        <p:spPr/>
        <p:txBody>
          <a:bodyPr/>
          <a:lstStyle/>
          <a:p>
            <a:fld id="{85342F38-C6C6-AF4D-94FC-B55C427F4550}" type="slidenum">
              <a:rPr lang="en-US" smtClean="0"/>
              <a:pPr/>
              <a:t>6</a:t>
            </a:fld>
            <a:endParaRPr lang="en-US" dirty="0"/>
          </a:p>
        </p:txBody>
      </p:sp>
      <p:sp>
        <p:nvSpPr>
          <p:cNvPr id="8" name="TextBox 7">
            <a:extLst>
              <a:ext uri="{FF2B5EF4-FFF2-40B4-BE49-F238E27FC236}">
                <a16:creationId xmlns:a16="http://schemas.microsoft.com/office/drawing/2014/main" id="{DA15FAD5-D6E7-4606-B862-EC31E7E7134A}"/>
              </a:ext>
            </a:extLst>
          </p:cNvPr>
          <p:cNvSpPr txBox="1"/>
          <p:nvPr/>
        </p:nvSpPr>
        <p:spPr>
          <a:xfrm>
            <a:off x="2598345" y="4807390"/>
            <a:ext cx="6975564" cy="369332"/>
          </a:xfrm>
          <a:prstGeom prst="rect">
            <a:avLst/>
          </a:prstGeom>
          <a:noFill/>
        </p:spPr>
        <p:txBody>
          <a:bodyPr wrap="none" rtlCol="0">
            <a:spAutoFit/>
          </a:bodyPr>
          <a:lstStyle/>
          <a:p>
            <a:r>
              <a:rPr lang="en-CA" dirty="0"/>
              <a:t>+ N</a:t>
            </a:r>
            <a:r>
              <a:rPr lang="en-CA" baseline="-25000" dirty="0"/>
              <a:t>2</a:t>
            </a:r>
            <a:r>
              <a:rPr lang="en-CA" dirty="0"/>
              <a:t>O emissions from manure total  = 1660 t of N</a:t>
            </a:r>
            <a:r>
              <a:rPr lang="en-CA" baseline="-25000" dirty="0"/>
              <a:t>2</a:t>
            </a:r>
            <a:r>
              <a:rPr lang="en-CA" dirty="0"/>
              <a:t>O or 493100 t of CO2e</a:t>
            </a:r>
          </a:p>
        </p:txBody>
      </p:sp>
    </p:spTree>
    <p:extLst>
      <p:ext uri="{BB962C8B-B14F-4D97-AF65-F5344CB8AC3E}">
        <p14:creationId xmlns:p14="http://schemas.microsoft.com/office/powerpoint/2010/main" val="119981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5C04-23ED-447C-B30F-E728CE08CBF8}"/>
              </a:ext>
            </a:extLst>
          </p:cNvPr>
          <p:cNvSpPr>
            <a:spLocks noGrp="1"/>
          </p:cNvSpPr>
          <p:nvPr>
            <p:ph type="title"/>
          </p:nvPr>
        </p:nvSpPr>
        <p:spPr/>
        <p:txBody>
          <a:bodyPr/>
          <a:lstStyle/>
          <a:p>
            <a:r>
              <a:rPr lang="es-ES" dirty="0"/>
              <a:t>Resultados de referencia</a:t>
            </a:r>
          </a:p>
        </p:txBody>
      </p:sp>
      <p:sp>
        <p:nvSpPr>
          <p:cNvPr id="3" name="Content Placeholder 2">
            <a:extLst>
              <a:ext uri="{FF2B5EF4-FFF2-40B4-BE49-F238E27FC236}">
                <a16:creationId xmlns:a16="http://schemas.microsoft.com/office/drawing/2014/main" id="{5E13CDA3-2F1D-4294-8661-FBC72393A24D}"/>
              </a:ext>
            </a:extLst>
          </p:cNvPr>
          <p:cNvSpPr>
            <a:spLocks noGrp="1"/>
          </p:cNvSpPr>
          <p:nvPr>
            <p:ph idx="1"/>
          </p:nvPr>
        </p:nvSpPr>
        <p:spPr/>
        <p:txBody>
          <a:bodyPr>
            <a:normAutofit fontScale="62500" lnSpcReduction="20000"/>
          </a:bodyPr>
          <a:lstStyle/>
          <a:p>
            <a:r>
              <a:rPr lang="es-ES" sz="3100" dirty="0"/>
              <a:t>Las emisiones por animal fueron mas altas de lo esperado.</a:t>
            </a:r>
          </a:p>
          <a:p>
            <a:pPr lvl="1"/>
            <a:r>
              <a:rPr lang="es-ES" sz="2600" dirty="0"/>
              <a:t>Mas altas de lo que Cuba actualmente estima en </a:t>
            </a:r>
            <a:r>
              <a:rPr lang="es-ES" sz="2600" dirty="0">
                <a:solidFill>
                  <a:schemeClr val="tx1"/>
                </a:solidFill>
              </a:rPr>
              <a:t>sus informes nacionales</a:t>
            </a:r>
          </a:p>
          <a:p>
            <a:pPr lvl="2"/>
            <a:r>
              <a:rPr lang="es-ES" sz="2600" dirty="0"/>
              <a:t>Cuba utilizó métodos de Nivel 1 donde las emisiones por vaca están establecidas</a:t>
            </a:r>
          </a:p>
          <a:p>
            <a:pPr lvl="2"/>
            <a:r>
              <a:rPr lang="es-ES" sz="2600" dirty="0"/>
              <a:t>Este estudio utiliza métodos de nivel 2 que intentan satisfacer las necesidades nutricionales de los animales.</a:t>
            </a:r>
          </a:p>
          <a:p>
            <a:pPr lvl="3"/>
            <a:r>
              <a:rPr lang="es-ES" sz="2600" dirty="0"/>
              <a:t>La ingesta de vegetación de pastoreo de mala calidad es mayor para tratar de satisfacer las necesidades nutricionales y esto produce mayores emisiones estimadas de metano entérico.</a:t>
            </a:r>
          </a:p>
          <a:p>
            <a:pPr lvl="1"/>
            <a:r>
              <a:rPr lang="es-ES" sz="3100" dirty="0"/>
              <a:t>La Productividad es menor comparada con otros países de América Latina y el Caribe</a:t>
            </a:r>
          </a:p>
          <a:p>
            <a:pPr lvl="1">
              <a:buFontTx/>
              <a:buChar char="-"/>
            </a:pPr>
            <a:r>
              <a:rPr lang="es-ES" sz="2300" dirty="0"/>
              <a:t>Altos ratios de mortalidad y bajos ratios de nacimientos. </a:t>
            </a:r>
          </a:p>
          <a:p>
            <a:pPr lvl="1">
              <a:buFontTx/>
              <a:buChar char="-"/>
            </a:pPr>
            <a:r>
              <a:rPr lang="es-ES" sz="2300" dirty="0"/>
              <a:t>Baja producción de leche y aumento de peso debido principalmente a la mala alimentación del ganado.</a:t>
            </a:r>
          </a:p>
          <a:p>
            <a:pPr lvl="1">
              <a:buFontTx/>
              <a:buChar char="-"/>
            </a:pPr>
            <a:r>
              <a:rPr lang="es-ES" sz="2300" dirty="0"/>
              <a:t>Bajos ingresos.</a:t>
            </a:r>
          </a:p>
          <a:p>
            <a:pPr marL="342900" lvl="1" indent="0">
              <a:buNone/>
            </a:pPr>
            <a:r>
              <a:rPr lang="es-ES" sz="2100" dirty="0"/>
              <a:t> </a:t>
            </a:r>
          </a:p>
          <a:p>
            <a:pPr marL="0" indent="0">
              <a:buNone/>
            </a:pPr>
            <a:endParaRPr lang="en-CA" dirty="0"/>
          </a:p>
        </p:txBody>
      </p:sp>
      <p:sp>
        <p:nvSpPr>
          <p:cNvPr id="4" name="Footer Placeholder 3">
            <a:extLst>
              <a:ext uri="{FF2B5EF4-FFF2-40B4-BE49-F238E27FC236}">
                <a16:creationId xmlns:a16="http://schemas.microsoft.com/office/drawing/2014/main" id="{6A6FF560-FBBD-4FE6-A894-DB950C909FFB}"/>
              </a:ext>
            </a:extLst>
          </p:cNvPr>
          <p:cNvSpPr>
            <a:spLocks noGrp="1"/>
          </p:cNvSpPr>
          <p:nvPr>
            <p:ph type="ftr" sz="quarter" idx="10"/>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AA72E2C9-82D1-4FFE-89F2-716B15BEF904}"/>
              </a:ext>
            </a:extLst>
          </p:cNvPr>
          <p:cNvSpPr>
            <a:spLocks noGrp="1"/>
          </p:cNvSpPr>
          <p:nvPr>
            <p:ph type="sldNum" sz="quarter" idx="11"/>
          </p:nvPr>
        </p:nvSpPr>
        <p:spPr/>
        <p:txBody>
          <a:bodyPr/>
          <a:lstStyle/>
          <a:p>
            <a:fld id="{85342F38-C6C6-AF4D-94FC-B55C427F4550}" type="slidenum">
              <a:rPr lang="en-US" smtClean="0"/>
              <a:pPr/>
              <a:t>7</a:t>
            </a:fld>
            <a:endParaRPr lang="en-US" dirty="0"/>
          </a:p>
        </p:txBody>
      </p:sp>
    </p:spTree>
    <p:extLst>
      <p:ext uri="{BB962C8B-B14F-4D97-AF65-F5344CB8AC3E}">
        <p14:creationId xmlns:p14="http://schemas.microsoft.com/office/powerpoint/2010/main" val="203796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a:extLst>
              <a:ext uri="{FF2B5EF4-FFF2-40B4-BE49-F238E27FC236}">
                <a16:creationId xmlns:a16="http://schemas.microsoft.com/office/drawing/2014/main" id="{627FC502-AD2A-4F48-A5A3-CF939DB96B80}"/>
              </a:ext>
            </a:extLst>
          </p:cNvPr>
          <p:cNvSpPr txBox="1"/>
          <p:nvPr/>
        </p:nvSpPr>
        <p:spPr>
          <a:xfrm>
            <a:off x="480713" y="200181"/>
            <a:ext cx="11470576" cy="523220"/>
          </a:xfrm>
          <a:prstGeom prst="rect">
            <a:avLst/>
          </a:prstGeom>
          <a:noFill/>
        </p:spPr>
        <p:txBody>
          <a:bodyPr wrap="none" rtlCol="0">
            <a:spAutoFit/>
          </a:bodyPr>
          <a:lstStyle/>
          <a:p>
            <a:r>
              <a:rPr lang="es-ES" sz="2800" dirty="0"/>
              <a:t>El Equipo Cubano ha desarrollado escenarios prácticos de prácticas mejoradas</a:t>
            </a:r>
          </a:p>
        </p:txBody>
      </p:sp>
      <p:pic>
        <p:nvPicPr>
          <p:cNvPr id="153" name="Picture 152">
            <a:extLst>
              <a:ext uri="{FF2B5EF4-FFF2-40B4-BE49-F238E27FC236}">
                <a16:creationId xmlns:a16="http://schemas.microsoft.com/office/drawing/2014/main" id="{ABE5D693-6B30-4A65-ADFD-3E029048D9E8}"/>
              </a:ext>
            </a:extLst>
          </p:cNvPr>
          <p:cNvPicPr>
            <a:picLocks noChangeAspect="1"/>
          </p:cNvPicPr>
          <p:nvPr/>
        </p:nvPicPr>
        <p:blipFill>
          <a:blip r:embed="rId2"/>
          <a:stretch>
            <a:fillRect/>
          </a:stretch>
        </p:blipFill>
        <p:spPr>
          <a:xfrm>
            <a:off x="6105619" y="3449935"/>
            <a:ext cx="3712786" cy="3712786"/>
          </a:xfrm>
          <a:prstGeom prst="rect">
            <a:avLst/>
          </a:prstGeom>
        </p:spPr>
      </p:pic>
      <p:pic>
        <p:nvPicPr>
          <p:cNvPr id="12" name="Picture 11">
            <a:extLst>
              <a:ext uri="{FF2B5EF4-FFF2-40B4-BE49-F238E27FC236}">
                <a16:creationId xmlns:a16="http://schemas.microsoft.com/office/drawing/2014/main" id="{079D75AF-85CE-43C5-8C33-79DA26BC8203}"/>
              </a:ext>
            </a:extLst>
          </p:cNvPr>
          <p:cNvPicPr>
            <a:picLocks noChangeAspect="1"/>
          </p:cNvPicPr>
          <p:nvPr/>
        </p:nvPicPr>
        <p:blipFill>
          <a:blip r:embed="rId3"/>
          <a:stretch>
            <a:fillRect/>
          </a:stretch>
        </p:blipFill>
        <p:spPr>
          <a:xfrm>
            <a:off x="3035638" y="4197112"/>
            <a:ext cx="2903522" cy="2047584"/>
          </a:xfrm>
          <a:prstGeom prst="rect">
            <a:avLst/>
          </a:prstGeom>
        </p:spPr>
      </p:pic>
      <p:sp>
        <p:nvSpPr>
          <p:cNvPr id="155" name="Content Placeholder 154">
            <a:extLst>
              <a:ext uri="{FF2B5EF4-FFF2-40B4-BE49-F238E27FC236}">
                <a16:creationId xmlns:a16="http://schemas.microsoft.com/office/drawing/2014/main" id="{98C35B2C-9224-4FA6-A15C-C8E0FEA03E2F}"/>
              </a:ext>
            </a:extLst>
          </p:cNvPr>
          <p:cNvSpPr>
            <a:spLocks noGrp="1"/>
          </p:cNvSpPr>
          <p:nvPr>
            <p:ph idx="1"/>
          </p:nvPr>
        </p:nvSpPr>
        <p:spPr>
          <a:xfrm>
            <a:off x="619219" y="795690"/>
            <a:ext cx="10972800" cy="4352925"/>
          </a:xfrm>
        </p:spPr>
        <p:txBody>
          <a:bodyPr/>
          <a:lstStyle/>
          <a:p>
            <a:r>
              <a:rPr lang="es-ES" sz="1400" dirty="0"/>
              <a:t>Todos incluyen</a:t>
            </a:r>
          </a:p>
          <a:p>
            <a:pPr lvl="1"/>
            <a:r>
              <a:rPr lang="es-ES" sz="1200" dirty="0"/>
              <a:t>Agregar forraje de mayor calidad para complementar al pasto cuando su calidad es baja</a:t>
            </a:r>
          </a:p>
          <a:p>
            <a:pPr lvl="1"/>
            <a:r>
              <a:rPr lang="es-ES" sz="1200" dirty="0"/>
              <a:t>Mejor gestión de los pastos, incluidos el control de especies invasoras no deseadas, rejuvenecimiento con nuevas siembras y división de pastos grandes en múltiples potreros para pastoreo rotativo.</a:t>
            </a:r>
          </a:p>
          <a:p>
            <a:pPr lvl="1"/>
            <a:r>
              <a:rPr lang="es-ES" sz="1200" dirty="0"/>
              <a:t>Mejora de la salud del rebaño (mayor tasa de natalidad y menor mortalidad)</a:t>
            </a:r>
          </a:p>
          <a:p>
            <a:r>
              <a:rPr lang="es-ES" sz="1400" dirty="0"/>
              <a:t>Se incrementará la productividad</a:t>
            </a:r>
          </a:p>
          <a:p>
            <a:r>
              <a:rPr lang="es-ES" sz="1400" dirty="0"/>
              <a:t>El tamaño del rebaño se reduce debido a que las hembras paren a una edad más temprana y a que los machos alcanzan antes la edad para ser sacrificados</a:t>
            </a:r>
          </a:p>
          <a:p>
            <a:r>
              <a:rPr lang="es-ES" sz="1400" dirty="0"/>
              <a:t>El efecto de las emisiones de GEI es complejo: nuevas emisiones de N</a:t>
            </a:r>
            <a:r>
              <a:rPr lang="es-ES" sz="1400" baseline="-25000" dirty="0"/>
              <a:t>2</a:t>
            </a:r>
            <a:r>
              <a:rPr lang="es-ES" sz="1400" dirty="0"/>
              <a:t>O de la tierra debido a la fertilización, algunos nuevos sumideros de carbono en la tierra y algunas emisiones de ganado aumentan y algunas disminuyen a lo largo de la vida de las cabezas de ganado.</a:t>
            </a:r>
          </a:p>
          <a:p>
            <a:pPr marL="0" indent="0">
              <a:buNone/>
            </a:pPr>
            <a:endParaRPr lang="en-CA" dirty="0"/>
          </a:p>
        </p:txBody>
      </p:sp>
    </p:spTree>
    <p:extLst>
      <p:ext uri="{BB962C8B-B14F-4D97-AF65-F5344CB8AC3E}">
        <p14:creationId xmlns:p14="http://schemas.microsoft.com/office/powerpoint/2010/main" val="323065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2B3D-E896-42BB-93A0-BEE1FAA71A9E}"/>
              </a:ext>
            </a:extLst>
          </p:cNvPr>
          <p:cNvSpPr>
            <a:spLocks noGrp="1"/>
          </p:cNvSpPr>
          <p:nvPr>
            <p:ph type="title"/>
          </p:nvPr>
        </p:nvSpPr>
        <p:spPr/>
        <p:txBody>
          <a:bodyPr/>
          <a:lstStyle/>
          <a:p>
            <a:r>
              <a:rPr lang="es-ES" dirty="0"/>
              <a:t>Escenarios climáticamente inteligentes para la investigación de los efectos de las emisiones y la productividad</a:t>
            </a:r>
            <a:endParaRPr lang="en-CA" dirty="0"/>
          </a:p>
        </p:txBody>
      </p:sp>
      <p:pic>
        <p:nvPicPr>
          <p:cNvPr id="6" name="Content Placeholder 5">
            <a:extLst>
              <a:ext uri="{FF2B5EF4-FFF2-40B4-BE49-F238E27FC236}">
                <a16:creationId xmlns:a16="http://schemas.microsoft.com/office/drawing/2014/main" id="{623E2BEA-6785-4E17-86BE-934CBC69ACE3}"/>
              </a:ext>
            </a:extLst>
          </p:cNvPr>
          <p:cNvPicPr>
            <a:picLocks noGrp="1" noChangeAspect="1"/>
          </p:cNvPicPr>
          <p:nvPr>
            <p:ph sz="half" idx="1"/>
          </p:nvPr>
        </p:nvPicPr>
        <p:blipFill>
          <a:blip r:embed="rId2"/>
          <a:stretch>
            <a:fillRect/>
          </a:stretch>
        </p:blipFill>
        <p:spPr>
          <a:xfrm>
            <a:off x="8010689" y="1602104"/>
            <a:ext cx="3712786" cy="3712786"/>
          </a:xfrm>
          <a:prstGeom prst="rect">
            <a:avLst/>
          </a:prstGeom>
        </p:spPr>
      </p:pic>
      <p:sp>
        <p:nvSpPr>
          <p:cNvPr id="7" name="Content Placeholder 6">
            <a:extLst>
              <a:ext uri="{FF2B5EF4-FFF2-40B4-BE49-F238E27FC236}">
                <a16:creationId xmlns:a16="http://schemas.microsoft.com/office/drawing/2014/main" id="{C7C5EFF8-591C-4599-9D33-63C767C6BC51}"/>
              </a:ext>
            </a:extLst>
          </p:cNvPr>
          <p:cNvSpPr>
            <a:spLocks noGrp="1"/>
          </p:cNvSpPr>
          <p:nvPr>
            <p:ph sz="half" idx="2"/>
          </p:nvPr>
        </p:nvSpPr>
        <p:spPr>
          <a:xfrm>
            <a:off x="1039091" y="1602104"/>
            <a:ext cx="6971598" cy="4337051"/>
          </a:xfrm>
        </p:spPr>
        <p:txBody>
          <a:bodyPr>
            <a:normAutofit/>
          </a:bodyPr>
          <a:lstStyle/>
          <a:p>
            <a:r>
              <a:rPr lang="es-ES" dirty="0"/>
              <a:t>Cada escenario tiene 1,000 vacas</a:t>
            </a:r>
          </a:p>
          <a:p>
            <a:r>
              <a:rPr lang="es-ES" dirty="0"/>
              <a:t>Algunos elementos de la producción ganadera, como la tasa de natalidad, la mortalidad y el aumento de peso se establecieron para reflejar el impacto de múltiples cambios en el sistema de producción.</a:t>
            </a:r>
          </a:p>
          <a:p>
            <a:pPr lvl="1"/>
            <a:r>
              <a:rPr lang="es-ES" dirty="0"/>
              <a:t>Mejores pastos mediante un manejo adecuado</a:t>
            </a:r>
          </a:p>
          <a:p>
            <a:pPr lvl="1"/>
            <a:r>
              <a:rPr lang="es-ES" dirty="0"/>
              <a:t>Forraje almacenado para complementar la dieta al pastar en vegetación de baja calidad</a:t>
            </a:r>
          </a:p>
          <a:p>
            <a:pPr lvl="1"/>
            <a:r>
              <a:rPr lang="es-ES" dirty="0"/>
              <a:t>Mejoras en la salud del rebaño a partir de una gestión adecuada</a:t>
            </a:r>
          </a:p>
          <a:p>
            <a:r>
              <a:rPr lang="es-ES" dirty="0"/>
              <a:t>El número de otros grupos de edad de ganado para las 1000 vacas se desarrolló en base a las tasas de natalidad, mortalidad y a la edad para alcanzar el peso maduro deseado.</a:t>
            </a:r>
          </a:p>
          <a:p>
            <a:r>
              <a:rPr lang="es-ES" dirty="0"/>
              <a:t>Tres niveles de mejora creciente: A, B, C</a:t>
            </a:r>
          </a:p>
          <a:p>
            <a:endParaRPr lang="en-CA" dirty="0"/>
          </a:p>
        </p:txBody>
      </p:sp>
      <p:sp>
        <p:nvSpPr>
          <p:cNvPr id="4" name="Footer Placeholder 3">
            <a:extLst>
              <a:ext uri="{FF2B5EF4-FFF2-40B4-BE49-F238E27FC236}">
                <a16:creationId xmlns:a16="http://schemas.microsoft.com/office/drawing/2014/main" id="{1647E01A-2D67-4B29-B560-3C5F6A389ED4}"/>
              </a:ext>
            </a:extLst>
          </p:cNvPr>
          <p:cNvSpPr>
            <a:spLocks noGrp="1"/>
          </p:cNvSpPr>
          <p:nvPr>
            <p:ph type="ftr" sz="quarter" idx="11"/>
          </p:nvPr>
        </p:nvSpPr>
        <p:spPr/>
        <p:txBody>
          <a:bodyPr/>
          <a:lstStyle/>
          <a:p>
            <a:r>
              <a:rPr lang="en-US" dirty="0"/>
              <a:t>VIRESCO SOLUTIONS</a:t>
            </a:r>
          </a:p>
        </p:txBody>
      </p:sp>
      <p:sp>
        <p:nvSpPr>
          <p:cNvPr id="5" name="Slide Number Placeholder 4">
            <a:extLst>
              <a:ext uri="{FF2B5EF4-FFF2-40B4-BE49-F238E27FC236}">
                <a16:creationId xmlns:a16="http://schemas.microsoft.com/office/drawing/2014/main" id="{62F8D09C-728B-4390-81B5-92D0D7D8406F}"/>
              </a:ext>
            </a:extLst>
          </p:cNvPr>
          <p:cNvSpPr>
            <a:spLocks noGrp="1"/>
          </p:cNvSpPr>
          <p:nvPr>
            <p:ph type="sldNum" sz="quarter" idx="12"/>
          </p:nvPr>
        </p:nvSpPr>
        <p:spPr/>
        <p:txBody>
          <a:bodyPr/>
          <a:lstStyle/>
          <a:p>
            <a:fld id="{85342F38-C6C6-AF4D-94FC-B55C427F4550}" type="slidenum">
              <a:rPr lang="en-US" smtClean="0"/>
              <a:pPr/>
              <a:t>9</a:t>
            </a:fld>
            <a:endParaRPr lang="en-US" dirty="0"/>
          </a:p>
        </p:txBody>
      </p:sp>
    </p:spTree>
    <p:extLst>
      <p:ext uri="{BB962C8B-B14F-4D97-AF65-F5344CB8AC3E}">
        <p14:creationId xmlns:p14="http://schemas.microsoft.com/office/powerpoint/2010/main" val="1065766930"/>
      </p:ext>
    </p:extLst>
  </p:cSld>
  <p:clrMapOvr>
    <a:masterClrMapping/>
  </p:clrMapOvr>
</p:sld>
</file>

<file path=ppt/theme/theme1.xml><?xml version="1.0" encoding="utf-8"?>
<a:theme xmlns:a="http://schemas.openxmlformats.org/drawingml/2006/main" name="Viresco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6D0869-7923-4407-859F-0906658D061F}" vid="{95903D09-30D2-4396-B4B1-6E3027152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Viresco-PPT-Template-16-9</Template>
  <TotalTime>9067</TotalTime>
  <Words>2415</Words>
  <Application>Microsoft Office PowerPoint</Application>
  <PresentationFormat>Widescreen</PresentationFormat>
  <Paragraphs>385</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Century Gothic</vt:lpstr>
      <vt:lpstr>Roboto</vt:lpstr>
      <vt:lpstr>Viresco_PPT_Template</vt:lpstr>
      <vt:lpstr>Clip</vt:lpstr>
      <vt:lpstr>Elaboración de datos de referencia de las emisiones de GEI de la ganadería vacuna en Cuba</vt:lpstr>
      <vt:lpstr>Objetivos</vt:lpstr>
      <vt:lpstr>Cronología del Proyecto</vt:lpstr>
      <vt:lpstr>PowerPoint Presentation</vt:lpstr>
      <vt:lpstr>PowerPoint Presentation</vt:lpstr>
      <vt:lpstr>2018 Emisiones de referencia</vt:lpstr>
      <vt:lpstr>Resultados de referencia</vt:lpstr>
      <vt:lpstr>PowerPoint Presentation</vt:lpstr>
      <vt:lpstr>Escenarios climáticamente inteligentes para la investigación de los efectos de las emisiones y la productividad</vt:lpstr>
      <vt:lpstr>4 Escenarios</vt:lpstr>
      <vt:lpstr>PowerPoint Presentation</vt:lpstr>
      <vt:lpstr>PowerPoint Presentation</vt:lpstr>
      <vt:lpstr>PowerPoint Presentation</vt:lpstr>
      <vt:lpstr>Resultados</vt:lpstr>
      <vt:lpstr>Emisiones</vt:lpstr>
      <vt:lpstr> Intensidad de las emisiones </vt:lpstr>
      <vt:lpstr>Comentarios</vt:lpstr>
      <vt:lpstr>Las oportunidades dependen de la cantidad de prácticas implementadas</vt:lpstr>
      <vt:lpstr>Se han elaborado 3 manuales para compartir la Riqueza de la información recopilada</vt:lpstr>
      <vt:lpstr>Proyectos potenciales</vt:lpstr>
      <vt:lpstr>PowerPoint Presentation</vt:lpstr>
      <vt:lpstr>Resumen</vt:lpstr>
      <vt:lpstr>іGracias!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Vinke</dc:creator>
  <cp:lastModifiedBy>Joana Soares</cp:lastModifiedBy>
  <cp:revision>184</cp:revision>
  <dcterms:created xsi:type="dcterms:W3CDTF">2019-09-02T09:16:23Z</dcterms:created>
  <dcterms:modified xsi:type="dcterms:W3CDTF">2021-06-17T13:44:26Z</dcterms:modified>
</cp:coreProperties>
</file>