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9" r:id="rId4"/>
    <p:sldId id="260" r:id="rId5"/>
    <p:sldId id="261" r:id="rId6"/>
    <p:sldId id="257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d1JNphx8IEvGsjGgFrOE7KGX/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LatE5470\Dropbox\Consultorias\CATIE%20EC\Talleres\Lista%20de%20participantes%20taller%20gu&#237;a%20econom&#237;a%20circul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LatE5470\Dropbox\Consultorias\CATIE%20EC\Talleres\Lista%20de%20participantes%20taller%20gu&#237;a%20econom&#237;a%20circul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[Lista de participantes taller guía economía circular.xlsx]Hoja2!TablaDinámica1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Hoja2!$B$3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83-481C-A828-44E2ADEE33E1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83-481C-A828-44E2ADEE33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Hoja2!$A$4:$A$6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Hoja2!$B$4:$B$6</c:f>
              <c:numCache>
                <c:formatCode>General</c:formatCode>
                <c:ptCount val="2"/>
                <c:pt idx="0">
                  <c:v>7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83-481C-A828-44E2ADEE33E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[Lista de participantes taller guía economía circular.xlsx]Gráfico2!TablaDinámica2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Gráfico2!$B$3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84-417D-A890-E2C581210F9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84-417D-A890-E2C581210F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Gráfico2!$A$4:$A$6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Gráfico2!$B$4:$B$6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84-417D-A890-E2C581210F9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4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51392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521" y="0"/>
            <a:ext cx="27714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377073" y="980388"/>
            <a:ext cx="8587818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s-CR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sistencia</a:t>
            </a:r>
            <a:r>
              <a:rPr lang="es-C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Técnica </a:t>
            </a:r>
            <a:r>
              <a:rPr lang="e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ES" sz="2400" b="1" dirty="0">
                <a:solidFill>
                  <a:schemeClr val="lt1"/>
                </a:solidFill>
              </a:rPr>
              <a:t>Hacia una economía circular de los gobiernos locales en Costa Rica: estudio de caso Turrialba</a:t>
            </a:r>
            <a:r>
              <a:rPr lang="e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br>
              <a:rPr lang="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4090" y="2814144"/>
            <a:ext cx="2593446" cy="204265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311700" y="185611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dirty="0"/>
              <a:t>Metodología</a:t>
            </a:r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1"/>
          </p:nvPr>
        </p:nvSpPr>
        <p:spPr>
          <a:xfrm>
            <a:off x="311700" y="1177159"/>
            <a:ext cx="6002390" cy="33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52400" indent="0">
              <a:buNone/>
            </a:pPr>
            <a:r>
              <a:rPr lang="es-ES" sz="1400" dirty="0"/>
              <a:t>La Guía Paso a Paso se desarrolló con base en una investigación documental que permitió estado del arte en materia de EC y gobiernos locales, para el período 2016 al 2020. </a:t>
            </a:r>
          </a:p>
          <a:p>
            <a:pPr marL="152400" indent="0">
              <a:buNone/>
            </a:pPr>
            <a:endParaRPr lang="es-ES" sz="1400" dirty="0"/>
          </a:p>
          <a:p>
            <a:pPr marL="152400" indent="0">
              <a:buNone/>
            </a:pPr>
            <a:r>
              <a:rPr lang="es-ES" sz="1400" dirty="0"/>
              <a:t>El estado del arte fue el resultado de una revisión sistemática de literatura que siguió el Protocolo de Revisiones Sistemáticas y Metaanálisis: Declaración PRISMA-P 2015, el cual es sugerido para conducir este tipo de revisiones. La revisión sistemática produjo inicialmente un total de 208 artículos académicos y 67 publicaciones no académicas relevantes para conocer el estado del arte en EC y los gobiernos locales. Luego de aplicar criterios previos de elegibilidad quedaron 67 artículos que fueron analizados de manera detallada, utilizando un formulario que facilitó la identificación, extracción y análisis de la información. </a:t>
            </a:r>
          </a:p>
          <a:p>
            <a:pPr marL="152400" indent="0">
              <a:buNone/>
            </a:pPr>
            <a:endParaRPr lang="es-ES" sz="1400" dirty="0"/>
          </a:p>
          <a:p>
            <a:pPr marL="152400" indent="0">
              <a:buNone/>
            </a:pPr>
            <a:r>
              <a:rPr lang="es-ES" sz="1400" dirty="0"/>
              <a:t>La Guía fue sometida a un proceso de consulta y validación en el que participaron representantes de instituciones gubernamentales a nivel local y nacional, así como expertos en el tema. </a:t>
            </a:r>
            <a:endParaRPr sz="1400" dirty="0"/>
          </a:p>
        </p:txBody>
      </p:sp>
      <p:sp>
        <p:nvSpPr>
          <p:cNvPr id="6" name="Google Shape;72;p3">
            <a:extLst>
              <a:ext uri="{FF2B5EF4-FFF2-40B4-BE49-F238E27FC236}">
                <a16:creationId xmlns:a16="http://schemas.microsoft.com/office/drawing/2014/main" id="{415FBD6A-AD84-4D8D-A1AD-FDF01283F7FD}"/>
              </a:ext>
            </a:extLst>
          </p:cNvPr>
          <p:cNvSpPr/>
          <p:nvPr/>
        </p:nvSpPr>
        <p:spPr>
          <a:xfrm>
            <a:off x="3744825" y="140536"/>
            <a:ext cx="5436900" cy="536239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87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3475" y="857249"/>
            <a:ext cx="2682150" cy="18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311700" y="250800"/>
            <a:ext cx="321636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dirty="0"/>
              <a:t>Oportunidades</a:t>
            </a:r>
            <a:endParaRPr dirty="0"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311700" y="1219200"/>
            <a:ext cx="5644800" cy="26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s-ES" sz="1400" dirty="0"/>
              <a:t>Hay interés a nivel del gobierno nacional en el uso del enfoque de economía circular dada la coyuntura de ingreso de Costa Rica a la OCDE.</a:t>
            </a:r>
          </a:p>
          <a:p>
            <a:r>
              <a:rPr lang="es-ES" sz="1400" dirty="0"/>
              <a:t>Costa Rica aprobó el Plan de Descarbonización 2018-2050 en el cual se visualiza la economía circular como un enfoque que puede ayudar a alcanzar las metas del plan. </a:t>
            </a:r>
          </a:p>
          <a:p>
            <a:r>
              <a:rPr lang="es-ES" sz="1400" dirty="0"/>
              <a:t>Hay municipalidades que tienen interés, capacidades y recursos para aplicar el enfoque y la guía.</a:t>
            </a:r>
          </a:p>
        </p:txBody>
      </p:sp>
      <p:sp>
        <p:nvSpPr>
          <p:cNvPr id="80" name="Google Shape;80;p4"/>
          <p:cNvSpPr/>
          <p:nvPr/>
        </p:nvSpPr>
        <p:spPr>
          <a:xfrm>
            <a:off x="3846375" y="4387750"/>
            <a:ext cx="5436900" cy="575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842" y="1409502"/>
            <a:ext cx="2334747" cy="163354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5920740" y="146625"/>
            <a:ext cx="298548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dirty="0"/>
              <a:t>Barreras</a:t>
            </a:r>
            <a:endParaRPr dirty="0"/>
          </a:p>
        </p:txBody>
      </p:sp>
      <p:sp>
        <p:nvSpPr>
          <p:cNvPr id="87" name="Google Shape;87;p5"/>
          <p:cNvSpPr txBox="1">
            <a:spLocks noGrp="1"/>
          </p:cNvSpPr>
          <p:nvPr>
            <p:ph type="body" idx="1"/>
          </p:nvPr>
        </p:nvSpPr>
        <p:spPr>
          <a:xfrm>
            <a:off x="3688079" y="1240221"/>
            <a:ext cx="5218145" cy="360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s-ES" sz="1400" dirty="0"/>
              <a:t>Capacidades débiles en algunas municipalidades entendiendo el enfoque de economía circular.</a:t>
            </a:r>
          </a:p>
          <a:p>
            <a:r>
              <a:rPr lang="es-ES" sz="1400" dirty="0"/>
              <a:t>Recursos financieros limitados para aplicar la guía e incursionar en la economía circular.</a:t>
            </a:r>
          </a:p>
          <a:p>
            <a:r>
              <a:rPr lang="es-ES" sz="1400" dirty="0"/>
              <a:t>Recursos humanos limitados para desarrollar las tareas e implementar la guía.</a:t>
            </a:r>
          </a:p>
          <a:p>
            <a:r>
              <a:rPr lang="es-ES" sz="1400" dirty="0"/>
              <a:t>En muchos casos hay falta de voluntad política - que puede estar vinculada al desconocimiento de los beneficios que el enfoque genera-.</a:t>
            </a:r>
          </a:p>
          <a:p>
            <a:r>
              <a:rPr lang="es-ES" sz="1400" dirty="0"/>
              <a:t>Los recursos humanos y económicos están concentrados en atender la crisis por el COVID 19.</a:t>
            </a:r>
          </a:p>
        </p:txBody>
      </p:sp>
      <p:sp>
        <p:nvSpPr>
          <p:cNvPr id="88" name="Google Shape;88;p5"/>
          <p:cNvSpPr/>
          <p:nvPr/>
        </p:nvSpPr>
        <p:spPr>
          <a:xfrm>
            <a:off x="-191725" y="146625"/>
            <a:ext cx="5436900" cy="575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50CC15-1B68-43CA-B62F-C865DEDEE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93" y="3273119"/>
            <a:ext cx="3012927" cy="15727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289124" y="296175"/>
            <a:ext cx="3444676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dirty="0"/>
              <a:t>Actividades y productos</a:t>
            </a:r>
            <a:endParaRPr dirty="0"/>
          </a:p>
        </p:txBody>
      </p:sp>
      <p:sp>
        <p:nvSpPr>
          <p:cNvPr id="95" name="Google Shape;95;p6"/>
          <p:cNvSpPr txBox="1">
            <a:spLocks noGrp="1"/>
          </p:cNvSpPr>
          <p:nvPr>
            <p:ph type="body" idx="1"/>
          </p:nvPr>
        </p:nvSpPr>
        <p:spPr>
          <a:xfrm>
            <a:off x="289125" y="1130175"/>
            <a:ext cx="3628606" cy="311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s-ES" sz="1400" dirty="0"/>
              <a:t>Taller de Interacción Política: Hacia una economía circular de los gobiernos locales en Costa Rica.</a:t>
            </a:r>
          </a:p>
          <a:p>
            <a:pPr marL="285750" indent="-285750">
              <a:spcAft>
                <a:spcPts val="1200"/>
              </a:spcAft>
            </a:pPr>
            <a:r>
              <a:rPr lang="es-ES" sz="1400" dirty="0"/>
              <a:t>Guía Paso a Paso para  Facilitar la Transición hacia una Economía Circular desde los Gobiernos Locales.</a:t>
            </a:r>
          </a:p>
          <a:p>
            <a:pPr marL="285750" indent="-285750">
              <a:spcAft>
                <a:spcPts val="1200"/>
              </a:spcAft>
            </a:pPr>
            <a:r>
              <a:rPr lang="es-ES" sz="1400" dirty="0"/>
              <a:t>Talleres de Validación de la Guía Paso a Paso para  Facilitar la Transición hacia una Economía Circular desde los Gobiernos Locales.</a:t>
            </a:r>
          </a:p>
        </p:txBody>
      </p:sp>
      <p:sp>
        <p:nvSpPr>
          <p:cNvPr id="7" name="Google Shape;72;p3">
            <a:extLst>
              <a:ext uri="{FF2B5EF4-FFF2-40B4-BE49-F238E27FC236}">
                <a16:creationId xmlns:a16="http://schemas.microsoft.com/office/drawing/2014/main" id="{5A2B402C-5D2F-43A0-9854-D893F67E8E79}"/>
              </a:ext>
            </a:extLst>
          </p:cNvPr>
          <p:cNvSpPr/>
          <p:nvPr/>
        </p:nvSpPr>
        <p:spPr>
          <a:xfrm>
            <a:off x="-204725" y="4394115"/>
            <a:ext cx="5436900" cy="575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CA31F1-0D0F-457B-83DC-F0F51F41E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50" r="14106"/>
          <a:stretch/>
        </p:blipFill>
        <p:spPr>
          <a:xfrm>
            <a:off x="4004441" y="2011165"/>
            <a:ext cx="4850434" cy="1674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317063" y="-2395688"/>
            <a:ext cx="500225" cy="56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74986" y="952608"/>
            <a:ext cx="39555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1600" dirty="0"/>
              <a:t>Participantes en los talleres de validación de la Guía Paso a Paso, según género</a:t>
            </a:r>
            <a:endParaRPr sz="16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940605"/>
              </p:ext>
            </p:extLst>
          </p:nvPr>
        </p:nvGraphicFramePr>
        <p:xfrm>
          <a:off x="126385" y="17083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Google Shape;63;p2"/>
          <p:cNvSpPr txBox="1">
            <a:spLocks/>
          </p:cNvSpPr>
          <p:nvPr/>
        </p:nvSpPr>
        <p:spPr>
          <a:xfrm>
            <a:off x="474986" y="4342651"/>
            <a:ext cx="3955500" cy="3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/>
              <a:t>Fuente: elaboración propia</a:t>
            </a:r>
          </a:p>
        </p:txBody>
      </p:sp>
      <p:sp>
        <p:nvSpPr>
          <p:cNvPr id="9" name="Google Shape;78;p4">
            <a:extLst>
              <a:ext uri="{FF2B5EF4-FFF2-40B4-BE49-F238E27FC236}">
                <a16:creationId xmlns:a16="http://schemas.microsoft.com/office/drawing/2014/main" id="{9E27572F-64D8-42C8-A3F2-B417CB31FD88}"/>
              </a:ext>
            </a:extLst>
          </p:cNvPr>
          <p:cNvSpPr txBox="1">
            <a:spLocks/>
          </p:cNvSpPr>
          <p:nvPr/>
        </p:nvSpPr>
        <p:spPr>
          <a:xfrm>
            <a:off x="243120" y="45149"/>
            <a:ext cx="321636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/>
              <a:t>Participantes de la AT según género</a:t>
            </a:r>
          </a:p>
        </p:txBody>
      </p:sp>
      <p:sp>
        <p:nvSpPr>
          <p:cNvPr id="10" name="Google Shape;63;p2">
            <a:extLst>
              <a:ext uri="{FF2B5EF4-FFF2-40B4-BE49-F238E27FC236}">
                <a16:creationId xmlns:a16="http://schemas.microsoft.com/office/drawing/2014/main" id="{A7556712-B940-4770-9C55-8C5317B48E5A}"/>
              </a:ext>
            </a:extLst>
          </p:cNvPr>
          <p:cNvSpPr txBox="1">
            <a:spLocks/>
          </p:cNvSpPr>
          <p:nvPr/>
        </p:nvSpPr>
        <p:spPr>
          <a:xfrm>
            <a:off x="4779087" y="952608"/>
            <a:ext cx="39555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600" dirty="0"/>
              <a:t>Revisores de la Guía Paso a Paso, según género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E090221-F0B9-4E21-B884-BF4D83966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597803"/>
              </p:ext>
            </p:extLst>
          </p:nvPr>
        </p:nvGraphicFramePr>
        <p:xfrm>
          <a:off x="4470837" y="17083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Google Shape;63;p2">
            <a:extLst>
              <a:ext uri="{FF2B5EF4-FFF2-40B4-BE49-F238E27FC236}">
                <a16:creationId xmlns:a16="http://schemas.microsoft.com/office/drawing/2014/main" id="{406DE8AE-D9B8-4C49-BB43-2C10AB582D65}"/>
              </a:ext>
            </a:extLst>
          </p:cNvPr>
          <p:cNvSpPr txBox="1">
            <a:spLocks/>
          </p:cNvSpPr>
          <p:nvPr/>
        </p:nvSpPr>
        <p:spPr>
          <a:xfrm>
            <a:off x="4892861" y="4342651"/>
            <a:ext cx="3955500" cy="3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/>
              <a:t>Fuente: elaboración propia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438</Words>
  <Application>Microsoft Macintosh PowerPoint</Application>
  <PresentationFormat>Presentación en pantalla (16:9)</PresentationFormat>
  <Paragraphs>26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Presentación de PowerPoint</vt:lpstr>
      <vt:lpstr>Metodología</vt:lpstr>
      <vt:lpstr>Oportunidades</vt:lpstr>
      <vt:lpstr>Barreras</vt:lpstr>
      <vt:lpstr>Actividades y productos</vt:lpstr>
      <vt:lpstr>Participantes en los talleres de validación de la Guía Paso a Paso, según género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Leida Mercado (CATIE)</cp:lastModifiedBy>
  <cp:revision>10</cp:revision>
  <dcterms:modified xsi:type="dcterms:W3CDTF">2021-08-04T03:50:35Z</dcterms:modified>
</cp:coreProperties>
</file>