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3" r:id="rId4"/>
    <p:sldId id="265" r:id="rId5"/>
    <p:sldId id="288" r:id="rId6"/>
    <p:sldId id="293" r:id="rId7"/>
    <p:sldId id="266" r:id="rId8"/>
    <p:sldId id="279" r:id="rId9"/>
    <p:sldId id="280" r:id="rId10"/>
    <p:sldId id="281" r:id="rId11"/>
    <p:sldId id="272" r:id="rId12"/>
    <p:sldId id="282" r:id="rId13"/>
    <p:sldId id="273" r:id="rId14"/>
    <p:sldId id="283" r:id="rId15"/>
    <p:sldId id="284" r:id="rId16"/>
    <p:sldId id="285" r:id="rId17"/>
    <p:sldId id="294" r:id="rId18"/>
    <p:sldId id="267" r:id="rId19"/>
    <p:sldId id="287" r:id="rId20"/>
    <p:sldId id="286" r:id="rId21"/>
    <p:sldId id="295" r:id="rId22"/>
    <p:sldId id="268" r:id="rId23"/>
    <p:sldId id="277" r:id="rId24"/>
    <p:sldId id="278" r:id="rId25"/>
    <p:sldId id="292" r:id="rId26"/>
    <p:sldId id="289" r:id="rId27"/>
    <p:sldId id="274" r:id="rId28"/>
    <p:sldId id="290" r:id="rId29"/>
    <p:sldId id="275" r:id="rId30"/>
    <p:sldId id="291" r:id="rId31"/>
    <p:sldId id="276" r:id="rId32"/>
    <p:sldId id="271" r:id="rId3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9"/>
    <p:restoredTop sz="94666"/>
  </p:normalViewPr>
  <p:slideViewPr>
    <p:cSldViewPr>
      <p:cViewPr varScale="1">
        <p:scale>
          <a:sx n="102" d="100"/>
          <a:sy n="102" d="100"/>
        </p:scale>
        <p:origin x="13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426323272090989"/>
          <c:y val="0.0671296296296297"/>
          <c:w val="0.688521872265967"/>
          <c:h val="0.87037037037037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A0-49D0-B4FE-5142671661F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A0-49D0-B4FE-5142671661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A0-49D0-B4FE-5142671661F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EA0-49D0-B4FE-5142671661F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EA0-49D0-B4FE-5142671661F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EA0-49D0-B4FE-5142671661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Hoja5!$F$239:$F$244</c:f>
              <c:strCache>
                <c:ptCount val="6"/>
                <c:pt idx="0">
                  <c:v>Congelados</c:v>
                </c:pt>
                <c:pt idx="1">
                  <c:v>Fruta fresca</c:v>
                </c:pt>
                <c:pt idx="2">
                  <c:v>Deshidratado</c:v>
                </c:pt>
                <c:pt idx="3">
                  <c:v>Jugos y/o pulpas</c:v>
                </c:pt>
                <c:pt idx="4">
                  <c:v>Conservas</c:v>
                </c:pt>
                <c:pt idx="5">
                  <c:v>Otros</c:v>
                </c:pt>
              </c:strCache>
            </c:strRef>
          </c:cat>
          <c:val>
            <c:numRef>
              <c:f>Hoja5!$G$239:$G$244</c:f>
              <c:numCache>
                <c:formatCode>General</c:formatCode>
                <c:ptCount val="6"/>
                <c:pt idx="0">
                  <c:v>47.0</c:v>
                </c:pt>
                <c:pt idx="1">
                  <c:v>50.0</c:v>
                </c:pt>
                <c:pt idx="2">
                  <c:v>28.0</c:v>
                </c:pt>
                <c:pt idx="3">
                  <c:v>18.0</c:v>
                </c:pt>
                <c:pt idx="4">
                  <c:v>9.0</c:v>
                </c:pt>
                <c:pt idx="5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EA0-49D0-B4FE-5142671661F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_tradnl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29489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173120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2001369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196820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199877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9866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1449853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35373"/>
                </a:solidFill>
              </a:defRPr>
            </a:pPr>
            <a:r>
              <a:t>Refrigerant leakage is significant source of </a:t>
            </a:r>
            <a:r>
              <a:rPr b="1"/>
              <a:t>direct emission and leads to lower system capacity and higher energy costs</a:t>
            </a:r>
          </a:p>
          <a:p>
            <a:pPr>
              <a:defRPr b="1">
                <a:solidFill>
                  <a:srgbClr val="235373"/>
                </a:solidFill>
              </a:defRPr>
            </a:pPr>
            <a:endParaRPr b="1"/>
          </a:p>
          <a:p>
            <a:pPr>
              <a:defRPr>
                <a:solidFill>
                  <a:srgbClr val="235373"/>
                </a:solidFill>
              </a:defRPr>
            </a:pPr>
            <a:r>
              <a:t>Current demand for commercial refrigeration: 200</a:t>
            </a:r>
            <a:r>
              <a:rPr>
                <a:solidFill>
                  <a:srgbClr val="FF0000"/>
                </a:solidFill>
              </a:rPr>
              <a:t> </a:t>
            </a:r>
            <a:r>
              <a:t>million</a:t>
            </a:r>
            <a:r>
              <a:rPr>
                <a:solidFill>
                  <a:srgbClr val="FF0000"/>
                </a:solidFill>
              </a:rPr>
              <a:t> </a:t>
            </a:r>
            <a:r>
              <a:t>MT CO2e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</a:p>
        </p:txBody>
      </p:sp>
    </p:spTree>
    <p:extLst>
      <p:ext uri="{BB962C8B-B14F-4D97-AF65-F5344CB8AC3E}">
        <p14:creationId xmlns:p14="http://schemas.microsoft.com/office/powerpoint/2010/main" val="187618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683568" y="4561282"/>
            <a:ext cx="7775576" cy="151217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89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381327"/>
            <a:ext cx="9144000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0" y="1124744"/>
            <a:ext cx="7903790" cy="1098484"/>
          </a:xfrm>
          <a:prstGeom prst="rect">
            <a:avLst/>
          </a:prstGeom>
        </p:spPr>
        <p:txBody>
          <a:bodyPr anchor="ctr"/>
          <a:lstStyle>
            <a:lvl1pPr algn="l">
              <a:defRPr sz="3300"/>
            </a:lvl1pPr>
          </a:lstStyle>
          <a:p>
            <a:r>
              <a:t>Texto del título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90" cy="3821941"/>
          </a:xfrm>
          <a:prstGeom prst="rect">
            <a:avLst/>
          </a:prstGeom>
        </p:spPr>
        <p:txBody>
          <a:bodyPr/>
          <a:lstStyle>
            <a:lvl1pPr marL="171450" indent="-171450" algn="l">
              <a:buSzPct val="100000"/>
              <a:buFont typeface="Arial"/>
              <a:buChar char="•"/>
              <a:defRPr sz="2100">
                <a:solidFill>
                  <a:srgbClr val="078AC5"/>
                </a:solidFill>
              </a:defRPr>
            </a:lvl1pPr>
            <a:lvl2pPr marL="544830" indent="-213359" algn="l">
              <a:buSzPct val="100000"/>
              <a:buFont typeface="Arial"/>
              <a:buChar char="•"/>
              <a:defRPr sz="2100">
                <a:solidFill>
                  <a:srgbClr val="078AC5"/>
                </a:solidFill>
              </a:defRPr>
            </a:lvl2pPr>
            <a:lvl3pPr marL="930402" indent="-256031" algn="l">
              <a:buSzPct val="100000"/>
              <a:buFont typeface="Arial"/>
              <a:buChar char="•"/>
              <a:defRPr sz="2100">
                <a:solidFill>
                  <a:srgbClr val="078AC5"/>
                </a:solidFill>
              </a:defRPr>
            </a:lvl3pPr>
            <a:lvl4pPr marL="1312690" indent="-295421" algn="l">
              <a:buSzPct val="100000"/>
              <a:buFont typeface="Arial"/>
              <a:buChar char="•"/>
              <a:defRPr sz="2100">
                <a:solidFill>
                  <a:srgbClr val="078AC5"/>
                </a:solidFill>
              </a:defRPr>
            </a:lvl4pPr>
            <a:lvl5pPr marL="1655590" indent="-295421" algn="l">
              <a:buSzPct val="100000"/>
              <a:buFont typeface="Arial"/>
              <a:buChar char="•"/>
              <a:defRPr sz="2100">
                <a:solidFill>
                  <a:srgbClr val="078AC5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820470" y="6544456"/>
            <a:ext cx="216026" cy="17780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89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381327"/>
            <a:ext cx="9144000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9760" y="3513616"/>
            <a:ext cx="4284480" cy="72010"/>
          </a:xfrm>
          <a:prstGeom prst="rect">
            <a:avLst/>
          </a:prstGeom>
          <a:ln w="12700">
            <a:miter lim="400000"/>
          </a:ln>
          <a:effectLst>
            <a:reflection endPos="40000" dir="5400000" sy="-100000" algn="bl" rotWithShape="0"/>
          </a:effectLst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76865" cy="216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83568" y="3501008"/>
            <a:ext cx="7776865" cy="86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0091C4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2E75B6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ctrTitle"/>
          </p:nvPr>
        </p:nvSpPr>
        <p:spPr>
          <a:xfrm>
            <a:off x="395535" y="1086654"/>
            <a:ext cx="8352929" cy="21602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Refrigeración y Cambio Climático</a:t>
            </a:r>
          </a:p>
          <a:p>
            <a:pPr>
              <a:spcBef>
                <a:spcPts val="600"/>
              </a:spcBef>
              <a:defRPr sz="3000"/>
            </a:pPr>
            <a:r>
              <a:t>Un proyecto para el sector de las frutas y hortalizas procesadas</a:t>
            </a:r>
          </a:p>
        </p:txBody>
      </p:sp>
      <p:sp>
        <p:nvSpPr>
          <p:cNvPr id="38" name="Shape 38"/>
          <p:cNvSpPr>
            <a:spLocks noGrp="1"/>
          </p:cNvSpPr>
          <p:nvPr>
            <p:ph type="subTitle" sz="half" idx="1"/>
          </p:nvPr>
        </p:nvSpPr>
        <p:spPr>
          <a:xfrm>
            <a:off x="683567" y="3914011"/>
            <a:ext cx="7776865" cy="1800202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rPr lang="es-ES" dirty="0" smtClean="0"/>
              <a:t>Andrés </a:t>
            </a:r>
            <a:r>
              <a:rPr lang="es-ES" dirty="0" err="1" smtClean="0"/>
              <a:t>Celave</a:t>
            </a:r>
            <a:endParaRPr dirty="0"/>
          </a:p>
          <a:p>
            <a:r>
              <a:rPr dirty="0" err="1"/>
              <a:t>Organización</a:t>
            </a:r>
            <a:r>
              <a:rPr dirty="0"/>
              <a:t> de </a:t>
            </a:r>
            <a:r>
              <a:rPr dirty="0" err="1"/>
              <a:t>Naciones</a:t>
            </a:r>
            <a:r>
              <a:rPr dirty="0"/>
              <a:t> </a:t>
            </a:r>
            <a:r>
              <a:rPr dirty="0" err="1"/>
              <a:t>Unidas</a:t>
            </a:r>
            <a:r>
              <a:rPr dirty="0"/>
              <a:t> para el </a:t>
            </a:r>
            <a:r>
              <a:rPr dirty="0" err="1"/>
              <a:t>Desarrollo</a:t>
            </a:r>
            <a:r>
              <a:rPr dirty="0"/>
              <a:t> Industrial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Encuesta </a:t>
            </a:r>
            <a:r>
              <a:rPr sz="2400" dirty="0"/>
              <a:t>sobre uso de sistemas de </a:t>
            </a:r>
            <a:r>
              <a:rPr sz="2400" dirty="0" smtClean="0"/>
              <a:t>refrigeración</a:t>
            </a:r>
            <a:r>
              <a:rPr lang="es-ES" sz="24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68% salas de máquinas, 28% unidades independientes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Personal: perfil técnico 84% (la mitad con especialización en refrigeración), perfil ingenieril 16%</a:t>
            </a:r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9289123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lang="es-ES_tradnl" sz="2400" dirty="0"/>
              <a:t>Encuesta sobre uso de sistemas de refrigeración: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Emisiones de GEI: 21.000 </a:t>
            </a:r>
            <a:r>
              <a:rPr lang="es-ES" sz="2400" dirty="0" err="1" smtClean="0"/>
              <a:t>tn</a:t>
            </a:r>
            <a:r>
              <a:rPr lang="es-ES" sz="2400" dirty="0" smtClean="0"/>
              <a:t> de CO2e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R22 - 72%, R507 - 25%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Bajo impacto en la capa de ozono</a:t>
            </a:r>
          </a:p>
          <a:p>
            <a:pPr lvl="1">
              <a:defRPr sz="3200">
                <a:solidFill>
                  <a:srgbClr val="235373"/>
                </a:solidFill>
              </a:defRPr>
            </a:pPr>
            <a:endParaRPr sz="2400" dirty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2470113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20105" y="1905000"/>
            <a:ext cx="7903789" cy="38219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Estudio </a:t>
            </a:r>
            <a:r>
              <a:rPr sz="2400" dirty="0"/>
              <a:t>sobre tecnologías alternativas para el </a:t>
            </a:r>
            <a:r>
              <a:rPr sz="2400" dirty="0" smtClean="0"/>
              <a:t>sector</a:t>
            </a:r>
            <a:r>
              <a:rPr lang="es-ES" sz="24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El refrigerante ideal </a:t>
            </a:r>
            <a:r>
              <a:rPr lang="es-ES" sz="2400" dirty="0"/>
              <a:t>no existe: no inflamable, no tóxico, respetuoso con el medio ambiente, buenas </a:t>
            </a:r>
            <a:r>
              <a:rPr lang="es-ES" sz="2400" dirty="0" smtClean="0"/>
              <a:t>propiedades termodinámicas</a:t>
            </a:r>
            <a:r>
              <a:rPr lang="es-ES" sz="2400" dirty="0"/>
              <a:t>, bajo costo de </a:t>
            </a:r>
            <a:r>
              <a:rPr lang="es-ES" sz="2400" dirty="0" smtClean="0"/>
              <a:t>adquisición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Los sistemas más recomendados: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NH3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NH3/CO2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CO2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Caso a caso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Buenas prácticas – reducción de fugas</a:t>
            </a:r>
          </a:p>
        </p:txBody>
      </p:sp>
      <p:sp>
        <p:nvSpPr>
          <p:cNvPr id="6" name="Shape 72"/>
          <p:cNvSpPr txBox="1">
            <a:spLocks/>
          </p:cNvSpPr>
          <p:nvPr/>
        </p:nvSpPr>
        <p:spPr>
          <a:xfrm>
            <a:off x="762000" y="1124744"/>
            <a:ext cx="7903789" cy="55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23537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091C4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0232516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7903789" cy="999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Sesiones </a:t>
            </a:r>
            <a:r>
              <a:rPr sz="2400" dirty="0"/>
              <a:t>informativas con actores del </a:t>
            </a:r>
            <a:r>
              <a:rPr sz="2400" dirty="0" smtClean="0"/>
              <a:t>sector</a:t>
            </a:r>
            <a:r>
              <a:rPr lang="es-ES" sz="2400" dirty="0"/>
              <a:t> </a:t>
            </a:r>
            <a:r>
              <a:rPr lang="es-ES" sz="2400" dirty="0" smtClean="0"/>
              <a:t>en Buin</a:t>
            </a:r>
          </a:p>
          <a:p>
            <a:pPr lvl="1">
              <a:defRPr sz="3200">
                <a:solidFill>
                  <a:srgbClr val="235373"/>
                </a:solidFill>
              </a:defRPr>
            </a:pPr>
            <a:endParaRPr sz="2400" dirty="0"/>
          </a:p>
        </p:txBody>
      </p:sp>
      <p:pic>
        <p:nvPicPr>
          <p:cNvPr id="5" name="Imagen 4" descr="C:\Users\malla\AppData\Local\Microsoft\Windows\INetCache\Content.Word\FOTOGRUPAL(25.08.17.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5105401" cy="39464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445937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7903789" cy="4663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</a:t>
            </a:r>
            <a:r>
              <a:rPr sz="2400" dirty="0" smtClean="0"/>
              <a:t>Sesiones </a:t>
            </a:r>
            <a:r>
              <a:rPr sz="2400" dirty="0"/>
              <a:t>informativas con actores del </a:t>
            </a:r>
            <a:r>
              <a:rPr sz="2400" dirty="0" smtClean="0"/>
              <a:t>sector</a:t>
            </a:r>
            <a:r>
              <a:rPr lang="es-ES" sz="2400" dirty="0"/>
              <a:t> </a:t>
            </a:r>
            <a:r>
              <a:rPr lang="es-ES" sz="2400" dirty="0" smtClean="0"/>
              <a:t>en Talca</a:t>
            </a:r>
          </a:p>
          <a:p>
            <a:pPr lvl="1">
              <a:defRPr sz="3200">
                <a:solidFill>
                  <a:srgbClr val="235373"/>
                </a:solidFill>
              </a:defRPr>
            </a:pPr>
            <a:endParaRPr sz="2400" dirty="0"/>
          </a:p>
        </p:txBody>
      </p:sp>
      <p:pic>
        <p:nvPicPr>
          <p:cNvPr id="5" name="Imagen 4" descr="20161214_1209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71329"/>
            <a:ext cx="5353050" cy="3953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273353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69" y="2276872"/>
            <a:ext cx="5671531" cy="4112197"/>
          </a:xfrm>
          <a:prstGeom prst="rect">
            <a:avLst/>
          </a:prstGeom>
          <a:noFill/>
        </p:spPr>
      </p:pic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85"/>
          <p:cNvSpPr>
            <a:spLocks noGrp="1"/>
          </p:cNvSpPr>
          <p:nvPr>
            <p:ph type="body" idx="1"/>
          </p:nvPr>
        </p:nvSpPr>
        <p:spPr>
          <a:xfrm>
            <a:off x="761999" y="1810543"/>
            <a:ext cx="7903789" cy="4663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</a:t>
            </a:r>
            <a:r>
              <a:rPr sz="2400" dirty="0" smtClean="0"/>
              <a:t>Sesiones </a:t>
            </a:r>
            <a:r>
              <a:rPr sz="2400" dirty="0"/>
              <a:t>informativas con actores del </a:t>
            </a:r>
            <a:r>
              <a:rPr sz="2400" dirty="0" smtClean="0"/>
              <a:t>sector</a:t>
            </a:r>
            <a:r>
              <a:rPr lang="es-ES" sz="2400" dirty="0"/>
              <a:t> </a:t>
            </a:r>
            <a:r>
              <a:rPr lang="es-ES" sz="2400" dirty="0" smtClean="0"/>
              <a:t>en </a:t>
            </a:r>
            <a:r>
              <a:rPr lang="es-ES" sz="2400" dirty="0" smtClean="0"/>
              <a:t>San Felipe</a:t>
            </a:r>
            <a:endParaRPr lang="es-ES" sz="2400" dirty="0" smtClean="0"/>
          </a:p>
          <a:p>
            <a:pPr lvl="1">
              <a:defRPr sz="3200">
                <a:solidFill>
                  <a:srgbClr val="235373"/>
                </a:solidFill>
              </a:defRPr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2155104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762000" y="1986092"/>
            <a:ext cx="7903789" cy="48392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</a:t>
            </a:r>
            <a:r>
              <a:rPr sz="2400" dirty="0" smtClean="0"/>
              <a:t>Sesiones </a:t>
            </a:r>
            <a:r>
              <a:rPr sz="2400" dirty="0"/>
              <a:t>informativas con actores del </a:t>
            </a:r>
            <a:r>
              <a:rPr sz="2400" dirty="0" smtClean="0"/>
              <a:t>sector</a:t>
            </a:r>
            <a:r>
              <a:rPr lang="es-ES" sz="2400" dirty="0"/>
              <a:t> </a:t>
            </a:r>
            <a:r>
              <a:rPr lang="es-ES" sz="2400" dirty="0" smtClean="0"/>
              <a:t>en </a:t>
            </a:r>
            <a:r>
              <a:rPr lang="es-ES" sz="2400" dirty="0"/>
              <a:t>Chillan</a:t>
            </a:r>
            <a:endParaRPr lang="es-ES" sz="2400" dirty="0" smtClean="0"/>
          </a:p>
          <a:p>
            <a:pPr lvl="1">
              <a:defRPr sz="3200">
                <a:solidFill>
                  <a:srgbClr val="235373"/>
                </a:solidFill>
              </a:defRPr>
            </a:pPr>
            <a:endParaRPr dirty="0"/>
          </a:p>
        </p:txBody>
      </p:sp>
      <p:pic>
        <p:nvPicPr>
          <p:cNvPr id="5" name="Imagen 4" descr="C:\Users\malla\AppData\Local\Microsoft\Windows\INetCache\Content.Word\IMG_40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63756"/>
            <a:ext cx="5029200" cy="37783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6968454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Componentes </a:t>
            </a:r>
            <a:r>
              <a:rPr lang="es-ES" dirty="0" smtClean="0"/>
              <a:t>del proyecto y principales </a:t>
            </a:r>
            <a:r>
              <a:rPr lang="es-ES" dirty="0" smtClean="0"/>
              <a:t>resultados</a:t>
            </a:r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endParaRPr lang="es-ES" dirty="0"/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Construcción de capacidad</a:t>
            </a:r>
            <a:endParaRPr lang="es-ES" dirty="0" smtClean="0"/>
          </a:p>
          <a:p>
            <a:pPr marL="0" indent="0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435072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761999" y="2057400"/>
            <a:ext cx="7903789" cy="38219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rgbClr val="235373"/>
                </a:solidFill>
              </a:defRPr>
            </a:lvl1pPr>
            <a:lvl2pPr marL="502919" indent="-171448">
              <a:defRPr sz="3200">
                <a:solidFill>
                  <a:srgbClr val="235373"/>
                </a:solidFill>
              </a:defRPr>
            </a:lvl2pPr>
          </a:lstStyle>
          <a:p>
            <a:pPr marL="0" indent="0">
              <a:buNone/>
            </a:pPr>
            <a:r>
              <a:rPr sz="2400" dirty="0" smtClean="0"/>
              <a:t>Asesoramiento para </a:t>
            </a:r>
            <a:r>
              <a:rPr sz="2400" dirty="0"/>
              <a:t>la promoción de alternativas de bajo calentamiento </a:t>
            </a:r>
            <a:r>
              <a:rPr sz="2400" dirty="0" smtClean="0"/>
              <a:t>global</a:t>
            </a:r>
            <a:r>
              <a:rPr lang="es-ES" sz="2400" dirty="0" smtClean="0"/>
              <a:t>:</a:t>
            </a:r>
          </a:p>
          <a:p>
            <a:pPr lvl="1"/>
            <a:r>
              <a:rPr lang="es-ES" sz="2400" dirty="0" smtClean="0"/>
              <a:t>Medidas </a:t>
            </a:r>
            <a:r>
              <a:rPr lang="es-ES" sz="2400" dirty="0"/>
              <a:t>legislativas destinadas a restringir los gases </a:t>
            </a:r>
            <a:r>
              <a:rPr lang="es-ES" sz="2400" dirty="0" err="1" smtClean="0"/>
              <a:t>fluorados</a:t>
            </a:r>
            <a:r>
              <a:rPr lang="es-ES" sz="2400" dirty="0" smtClean="0"/>
              <a:t>:</a:t>
            </a:r>
          </a:p>
          <a:p>
            <a:pPr lvl="2"/>
            <a:r>
              <a:rPr lang="es-ES" sz="2400" dirty="0"/>
              <a:t>R</a:t>
            </a:r>
            <a:r>
              <a:rPr lang="es-ES" sz="2400" dirty="0" smtClean="0"/>
              <a:t>estricción </a:t>
            </a:r>
            <a:r>
              <a:rPr lang="es-ES" sz="2400" dirty="0"/>
              <a:t>por valor de impacto climático</a:t>
            </a:r>
          </a:p>
          <a:p>
            <a:pPr lvl="2"/>
            <a:r>
              <a:rPr lang="es-ES" sz="2400" dirty="0"/>
              <a:t>Tasas</a:t>
            </a:r>
          </a:p>
          <a:p>
            <a:pPr lvl="2"/>
            <a:r>
              <a:rPr lang="es-ES" sz="2400" dirty="0"/>
              <a:t>Medidas adicionales de </a:t>
            </a:r>
            <a:r>
              <a:rPr lang="es-ES" sz="2400" dirty="0" smtClean="0"/>
              <a:t>control</a:t>
            </a:r>
          </a:p>
          <a:p>
            <a:pPr lvl="1"/>
            <a:r>
              <a:rPr lang="es-ES" sz="2400" dirty="0" smtClean="0"/>
              <a:t>Programas </a:t>
            </a:r>
            <a:r>
              <a:rPr lang="es-ES" sz="2400" dirty="0"/>
              <a:t>de formación, campañas de sensibilización y creación de redes entre las partes </a:t>
            </a:r>
            <a:r>
              <a:rPr lang="es-ES" sz="2400" dirty="0" smtClean="0"/>
              <a:t>interesadas</a:t>
            </a:r>
          </a:p>
          <a:p>
            <a:pPr lvl="1"/>
            <a:r>
              <a:rPr lang="es-ES" sz="2400" dirty="0" smtClean="0"/>
              <a:t>Proyectos demostrativos</a:t>
            </a:r>
          </a:p>
          <a:p>
            <a:pPr marL="674371" lvl="2" indent="0">
              <a:buNone/>
            </a:pPr>
            <a:endParaRPr lang="es-ES" sz="2400" dirty="0" smtClean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762000" y="1981200"/>
            <a:ext cx="7903789" cy="771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235373"/>
                </a:solidFill>
              </a:defRPr>
            </a:lvl1pPr>
            <a:lvl2pPr marL="502919" indent="-171448">
              <a:defRPr sz="3200">
                <a:solidFill>
                  <a:srgbClr val="235373"/>
                </a:solidFill>
              </a:defRPr>
            </a:lvl2pPr>
          </a:lstStyle>
          <a:p>
            <a:pPr marL="0" indent="0">
              <a:buNone/>
            </a:pPr>
            <a:r>
              <a:rPr sz="2400" dirty="0" smtClean="0"/>
              <a:t>Asesoramiento para </a:t>
            </a:r>
            <a:r>
              <a:rPr sz="2400" dirty="0"/>
              <a:t>la promoción de alternativas de bajo calentamiento global</a:t>
            </a:r>
          </a:p>
        </p:txBody>
      </p:sp>
      <p:pic>
        <p:nvPicPr>
          <p:cNvPr id="5" name="Imagen 4" descr="C:\users2010\APL\APLIII\REFRIGERANTES\SEMINARIO25.07.17\_DSC008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752328"/>
            <a:ext cx="5181600" cy="3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7630197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3"/>
            <a:ext cx="7903789" cy="1380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dirty="0"/>
              <a:t> </a:t>
            </a:r>
            <a:r>
              <a:rPr lang="es-ES" dirty="0" smtClean="0"/>
              <a:t>Un proyecto para la mejora de la refrigeración industrial en Chile</a:t>
            </a:r>
          </a:p>
          <a:p>
            <a:pPr marL="0" indent="0" algn="ctr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762000" y="1981200"/>
            <a:ext cx="7903789" cy="771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235373"/>
                </a:solidFill>
              </a:defRPr>
            </a:lvl1pPr>
            <a:lvl2pPr marL="502919" indent="-171448">
              <a:defRPr sz="3200">
                <a:solidFill>
                  <a:srgbClr val="235373"/>
                </a:solidFill>
              </a:defRPr>
            </a:lvl2pPr>
          </a:lstStyle>
          <a:p>
            <a:pPr marL="0" indent="0">
              <a:buNone/>
            </a:pPr>
            <a:r>
              <a:rPr sz="2400" dirty="0" smtClean="0"/>
              <a:t>Asesoramiento para </a:t>
            </a:r>
            <a:r>
              <a:rPr sz="2400" dirty="0"/>
              <a:t>la promoción de alternativas de bajo calentamiento global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52328"/>
            <a:ext cx="5416579" cy="3601449"/>
          </a:xfrm>
          <a:prstGeom prst="rect">
            <a:avLst/>
          </a:prstGeom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121273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Componentes </a:t>
            </a:r>
            <a:r>
              <a:rPr lang="es-ES" dirty="0" smtClean="0"/>
              <a:t>del proyecto y principales </a:t>
            </a:r>
            <a:r>
              <a:rPr lang="es-ES" dirty="0" smtClean="0"/>
              <a:t>resultados</a:t>
            </a:r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endParaRPr lang="es-ES" dirty="0"/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Asistencia técnica</a:t>
            </a:r>
            <a:endParaRPr lang="es-ES" dirty="0" smtClean="0"/>
          </a:p>
          <a:p>
            <a:pPr marL="0" indent="0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20619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Asistencia </a:t>
            </a:r>
            <a:r>
              <a:rPr sz="2400" dirty="0"/>
              <a:t>técnica para transferencia de </a:t>
            </a:r>
            <a:r>
              <a:rPr sz="2400" dirty="0" smtClean="0"/>
              <a:t>tecnologí</a:t>
            </a:r>
            <a:r>
              <a:rPr lang="es-ES" sz="2400" dirty="0" smtClean="0"/>
              <a:t>a</a:t>
            </a:r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endParaRPr lang="es-ES" sz="2400" dirty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Diseño </a:t>
            </a:r>
            <a:r>
              <a:rPr sz="2400" dirty="0"/>
              <a:t>de conversión </a:t>
            </a:r>
            <a:r>
              <a:rPr sz="2400" dirty="0" smtClean="0"/>
              <a:t>piloto</a:t>
            </a:r>
            <a:endParaRPr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1900" y="3187700"/>
            <a:ext cx="3556000" cy="2667000"/>
          </a:xfrm>
          <a:prstGeom prst="rect">
            <a:avLst/>
          </a:prstGeom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Asistencia </a:t>
            </a:r>
            <a:r>
              <a:rPr sz="2400" dirty="0"/>
              <a:t>técnica para transferencia de </a:t>
            </a:r>
            <a:r>
              <a:rPr sz="2400" dirty="0" smtClean="0"/>
              <a:t>tecnología</a:t>
            </a:r>
            <a:endParaRPr lang="es-ES" sz="2400" dirty="0" smtClean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endParaRPr lang="es-ES" sz="2400" dirty="0" smtClean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Formación </a:t>
            </a:r>
            <a:r>
              <a:rPr sz="2400" dirty="0"/>
              <a:t>de técnicos de </a:t>
            </a:r>
            <a:endParaRPr lang="es-ES" sz="2400" dirty="0" smtClean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refrigeración </a:t>
            </a:r>
            <a:r>
              <a:rPr sz="2400" dirty="0"/>
              <a:t>en el </a:t>
            </a:r>
            <a:r>
              <a:rPr sz="2400" dirty="0" smtClean="0"/>
              <a:t>sector</a:t>
            </a:r>
            <a:endParaRPr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895600"/>
            <a:ext cx="4114800" cy="3086100"/>
          </a:xfrm>
          <a:prstGeom prst="rect">
            <a:avLst/>
          </a:prstGeom>
        </p:spPr>
      </p:pic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181622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Asistencia </a:t>
            </a:r>
            <a:r>
              <a:rPr sz="2400" dirty="0"/>
              <a:t>técnica para transferencia de </a:t>
            </a:r>
            <a:r>
              <a:rPr sz="2400" dirty="0" smtClean="0"/>
              <a:t>tecnología</a:t>
            </a:r>
            <a:endParaRPr lang="es-ES" sz="2400" dirty="0" smtClean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endParaRPr lang="es-ES" sz="2400" dirty="0" smtClean="0"/>
          </a:p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Creación </a:t>
            </a:r>
            <a:r>
              <a:rPr sz="2400" dirty="0"/>
              <a:t>de una plataforma de conocimiento</a:t>
            </a:r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9720477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97518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Los impactos en el sector de frutas y verduras procesadas</a:t>
            </a:r>
          </a:p>
          <a:p>
            <a:pPr marL="0" indent="0" algn="ctr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9204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28650" y="1981200"/>
            <a:ext cx="7903789" cy="41176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Sensibilizar a un sector clave de la economía chilena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Informar al sector sobre el marco regulatorio y las alternativas tecnológicas para la eliminación de </a:t>
            </a:r>
            <a:r>
              <a:rPr lang="es-ES" sz="2400" dirty="0" err="1" smtClean="0"/>
              <a:t>HCFCs</a:t>
            </a:r>
            <a:r>
              <a:rPr lang="es-ES" sz="2400" dirty="0" smtClean="0"/>
              <a:t> y </a:t>
            </a:r>
            <a:r>
              <a:rPr lang="es-ES" sz="2400" dirty="0" err="1" smtClean="0"/>
              <a:t>HFCs</a:t>
            </a:r>
            <a:endParaRPr lang="es-ES" sz="2400" dirty="0" smtClean="0"/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Formar a técnicos sobre buenas prácticas con sistemas de refrigeración alternativos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Informar al sector público sobre la situación en el sector y las vías para la futura regulación en este ámbito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Estímulo para la aplicación de tecnologías y políticas para la protección de la capa de ozono y la lucha contra el cambio climático</a:t>
            </a:r>
            <a:endParaRPr sz="2400" dirty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Los impactos en el sector de frutas y verduras procesadas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7916400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Lecciones </a:t>
            </a:r>
            <a:r>
              <a:rPr lang="es-ES" dirty="0" smtClean="0"/>
              <a:t>aprendidas</a:t>
            </a:r>
          </a:p>
          <a:p>
            <a:pPr marL="0" indent="0" algn="ctr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1636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628650" y="1981200"/>
            <a:ext cx="7903789" cy="41176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 Las acciones de sensibilización e información son necesarias en el sector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Necesidad de formar a los técnicos en la aplicación de nuevas tecnologías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Colaboración entre el sector público y el privado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Mayores esfuerzos para llegar a las pymes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Necesidad de adaptación del marco regulatorio a la realidad Chilena</a:t>
            </a:r>
          </a:p>
          <a:p>
            <a:pPr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 </a:t>
            </a:r>
            <a:r>
              <a:rPr lang="es-ES" sz="2400" dirty="0" smtClean="0"/>
              <a:t>Importancia de proyectos de conversión para su replicación en el sector</a:t>
            </a:r>
            <a:endParaRPr sz="2400" dirty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Lecciones aprendidas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8449313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marL="159447" indent="-159447" defTabSz="637794">
              <a:lnSpc>
                <a:spcPct val="100000"/>
              </a:lnSpc>
              <a:defRPr sz="2976">
                <a:solidFill>
                  <a:srgbClr val="235373"/>
                </a:solidFill>
              </a:defRPr>
            </a:pPr>
            <a:r>
              <a:rPr lang="es-ES" sz="2000" dirty="0" smtClean="0"/>
              <a:t> Un </a:t>
            </a:r>
            <a:r>
              <a:rPr lang="es-ES" sz="2000" dirty="0"/>
              <a:t>proyecto para la mejora de la </a:t>
            </a:r>
            <a:r>
              <a:rPr lang="es-ES" sz="2000" dirty="0" smtClean="0"/>
              <a:t>refrigeración industrial </a:t>
            </a:r>
            <a:r>
              <a:rPr lang="es-ES" sz="2000" dirty="0"/>
              <a:t>en Chile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500"/>
              </a:spcBef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Importancia </a:t>
            </a:r>
            <a:r>
              <a:rPr sz="2400" dirty="0"/>
              <a:t>de la refrigeración en el sector</a:t>
            </a:r>
          </a:p>
          <a:p>
            <a:pPr>
              <a:spcBef>
                <a:spcPts val="2500"/>
              </a:spcBef>
              <a:defRPr sz="3200">
                <a:solidFill>
                  <a:srgbClr val="235373"/>
                </a:solidFill>
              </a:defRPr>
            </a:pPr>
            <a:r>
              <a:rPr lang="es-ES_tradnl" sz="2400" dirty="0" smtClean="0"/>
              <a:t>Contexto</a:t>
            </a:r>
            <a:r>
              <a:rPr lang="es-ES_tradnl" sz="2400" dirty="0"/>
              <a:t>: Protocolo de Montreal y APL III</a:t>
            </a:r>
          </a:p>
          <a:p>
            <a:pPr>
              <a:spcBef>
                <a:spcPts val="2500"/>
              </a:spcBef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Uso </a:t>
            </a:r>
            <a:r>
              <a:rPr sz="2400" dirty="0"/>
              <a:t>de HCFCs y HFCs como </a:t>
            </a:r>
            <a:r>
              <a:rPr sz="2400" dirty="0" smtClean="0"/>
              <a:t>refrigerantes</a:t>
            </a:r>
            <a:r>
              <a:rPr lang="es-ES" sz="2400" dirty="0" smtClean="0"/>
              <a:t> + Consumo energético</a:t>
            </a:r>
            <a:endParaRPr sz="2400" dirty="0"/>
          </a:p>
          <a:p>
            <a:pPr>
              <a:spcBef>
                <a:spcPts val="2500"/>
              </a:spcBef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Necesidad </a:t>
            </a:r>
            <a:r>
              <a:rPr sz="2400" dirty="0"/>
              <a:t>de alternativas con bajo poder de calentamiento </a:t>
            </a:r>
            <a:r>
              <a:rPr sz="2400" dirty="0" smtClean="0"/>
              <a:t>global</a:t>
            </a:r>
            <a:r>
              <a:rPr lang="es-ES" sz="2400" dirty="0" smtClean="0"/>
              <a:t> y mayor eficiencia energética</a:t>
            </a:r>
            <a:endParaRPr sz="2400" dirty="0"/>
          </a:p>
          <a:p>
            <a:pPr>
              <a:spcBef>
                <a:spcPts val="2500"/>
              </a:spcBef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Presupuesto</a:t>
            </a:r>
            <a:r>
              <a:rPr lang="es-ES" sz="2400" dirty="0"/>
              <a:t>: 194.956 USD - Global </a:t>
            </a:r>
            <a:r>
              <a:rPr lang="es-ES" sz="2400" dirty="0" err="1"/>
              <a:t>Environment</a:t>
            </a:r>
            <a:r>
              <a:rPr lang="es-ES" sz="2400" dirty="0"/>
              <a:t> </a:t>
            </a:r>
            <a:r>
              <a:rPr lang="es-ES" sz="2400" dirty="0" err="1" smtClean="0"/>
              <a:t>Facility</a:t>
            </a:r>
            <a:endParaRPr lang="es-ES" sz="2400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Próximos </a:t>
            </a:r>
            <a:r>
              <a:rPr lang="es-ES" dirty="0" smtClean="0"/>
              <a:t>pasos</a:t>
            </a:r>
          </a:p>
          <a:p>
            <a:pPr marL="0" indent="0" algn="ctr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2117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761999" y="2514600"/>
            <a:ext cx="7903789" cy="244752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lang="es-ES" smtClean="0"/>
              <a:t>Kigali </a:t>
            </a:r>
            <a:r>
              <a:rPr lang="es-ES" dirty="0" smtClean="0"/>
              <a:t>y París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lang="es-ES" dirty="0" smtClean="0"/>
              <a:t>Posibles </a:t>
            </a:r>
            <a:r>
              <a:rPr lang="es-ES" dirty="0" smtClean="0"/>
              <a:t>inversiones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lang="es-ES" dirty="0" smtClean="0"/>
              <a:t>Replicación </a:t>
            </a:r>
            <a:r>
              <a:rPr lang="es-ES" dirty="0" smtClean="0"/>
              <a:t>en otros sectores y otros países de la región</a:t>
            </a:r>
            <a:endParaRPr dirty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Próximos pasos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8591856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000">
                <a:solidFill>
                  <a:srgbClr val="2E75B6"/>
                </a:solidFill>
              </a:defRPr>
            </a:pPr>
            <a:endParaRPr dirty="0"/>
          </a:p>
          <a:p>
            <a:pPr marL="0" indent="0" algn="ctr">
              <a:buSzTx/>
              <a:buNone/>
              <a:defRPr sz="4000">
                <a:solidFill>
                  <a:srgbClr val="2E75B6"/>
                </a:solidFill>
              </a:defRPr>
            </a:pPr>
            <a:r>
              <a:rPr dirty="0"/>
              <a:t>Gracias </a:t>
            </a:r>
            <a:r>
              <a:rPr lang="es-ES" dirty="0" smtClean="0"/>
              <a:t>a </a:t>
            </a:r>
            <a:r>
              <a:rPr lang="es-ES" dirty="0" err="1" smtClean="0"/>
              <a:t>tod@s</a:t>
            </a:r>
            <a:endParaRPr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685800" y="2819400"/>
            <a:ext cx="7903789" cy="206652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2900"/>
              </a:spcBef>
              <a:defRPr sz="3200">
                <a:solidFill>
                  <a:srgbClr val="235373"/>
                </a:solidFill>
              </a:defRPr>
            </a:pPr>
            <a:r>
              <a:rPr sz="2400" dirty="0"/>
              <a:t> Promover la adopción de alternativas de bajo poder de calentamiento global y de mayor eficiencia energética</a:t>
            </a:r>
          </a:p>
          <a:p>
            <a:pPr>
              <a:spcBef>
                <a:spcPts val="2900"/>
              </a:spcBef>
              <a:defRPr sz="3200">
                <a:solidFill>
                  <a:srgbClr val="235373"/>
                </a:solidFill>
              </a:defRPr>
            </a:pPr>
            <a:r>
              <a:rPr sz="2400" dirty="0"/>
              <a:t> ¿Cómo? Acciones de sensibilización, capacitación y asistencia </a:t>
            </a:r>
            <a:r>
              <a:rPr sz="2400" dirty="0" smtClean="0"/>
              <a:t>técnica</a:t>
            </a:r>
            <a:endParaRPr lang="es-ES" sz="2400" dirty="0" smtClean="0"/>
          </a:p>
          <a:p>
            <a:pPr>
              <a:spcBef>
                <a:spcPts val="2900"/>
              </a:spcBef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Partes: ASCC, </a:t>
            </a:r>
            <a:r>
              <a:rPr lang="es-ES" sz="2400" dirty="0" err="1" smtClean="0"/>
              <a:t>UdO</a:t>
            </a:r>
            <a:r>
              <a:rPr lang="es-ES" sz="2400" dirty="0" smtClean="0"/>
              <a:t>, ONUDI/CTCN</a:t>
            </a:r>
            <a:endParaRPr sz="2400" dirty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marL="159447" indent="-159447" defTabSz="637794">
              <a:lnSpc>
                <a:spcPct val="100000"/>
              </a:lnSpc>
              <a:defRPr sz="2976">
                <a:solidFill>
                  <a:srgbClr val="235373"/>
                </a:solidFill>
              </a:defRPr>
            </a:pPr>
            <a:r>
              <a:rPr lang="es-ES" sz="2000" dirty="0" smtClean="0"/>
              <a:t> Un </a:t>
            </a:r>
            <a:r>
              <a:rPr lang="es-ES" sz="2000" dirty="0"/>
              <a:t>proyecto para la mejora de la </a:t>
            </a:r>
            <a:r>
              <a:rPr lang="es-ES" sz="2000" dirty="0" smtClean="0"/>
              <a:t>refrigeración industrial </a:t>
            </a:r>
            <a:r>
              <a:rPr lang="es-ES" sz="2000" dirty="0"/>
              <a:t>en Chile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Componentes </a:t>
            </a:r>
            <a:r>
              <a:rPr lang="es-ES" dirty="0" smtClean="0"/>
              <a:t>del proyecto y principales resultados</a:t>
            </a:r>
          </a:p>
          <a:p>
            <a:pPr marL="0" indent="0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855234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Componentes </a:t>
            </a:r>
            <a:r>
              <a:rPr lang="es-ES" dirty="0" smtClean="0"/>
              <a:t>del proyecto y principales </a:t>
            </a:r>
            <a:r>
              <a:rPr lang="es-ES" dirty="0" smtClean="0"/>
              <a:t>resultados</a:t>
            </a:r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endParaRPr lang="es-ES" dirty="0"/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Acciones de sensibilización e información</a:t>
            </a:r>
          </a:p>
          <a:p>
            <a:pPr marL="0" indent="0" algn="ctr" defTabSz="637794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976">
                <a:solidFill>
                  <a:srgbClr val="235373"/>
                </a:solidFill>
              </a:defRPr>
            </a:pPr>
            <a:r>
              <a:rPr lang="es-ES" dirty="0" smtClean="0"/>
              <a:t>(</a:t>
            </a:r>
            <a:r>
              <a:rPr lang="es-ES" dirty="0" err="1" smtClean="0"/>
              <a:t>Chilealimentos</a:t>
            </a:r>
            <a:r>
              <a:rPr lang="es-ES" dirty="0" smtClean="0"/>
              <a:t>)</a:t>
            </a:r>
            <a:endParaRPr lang="es-ES" dirty="0" smtClean="0"/>
          </a:p>
          <a:p>
            <a:pPr marL="0" indent="0" defTabSz="637794">
              <a:lnSpc>
                <a:spcPct val="160000"/>
              </a:lnSpc>
              <a:spcBef>
                <a:spcPts val="600"/>
              </a:spcBef>
              <a:buNone/>
              <a:defRPr sz="2976">
                <a:solidFill>
                  <a:srgbClr val="235373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149060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Encuesta </a:t>
            </a:r>
            <a:r>
              <a:rPr sz="2400" dirty="0"/>
              <a:t>sobre uso de sistemas de </a:t>
            </a:r>
            <a:r>
              <a:rPr sz="2400" dirty="0" smtClean="0"/>
              <a:t>refrigeración</a:t>
            </a:r>
            <a:r>
              <a:rPr lang="es-ES" sz="24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350 instalaciones contactadas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/>
              <a:t>176 instalaciones contestaron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56% </a:t>
            </a:r>
            <a:r>
              <a:rPr lang="es-ES" sz="2400" dirty="0"/>
              <a:t>instalaciones utilizan refrigeración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31% </a:t>
            </a:r>
            <a:r>
              <a:rPr lang="es-ES" sz="2400" dirty="0"/>
              <a:t>instalaciones no utilizan refrigeración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13% no </a:t>
            </a:r>
            <a:r>
              <a:rPr lang="es-ES" sz="2400" dirty="0"/>
              <a:t>entregaron información</a:t>
            </a:r>
          </a:p>
          <a:p>
            <a:pPr>
              <a:defRPr sz="3200">
                <a:solidFill>
                  <a:srgbClr val="235373"/>
                </a:solidFill>
              </a:defRPr>
            </a:pPr>
            <a:endParaRPr lang="es-ES" sz="2400" dirty="0" smtClean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marL="159447" indent="-159447" defTabSz="637794">
              <a:lnSpc>
                <a:spcPct val="100000"/>
              </a:lnSpc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741123" y="1956792"/>
            <a:ext cx="7903789" cy="542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Encuesta </a:t>
            </a:r>
            <a:r>
              <a:rPr sz="2400" dirty="0"/>
              <a:t>sobre uso de sistemas de </a:t>
            </a:r>
            <a:r>
              <a:rPr sz="2400" dirty="0" smtClean="0"/>
              <a:t>refrigeración</a:t>
            </a:r>
            <a:r>
              <a:rPr lang="es-ES" sz="2400" dirty="0" smtClean="0"/>
              <a:t>: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14="http://schemas.microsoft.com/office/word/2010/wordprocessingDrawing" xmlns:mc="http://schemas.openxmlformats.org/markup-compatibility/2006" xmlns:wpc="http://schemas.microsoft.com/office/word/2010/wordprocessingCanvas" xmlns:lc="http://schemas.openxmlformats.org/drawingml/2006/lockedCanvas" id="{85802E4D-21BD-4A40-9F21-37AAE9132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446414"/>
              </p:ext>
            </p:extLst>
          </p:nvPr>
        </p:nvGraphicFramePr>
        <p:xfrm>
          <a:off x="1371600" y="2532722"/>
          <a:ext cx="6629400" cy="3487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8228180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8831016" y="6544456"/>
            <a:ext cx="194936" cy="177801"/>
          </a:xfrm>
          <a:prstGeom prst="rect">
            <a:avLst/>
          </a:prstGeom>
          <a:solidFill>
            <a:srgbClr val="00B0F0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/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28650" y="2276872"/>
            <a:ext cx="7903789" cy="38219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 sz="3200">
                <a:solidFill>
                  <a:srgbClr val="235373"/>
                </a:solidFill>
              </a:defRPr>
            </a:pPr>
            <a:r>
              <a:rPr sz="2400" dirty="0" smtClean="0"/>
              <a:t>Encuesta </a:t>
            </a:r>
            <a:r>
              <a:rPr sz="2400" dirty="0"/>
              <a:t>sobre uso de sistemas de </a:t>
            </a:r>
            <a:r>
              <a:rPr sz="2400" dirty="0" smtClean="0"/>
              <a:t>refrigeración</a:t>
            </a:r>
            <a:r>
              <a:rPr lang="es-ES" sz="24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Amoniaco 86%, R22 8%, R507 3</a:t>
            </a:r>
            <a:r>
              <a:rPr lang="es-ES" sz="2400" dirty="0" smtClean="0"/>
              <a:t>%</a:t>
            </a:r>
            <a:endParaRPr lang="es-ES" sz="24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Distribución similar en recarga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Amoniaco mayoritario en todos los rubros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Mayoritario en instalaciones de gran tamaño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defRPr sz="3200">
                <a:solidFill>
                  <a:srgbClr val="235373"/>
                </a:solidFill>
              </a:defRPr>
            </a:pPr>
            <a:r>
              <a:rPr lang="es-ES" sz="2400" dirty="0" smtClean="0"/>
              <a:t>R507 en instalaciones de pequeño y mediano tamaño</a:t>
            </a:r>
          </a:p>
          <a:p>
            <a:pPr lvl="1">
              <a:defRPr sz="3200">
                <a:solidFill>
                  <a:srgbClr val="235373"/>
                </a:solidFill>
              </a:defRPr>
            </a:pPr>
            <a:endParaRPr lang="es-ES" sz="2400" dirty="0" smtClean="0"/>
          </a:p>
        </p:txBody>
      </p:sp>
      <p:sp>
        <p:nvSpPr>
          <p:cNvPr id="6" name="Shape 72"/>
          <p:cNvSpPr>
            <a:spLocks noGrp="1"/>
          </p:cNvSpPr>
          <p:nvPr>
            <p:ph type="title"/>
          </p:nvPr>
        </p:nvSpPr>
        <p:spPr>
          <a:xfrm>
            <a:off x="762000" y="1124744"/>
            <a:ext cx="7903789" cy="551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235373"/>
                </a:solidFill>
              </a:defRPr>
            </a:lvl1pPr>
          </a:lstStyle>
          <a:p>
            <a:pPr defTabSz="637794">
              <a:lnSpc>
                <a:spcPct val="100000"/>
              </a:lnSpc>
              <a:spcAft>
                <a:spcPts val="1200"/>
              </a:spcAft>
              <a:defRPr sz="2976">
                <a:solidFill>
                  <a:srgbClr val="235373"/>
                </a:solidFill>
              </a:defRPr>
            </a:pPr>
            <a:r>
              <a:rPr lang="es-ES" sz="2000" dirty="0"/>
              <a:t>Componentes del proyecto y principales resultados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762000" y="1676400"/>
            <a:ext cx="76200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903069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1080</Words>
  <Application>Microsoft Macintosh PowerPoint</Application>
  <PresentationFormat>Presentación en pantalla (4:3)</PresentationFormat>
  <Paragraphs>171</Paragraphs>
  <Slides>32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Calibri</vt:lpstr>
      <vt:lpstr>Helvetica</vt:lpstr>
      <vt:lpstr>Wingdings</vt:lpstr>
      <vt:lpstr>Arial</vt:lpstr>
      <vt:lpstr>Office Theme</vt:lpstr>
      <vt:lpstr>Refrigeración y Cambio Climático Un proyecto para el sector de las frutas y hortalizas procesadas</vt:lpstr>
      <vt:lpstr>Presentación de PowerPoint</vt:lpstr>
      <vt:lpstr> Un proyecto para la mejora de la refrigeración industrial en Chile</vt:lpstr>
      <vt:lpstr> Un proyecto para la mejora de la refrigeración industrial en Chile</vt:lpstr>
      <vt:lpstr>Presentación de PowerPoint</vt:lpstr>
      <vt:lpstr>Presentación de PowerPoint</vt:lpstr>
      <vt:lpstr>Componentes del proyecto y principales resultados</vt:lpstr>
      <vt:lpstr>Componentes del proyecto y principales resultados</vt:lpstr>
      <vt:lpstr>Componentes del proyecto y principales resultados</vt:lpstr>
      <vt:lpstr>Componentes del proyecto y principales resultados</vt:lpstr>
      <vt:lpstr>Componentes del proyecto y principales resultados</vt:lpstr>
      <vt:lpstr>Presentación de PowerPoint</vt:lpstr>
      <vt:lpstr>Componentes del proyecto y principales resultados</vt:lpstr>
      <vt:lpstr>Componentes del proyecto y principales resultados</vt:lpstr>
      <vt:lpstr>Componentes del proyecto y principales resultados</vt:lpstr>
      <vt:lpstr>Componentes del proyecto y principales resultados</vt:lpstr>
      <vt:lpstr>Presentación de PowerPoint</vt:lpstr>
      <vt:lpstr>Componentes del proyecto y principales resultados</vt:lpstr>
      <vt:lpstr>Componentes del proyecto y principales resultados</vt:lpstr>
      <vt:lpstr>Componentes del proyecto y principales resultados</vt:lpstr>
      <vt:lpstr>Presentación de PowerPoint</vt:lpstr>
      <vt:lpstr>Componentes del proyecto y principales resultados</vt:lpstr>
      <vt:lpstr>Componentes del proyecto y principales resultados</vt:lpstr>
      <vt:lpstr>Componentes del proyecto y principales resultados</vt:lpstr>
      <vt:lpstr>Componentes del proyecto y principales resultados</vt:lpstr>
      <vt:lpstr>Presentación de PowerPoint</vt:lpstr>
      <vt:lpstr>Los impactos en el sector de frutas y verduras procesadas</vt:lpstr>
      <vt:lpstr>Presentación de PowerPoint</vt:lpstr>
      <vt:lpstr>Lecciones aprendidas</vt:lpstr>
      <vt:lpstr>Presentación de PowerPoint</vt:lpstr>
      <vt:lpstr>Próximos pasos</vt:lpstr>
      <vt:lpstr>Presentación de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Refrigeración y Cambio Climático Un proyecto para el sector de las frutas y hortalizas procesadas</dc:title>
  <cp:lastModifiedBy>Usuario de Microsoft Office</cp:lastModifiedBy>
  <cp:revision>28</cp:revision>
  <dcterms:modified xsi:type="dcterms:W3CDTF">2018-03-07T09:48:00Z</dcterms:modified>
</cp:coreProperties>
</file>